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58" r:id="rId5"/>
    <p:sldId id="260" r:id="rId6"/>
    <p:sldId id="261" r:id="rId7"/>
    <p:sldId id="262" r:id="rId8"/>
    <p:sldId id="264" r:id="rId9"/>
    <p:sldId id="265" r:id="rId10"/>
    <p:sldId id="266" r:id="rId11"/>
    <p:sldId id="267"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6" r:id="rId29"/>
    <p:sldId id="287" r:id="rId30"/>
    <p:sldId id="288" r:id="rId31"/>
    <p:sldId id="289" r:id="rId32"/>
    <p:sldId id="290" r:id="rId33"/>
    <p:sldId id="291" r:id="rId34"/>
    <p:sldId id="292" r:id="rId35"/>
    <p:sldId id="293" r:id="rId36"/>
    <p:sldId id="294" r:id="rId37"/>
    <p:sldId id="295" r:id="rId38"/>
    <p:sldId id="297" r:id="rId39"/>
    <p:sldId id="296"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406" r:id="rId116"/>
    <p:sldId id="373" r:id="rId117"/>
    <p:sldId id="374" r:id="rId118"/>
    <p:sldId id="375" r:id="rId119"/>
    <p:sldId id="376" r:id="rId120"/>
    <p:sldId id="377" r:id="rId121"/>
    <p:sldId id="378" r:id="rId122"/>
    <p:sldId id="407" r:id="rId123"/>
    <p:sldId id="379" r:id="rId124"/>
    <p:sldId id="380" r:id="rId125"/>
    <p:sldId id="381" r:id="rId126"/>
    <p:sldId id="382" r:id="rId127"/>
    <p:sldId id="383" r:id="rId128"/>
    <p:sldId id="384" r:id="rId129"/>
    <p:sldId id="385" r:id="rId130"/>
    <p:sldId id="386" r:id="rId131"/>
    <p:sldId id="387" r:id="rId132"/>
    <p:sldId id="388" r:id="rId133"/>
    <p:sldId id="389" r:id="rId134"/>
    <p:sldId id="390" r:id="rId135"/>
    <p:sldId id="391" r:id="rId136"/>
    <p:sldId id="392" r:id="rId137"/>
    <p:sldId id="393" r:id="rId138"/>
    <p:sldId id="394" r:id="rId139"/>
    <p:sldId id="395" r:id="rId140"/>
    <p:sldId id="396" r:id="rId141"/>
    <p:sldId id="397" r:id="rId142"/>
    <p:sldId id="398" r:id="rId143"/>
    <p:sldId id="399" r:id="rId144"/>
    <p:sldId id="400" r:id="rId145"/>
    <p:sldId id="401" r:id="rId146"/>
    <p:sldId id="402" r:id="rId147"/>
    <p:sldId id="403" r:id="rId148"/>
    <p:sldId id="404" r:id="rId149"/>
    <p:sldId id="405" r:id="rId150"/>
    <p:sldId id="408" r:id="rId151"/>
    <p:sldId id="409" r:id="rId152"/>
    <p:sldId id="411" r:id="rId153"/>
    <p:sldId id="412" r:id="rId154"/>
    <p:sldId id="413" r:id="rId155"/>
    <p:sldId id="410" r:id="rId156"/>
    <p:sldId id="414" r:id="rId157"/>
    <p:sldId id="415" r:id="rId158"/>
    <p:sldId id="416" r:id="rId159"/>
    <p:sldId id="417" r:id="rId160"/>
    <p:sldId id="418" r:id="rId161"/>
    <p:sldId id="419" r:id="rId162"/>
    <p:sldId id="420" r:id="rId163"/>
    <p:sldId id="421" r:id="rId164"/>
    <p:sldId id="422" r:id="rId165"/>
    <p:sldId id="423" r:id="rId166"/>
    <p:sldId id="424" r:id="rId167"/>
    <p:sldId id="425" r:id="rId168"/>
    <p:sldId id="427" r:id="rId169"/>
    <p:sldId id="426" r:id="rId170"/>
    <p:sldId id="428" r:id="rId171"/>
    <p:sldId id="429" r:id="rId172"/>
    <p:sldId id="430" r:id="rId173"/>
    <p:sldId id="431" r:id="rId174"/>
    <p:sldId id="432" r:id="rId175"/>
    <p:sldId id="433" r:id="rId176"/>
    <p:sldId id="434" r:id="rId177"/>
    <p:sldId id="435" r:id="rId178"/>
    <p:sldId id="436" r:id="rId179"/>
    <p:sldId id="437" r:id="rId180"/>
    <p:sldId id="438" r:id="rId181"/>
    <p:sldId id="439" r:id="rId182"/>
    <p:sldId id="440" r:id="rId183"/>
    <p:sldId id="441" r:id="rId184"/>
    <p:sldId id="442" r:id="rId185"/>
    <p:sldId id="443" r:id="rId186"/>
    <p:sldId id="444" r:id="rId187"/>
    <p:sldId id="445" r:id="rId188"/>
    <p:sldId id="446" r:id="rId189"/>
    <p:sldId id="448" r:id="rId190"/>
    <p:sldId id="447" r:id="rId191"/>
    <p:sldId id="449" r:id="rId192"/>
    <p:sldId id="450" r:id="rId193"/>
    <p:sldId id="451" r:id="rId194"/>
    <p:sldId id="452" r:id="rId195"/>
    <p:sldId id="453" r:id="rId196"/>
    <p:sldId id="454" r:id="rId197"/>
    <p:sldId id="455" r:id="rId198"/>
    <p:sldId id="456" r:id="rId199"/>
    <p:sldId id="457" r:id="rId200"/>
    <p:sldId id="458" r:id="rId201"/>
    <p:sldId id="459" r:id="rId202"/>
    <p:sldId id="460" r:id="rId203"/>
    <p:sldId id="461" r:id="rId204"/>
    <p:sldId id="462" r:id="rId205"/>
    <p:sldId id="463" r:id="rId206"/>
    <p:sldId id="464" r:id="rId207"/>
    <p:sldId id="465" r:id="rId208"/>
    <p:sldId id="466" r:id="rId209"/>
    <p:sldId id="467" r:id="rId210"/>
    <p:sldId id="468" r:id="rId211"/>
    <p:sldId id="469" r:id="rId212"/>
    <p:sldId id="470" r:id="rId213"/>
    <p:sldId id="472" r:id="rId214"/>
    <p:sldId id="471" r:id="rId215"/>
    <p:sldId id="473" r:id="rId216"/>
    <p:sldId id="474" r:id="rId217"/>
    <p:sldId id="475" r:id="rId218"/>
    <p:sldId id="476" r:id="rId219"/>
    <p:sldId id="477" r:id="rId220"/>
    <p:sldId id="478" r:id="rId221"/>
    <p:sldId id="480" r:id="rId222"/>
    <p:sldId id="481" r:id="rId223"/>
    <p:sldId id="482" r:id="rId224"/>
    <p:sldId id="484" r:id="rId225"/>
    <p:sldId id="485" r:id="rId226"/>
    <p:sldId id="483" r:id="rId227"/>
    <p:sldId id="487" r:id="rId228"/>
    <p:sldId id="479" r:id="rId229"/>
    <p:sldId id="488" r:id="rId230"/>
    <p:sldId id="489" r:id="rId231"/>
    <p:sldId id="490" r:id="rId232"/>
    <p:sldId id="491" r:id="rId233"/>
    <p:sldId id="492" r:id="rId234"/>
    <p:sldId id="493" r:id="rId235"/>
    <p:sldId id="494" r:id="rId236"/>
    <p:sldId id="495" r:id="rId237"/>
    <p:sldId id="496" r:id="rId238"/>
    <p:sldId id="497" r:id="rId239"/>
    <p:sldId id="498" r:id="rId240"/>
    <p:sldId id="499" r:id="rId241"/>
    <p:sldId id="500" r:id="rId242"/>
    <p:sldId id="501" r:id="rId243"/>
    <p:sldId id="502" r:id="rId244"/>
    <p:sldId id="503" r:id="rId245"/>
    <p:sldId id="504" r:id="rId246"/>
    <p:sldId id="505" r:id="rId247"/>
    <p:sldId id="507" r:id="rId248"/>
    <p:sldId id="506" r:id="rId249"/>
    <p:sldId id="509" r:id="rId250"/>
    <p:sldId id="508" r:id="rId251"/>
    <p:sldId id="510" r:id="rId252"/>
    <p:sldId id="511" r:id="rId253"/>
    <p:sldId id="512" r:id="rId254"/>
    <p:sldId id="513" r:id="rId255"/>
    <p:sldId id="514" r:id="rId256"/>
    <p:sldId id="515" r:id="rId257"/>
    <p:sldId id="516" r:id="rId258"/>
    <p:sldId id="517" r:id="rId259"/>
    <p:sldId id="518" r:id="rId260"/>
    <p:sldId id="519" r:id="rId261"/>
    <p:sldId id="520" r:id="rId262"/>
    <p:sldId id="521" r:id="rId263"/>
    <p:sldId id="522" r:id="rId264"/>
    <p:sldId id="523" r:id="rId265"/>
    <p:sldId id="524" r:id="rId266"/>
    <p:sldId id="525" r:id="rId267"/>
    <p:sldId id="526" r:id="rId268"/>
    <p:sldId id="527" r:id="rId269"/>
    <p:sldId id="528" r:id="rId270"/>
    <p:sldId id="529" r:id="rId271"/>
    <p:sldId id="530" r:id="rId272"/>
    <p:sldId id="531" r:id="rId273"/>
    <p:sldId id="532" r:id="rId274"/>
    <p:sldId id="533" r:id="rId275"/>
    <p:sldId id="534" r:id="rId276"/>
    <p:sldId id="535" r:id="rId277"/>
    <p:sldId id="536" r:id="rId278"/>
    <p:sldId id="537" r:id="rId279"/>
    <p:sldId id="538" r:id="rId280"/>
    <p:sldId id="540" r:id="rId281"/>
    <p:sldId id="541" r:id="rId282"/>
    <p:sldId id="542" r:id="rId283"/>
    <p:sldId id="543" r:id="rId284"/>
    <p:sldId id="544" r:id="rId285"/>
    <p:sldId id="545" r:id="rId286"/>
    <p:sldId id="546" r:id="rId287"/>
    <p:sldId id="547" r:id="rId288"/>
    <p:sldId id="548" r:id="rId289"/>
    <p:sldId id="549" r:id="rId290"/>
    <p:sldId id="550" r:id="rId291"/>
    <p:sldId id="551" r:id="rId292"/>
    <p:sldId id="552" r:id="rId293"/>
    <p:sldId id="553" r:id="rId294"/>
    <p:sldId id="554" r:id="rId295"/>
    <p:sldId id="555" r:id="rId296"/>
    <p:sldId id="556" r:id="rId297"/>
    <p:sldId id="558" r:id="rId298"/>
    <p:sldId id="557" r:id="rId299"/>
    <p:sldId id="559" r:id="rId300"/>
    <p:sldId id="561" r:id="rId301"/>
    <p:sldId id="560" r:id="rId302"/>
    <p:sldId id="562" r:id="rId303"/>
    <p:sldId id="563" r:id="rId304"/>
    <p:sldId id="564" r:id="rId305"/>
    <p:sldId id="565" r:id="rId306"/>
    <p:sldId id="566" r:id="rId307"/>
    <p:sldId id="567" r:id="rId308"/>
    <p:sldId id="568" r:id="rId309"/>
    <p:sldId id="569" r:id="rId310"/>
    <p:sldId id="570" r:id="rId311"/>
    <p:sldId id="572" r:id="rId312"/>
    <p:sldId id="571" r:id="rId313"/>
    <p:sldId id="573" r:id="rId314"/>
    <p:sldId id="574" r:id="rId315"/>
    <p:sldId id="575" r:id="rId316"/>
    <p:sldId id="577" r:id="rId317"/>
    <p:sldId id="576" r:id="rId318"/>
    <p:sldId id="578" r:id="rId319"/>
    <p:sldId id="579" r:id="rId320"/>
    <p:sldId id="580" r:id="rId321"/>
    <p:sldId id="581" r:id="rId322"/>
    <p:sldId id="582" r:id="rId323"/>
    <p:sldId id="583" r:id="rId324"/>
    <p:sldId id="584" r:id="rId325"/>
    <p:sldId id="585" r:id="rId326"/>
    <p:sldId id="586" r:id="rId327"/>
    <p:sldId id="587" r:id="rId328"/>
    <p:sldId id="588" r:id="rId329"/>
    <p:sldId id="589" r:id="rId330"/>
    <p:sldId id="590" r:id="rId331"/>
    <p:sldId id="591" r:id="rId332"/>
    <p:sldId id="592" r:id="rId333"/>
    <p:sldId id="593" r:id="rId334"/>
    <p:sldId id="594" r:id="rId335"/>
    <p:sldId id="595" r:id="rId336"/>
    <p:sldId id="596" r:id="rId337"/>
    <p:sldId id="597" r:id="rId338"/>
    <p:sldId id="598" r:id="rId339"/>
    <p:sldId id="599" r:id="rId340"/>
    <p:sldId id="600" r:id="rId341"/>
    <p:sldId id="601" r:id="rId342"/>
    <p:sldId id="602" r:id="rId343"/>
    <p:sldId id="603" r:id="rId344"/>
    <p:sldId id="604" r:id="rId345"/>
    <p:sldId id="605" r:id="rId346"/>
    <p:sldId id="606" r:id="rId347"/>
    <p:sldId id="607" r:id="rId348"/>
    <p:sldId id="608" r:id="rId349"/>
    <p:sldId id="609" r:id="rId350"/>
    <p:sldId id="610" r:id="rId351"/>
    <p:sldId id="611" r:id="rId352"/>
    <p:sldId id="612" r:id="rId353"/>
    <p:sldId id="613" r:id="rId354"/>
    <p:sldId id="614" r:id="rId355"/>
    <p:sldId id="615" r:id="rId356"/>
    <p:sldId id="617" r:id="rId357"/>
    <p:sldId id="618" r:id="rId358"/>
    <p:sldId id="619" r:id="rId359"/>
    <p:sldId id="620" r:id="rId360"/>
    <p:sldId id="616" r:id="rId361"/>
    <p:sldId id="621" r:id="rId362"/>
    <p:sldId id="622" r:id="rId363"/>
    <p:sldId id="623" r:id="rId364"/>
    <p:sldId id="624" r:id="rId365"/>
    <p:sldId id="625" r:id="rId366"/>
    <p:sldId id="626" r:id="rId367"/>
    <p:sldId id="627" r:id="rId368"/>
    <p:sldId id="628" r:id="rId369"/>
    <p:sldId id="629" r:id="rId370"/>
    <p:sldId id="630" r:id="rId371"/>
    <p:sldId id="268" r:id="rId372"/>
    <p:sldId id="263" r:id="rId373"/>
    <p:sldId id="539" r:id="rId374"/>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5"/>
    <a:srgbClr val="E2E2E2"/>
    <a:srgbClr val="DCDCDC"/>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72" d="100"/>
          <a:sy n="72" d="100"/>
        </p:scale>
        <p:origin x="44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theme" Target="theme/theme1.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41" Type="http://schemas.openxmlformats.org/officeDocument/2006/relationships/slide" Target="slides/slide240.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presProps" Target="presProps.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viewProps" Target="viewProps.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tableStyles" Target="tableStyles.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220" Type="http://schemas.openxmlformats.org/officeDocument/2006/relationships/slide" Target="slides/slide219.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jpeg>
</file>

<file path=ppt/media/image7.png>
</file>

<file path=ppt/media/image70.png>
</file>

<file path=ppt/media/image71.png>
</file>

<file path=ppt/media/image72.jpe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jpe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0018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75256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6154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631928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98417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4255565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2000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078998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125183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7473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13/05/2022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57073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72A519-24CE-49D1-ABCB-351DB9124F4B}" type="datetimeFigureOut">
              <a:rPr lang="en-GB" smtClean="0"/>
              <a:t>13/05/2022</a:t>
            </a:fld>
            <a:endParaRPr lang="en-GB"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9B2013-8888-48D6-A6C3-6849CFD893C4}" type="slidenum">
              <a:rPr lang="en-GB" smtClean="0"/>
              <a:t>‹#›</a:t>
            </a:fld>
            <a:endParaRPr lang="en-GB" dirty="0"/>
          </a:p>
        </p:txBody>
      </p:sp>
    </p:spTree>
    <p:extLst>
      <p:ext uri="{BB962C8B-B14F-4D97-AF65-F5344CB8AC3E}">
        <p14:creationId xmlns:p14="http://schemas.microsoft.com/office/powerpoint/2010/main" val="5959666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udemy.com/course/the-complete-javascript-cours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3.png"/><Relationship Id="rId4" Type="http://schemas.openxmlformats.org/officeDocument/2006/relationships/image" Target="../media/image70.png"/></Relationships>
</file>

<file path=ppt/slides/_rels/slide15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4" Type="http://schemas.openxmlformats.org/officeDocument/2006/relationships/image" Target="../media/image72.jpeg"/></Relationships>
</file>

<file path=ppt/slides/_rels/slide15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6.png"/><Relationship Id="rId1" Type="http://schemas.openxmlformats.org/officeDocument/2006/relationships/slideLayout" Target="../slideLayouts/slideLayout7.xml"/><Relationship Id="rId5" Type="http://schemas.openxmlformats.org/officeDocument/2006/relationships/image" Target="../media/image78.png"/><Relationship Id="rId4" Type="http://schemas.openxmlformats.org/officeDocument/2006/relationships/image" Target="../media/image77.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jpeg"/><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16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7.xml"/></Relationships>
</file>

<file path=ppt/slides/_rels/slide227.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7.xml"/><Relationship Id="rId4" Type="http://schemas.openxmlformats.org/officeDocument/2006/relationships/image" Target="../media/image104.png"/></Relationships>
</file>

<file path=ppt/slides/_rels/slide22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7.xml"/><Relationship Id="rId4" Type="http://schemas.openxmlformats.org/officeDocument/2006/relationships/image" Target="../media/image107.png"/></Relationships>
</file>

<file path=ppt/slides/_rels/slide229.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7.xml"/><Relationship Id="rId4" Type="http://schemas.openxmlformats.org/officeDocument/2006/relationships/image" Target="../media/image1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0.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11.png"/><Relationship Id="rId1" Type="http://schemas.openxmlformats.org/officeDocument/2006/relationships/slideLayout" Target="../slideLayouts/slideLayout7.xml"/></Relationships>
</file>

<file path=ppt/slides/_rels/slide231.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7.xml"/><Relationship Id="rId4" Type="http://schemas.openxmlformats.org/officeDocument/2006/relationships/image" Target="../media/image115.png"/></Relationships>
</file>

<file path=ppt/slides/_rels/slide232.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7.xml"/></Relationships>
</file>

<file path=ppt/slides/_rels/slide233.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7.xml"/></Relationships>
</file>

<file path=ppt/slides/_rels/slide23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7.xml"/></Relationships>
</file>

<file path=ppt/slides/_rels/slide235.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7.xml"/></Relationships>
</file>

<file path=ppt/slides/_rels/slide236.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slideLayout" Target="../slideLayouts/slideLayout7.xml"/><Relationship Id="rId4" Type="http://schemas.openxmlformats.org/officeDocument/2006/relationships/image" Target="../media/image123.png"/></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8.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7.xml"/></Relationships>
</file>

<file path=ppt/slides/_rels/slide239.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5.png"/><Relationship Id="rId1" Type="http://schemas.openxmlformats.org/officeDocument/2006/relationships/slideLayout" Target="../slideLayouts/slideLayout7.xml"/><Relationship Id="rId5" Type="http://schemas.openxmlformats.org/officeDocument/2006/relationships/image" Target="../media/image128.png"/><Relationship Id="rId4" Type="http://schemas.openxmlformats.org/officeDocument/2006/relationships/image" Target="../media/image1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0.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slideLayout" Target="../slideLayouts/slideLayout7.xml"/><Relationship Id="rId4" Type="http://schemas.openxmlformats.org/officeDocument/2006/relationships/image" Target="../media/image131.png"/></Relationships>
</file>

<file path=ppt/slides/_rels/slide241.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slideLayout" Target="../slideLayouts/slideLayout7.xml"/><Relationship Id="rId6" Type="http://schemas.openxmlformats.org/officeDocument/2006/relationships/image" Target="../media/image136.png"/><Relationship Id="rId5" Type="http://schemas.openxmlformats.org/officeDocument/2006/relationships/image" Target="../media/image135.png"/><Relationship Id="rId4" Type="http://schemas.openxmlformats.org/officeDocument/2006/relationships/image" Target="../media/image134.png"/></Relationships>
</file>

<file path=ppt/slides/_rels/slide242.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slideLayout" Target="../slideLayouts/slideLayout7.xml"/></Relationships>
</file>

<file path=ppt/slides/_rels/slide243.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7.xml"/></Relationships>
</file>

<file path=ppt/slides/_rels/slide244.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image" Target="../media/image140.png"/><Relationship Id="rId1" Type="http://schemas.openxmlformats.org/officeDocument/2006/relationships/slideLayout" Target="../slideLayouts/slideLayout7.xml"/></Relationships>
</file>

<file path=ppt/slides/_rels/slide245.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slideLayout" Target="../slideLayouts/slideLayout7.xml"/><Relationship Id="rId5" Type="http://schemas.openxmlformats.org/officeDocument/2006/relationships/image" Target="../media/image145.png"/><Relationship Id="rId4" Type="http://schemas.openxmlformats.org/officeDocument/2006/relationships/image" Target="../media/image144.png"/></Relationships>
</file>

<file path=ppt/slides/_rels/slide246.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slideLayout" Target="../slideLayouts/slideLayout7.xml"/><Relationship Id="rId4" Type="http://schemas.openxmlformats.org/officeDocument/2006/relationships/image" Target="../media/image148.png"/></Relationships>
</file>

<file path=ppt/slides/_rels/slide247.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7.xml"/></Relationships>
</file>

<file path=ppt/slides/_rels/slide248.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image" Target="../media/image150.png"/><Relationship Id="rId1" Type="http://schemas.openxmlformats.org/officeDocument/2006/relationships/slideLayout" Target="../slideLayouts/slideLayout7.xml"/><Relationship Id="rId5" Type="http://schemas.openxmlformats.org/officeDocument/2006/relationships/hyperlink" Target="https://developer.mozilla.org/en-US/docs/Web/JavaScript/Reference/Global_Objects/String/replace" TargetMode="External"/><Relationship Id="rId4" Type="http://schemas.openxmlformats.org/officeDocument/2006/relationships/image" Target="../media/image152.png"/></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0.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image" Target="../media/image153.png"/><Relationship Id="rId1" Type="http://schemas.openxmlformats.org/officeDocument/2006/relationships/slideLayout" Target="../slideLayouts/slideLayout7.xml"/></Relationships>
</file>

<file path=ppt/slides/_rels/slide251.xml.rels><?xml version="1.0" encoding="UTF-8" standalone="yes"?>
<Relationships xmlns="http://schemas.openxmlformats.org/package/2006/relationships"><Relationship Id="rId2" Type="http://schemas.openxmlformats.org/officeDocument/2006/relationships/image" Target="../media/image155.png"/><Relationship Id="rId1" Type="http://schemas.openxmlformats.org/officeDocument/2006/relationships/slideLayout" Target="../slideLayouts/slideLayout7.xml"/></Relationships>
</file>

<file path=ppt/slides/_rels/slide252.xml.rels><?xml version="1.0" encoding="UTF-8" standalone="yes"?>
<Relationships xmlns="http://schemas.openxmlformats.org/package/2006/relationships"><Relationship Id="rId2" Type="http://schemas.openxmlformats.org/officeDocument/2006/relationships/image" Target="../media/image156.png"/><Relationship Id="rId1" Type="http://schemas.openxmlformats.org/officeDocument/2006/relationships/slideLayout" Target="../slideLayouts/slideLayout7.xml"/></Relationships>
</file>

<file path=ppt/slides/_rels/slide253.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image" Target="../media/image157.png"/><Relationship Id="rId1" Type="http://schemas.openxmlformats.org/officeDocument/2006/relationships/slideLayout" Target="../slideLayouts/slideLayout7.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59.png"/></Relationships>
</file>

<file path=ppt/slides/_rels/slide254.xml.rels><?xml version="1.0" encoding="UTF-8" standalone="yes"?>
<Relationships xmlns="http://schemas.openxmlformats.org/package/2006/relationships"><Relationship Id="rId2" Type="http://schemas.openxmlformats.org/officeDocument/2006/relationships/image" Target="../media/image162.png"/><Relationship Id="rId1" Type="http://schemas.openxmlformats.org/officeDocument/2006/relationships/slideLayout" Target="../slideLayouts/slideLayout7.xml"/></Relationships>
</file>

<file path=ppt/slides/_rels/slide255.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7.xml"/></Relationships>
</file>

<file path=ppt/slides/_rels/slide256.xml.rels><?xml version="1.0" encoding="UTF-8" standalone="yes"?>
<Relationships xmlns="http://schemas.openxmlformats.org/package/2006/relationships"><Relationship Id="rId2" Type="http://schemas.openxmlformats.org/officeDocument/2006/relationships/image" Target="../media/image165.png"/><Relationship Id="rId1" Type="http://schemas.openxmlformats.org/officeDocument/2006/relationships/slideLayout" Target="../slideLayouts/slideLayout7.xml"/></Relationships>
</file>

<file path=ppt/slides/_rels/slide257.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7.png"/><Relationship Id="rId1" Type="http://schemas.openxmlformats.org/officeDocument/2006/relationships/slideLayout" Target="../slideLayouts/slideLayout7.xml"/></Relationships>
</file>

<file path=ppt/slides/_rels/slide259.xml.rels><?xml version="1.0" encoding="UTF-8" standalone="yes"?>
<Relationships xmlns="http://schemas.openxmlformats.org/package/2006/relationships"><Relationship Id="rId2" Type="http://schemas.openxmlformats.org/officeDocument/2006/relationships/image" Target="../media/image16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0.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image" Target="../media/image170.png"/><Relationship Id="rId1" Type="http://schemas.openxmlformats.org/officeDocument/2006/relationships/slideLayout" Target="../slideLayouts/slideLayout7.xml"/></Relationships>
</file>

<file path=ppt/slides/_rels/slide261.xml.rels><?xml version="1.0" encoding="UTF-8" standalone="yes"?>
<Relationships xmlns="http://schemas.openxmlformats.org/package/2006/relationships"><Relationship Id="rId2" Type="http://schemas.openxmlformats.org/officeDocument/2006/relationships/image" Target="../media/image172.png"/><Relationship Id="rId1" Type="http://schemas.openxmlformats.org/officeDocument/2006/relationships/slideLayout" Target="../slideLayouts/slideLayout7.xml"/></Relationships>
</file>

<file path=ppt/slides/_rels/slide262.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173.png"/><Relationship Id="rId1" Type="http://schemas.openxmlformats.org/officeDocument/2006/relationships/slideLayout" Target="../slideLayouts/slideLayout7.xml"/></Relationships>
</file>

<file path=ppt/slides/_rels/slide263.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slideLayout" Target="../slideLayouts/slideLayout7.xml"/></Relationships>
</file>

<file path=ppt/slides/_rels/slide264.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image" Target="../media/image177.png"/><Relationship Id="rId1" Type="http://schemas.openxmlformats.org/officeDocument/2006/relationships/slideLayout" Target="../slideLayouts/slideLayout7.xml"/></Relationships>
</file>

<file path=ppt/slides/_rels/slide265.xml.rels><?xml version="1.0" encoding="UTF-8" standalone="yes"?>
<Relationships xmlns="http://schemas.openxmlformats.org/package/2006/relationships"><Relationship Id="rId2" Type="http://schemas.openxmlformats.org/officeDocument/2006/relationships/image" Target="../media/image179.png"/><Relationship Id="rId1" Type="http://schemas.openxmlformats.org/officeDocument/2006/relationships/slideLayout" Target="../slideLayouts/slideLayout7.xml"/></Relationships>
</file>

<file path=ppt/slides/_rels/slide266.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7.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8.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9.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0.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2.xml.rels><?xml version="1.0" encoding="UTF-8" standalone="yes"?>
<Relationships xmlns="http://schemas.openxmlformats.org/package/2006/relationships"><Relationship Id="rId2" Type="http://schemas.openxmlformats.org/officeDocument/2006/relationships/image" Target="../media/image181.png"/><Relationship Id="rId1" Type="http://schemas.openxmlformats.org/officeDocument/2006/relationships/slideLayout" Target="../slideLayouts/slideLayout7.xml"/></Relationships>
</file>

<file path=ppt/slides/_rels/slide273.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slideLayout" Target="../slideLayouts/slideLayout7.xml"/><Relationship Id="rId4" Type="http://schemas.openxmlformats.org/officeDocument/2006/relationships/image" Target="../media/image184.png"/></Relationships>
</file>

<file path=ppt/slides/_rels/slide274.xml.rels><?xml version="1.0" encoding="UTF-8" standalone="yes"?>
<Relationships xmlns="http://schemas.openxmlformats.org/package/2006/relationships"><Relationship Id="rId2" Type="http://schemas.openxmlformats.org/officeDocument/2006/relationships/image" Target="../media/image185.png"/><Relationship Id="rId1" Type="http://schemas.openxmlformats.org/officeDocument/2006/relationships/slideLayout" Target="../slideLayouts/slideLayout7.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6.xml.rels><?xml version="1.0" encoding="UTF-8" standalone="yes"?>
<Relationships xmlns="http://schemas.openxmlformats.org/package/2006/relationships"><Relationship Id="rId3" Type="http://schemas.openxmlformats.org/officeDocument/2006/relationships/image" Target="../media/image187.png"/><Relationship Id="rId7" Type="http://schemas.openxmlformats.org/officeDocument/2006/relationships/image" Target="../media/image191.png"/><Relationship Id="rId2" Type="http://schemas.openxmlformats.org/officeDocument/2006/relationships/image" Target="../media/image186.png"/><Relationship Id="rId1" Type="http://schemas.openxmlformats.org/officeDocument/2006/relationships/slideLayout" Target="../slideLayouts/slideLayout7.xml"/><Relationship Id="rId6" Type="http://schemas.openxmlformats.org/officeDocument/2006/relationships/image" Target="../media/image190.png"/><Relationship Id="rId5" Type="http://schemas.openxmlformats.org/officeDocument/2006/relationships/image" Target="../media/image189.png"/><Relationship Id="rId4" Type="http://schemas.openxmlformats.org/officeDocument/2006/relationships/image" Target="../media/image188.png"/></Relationships>
</file>

<file path=ppt/slides/_rels/slide277.xml.rels><?xml version="1.0" encoding="UTF-8" standalone="yes"?>
<Relationships xmlns="http://schemas.openxmlformats.org/package/2006/relationships"><Relationship Id="rId3" Type="http://schemas.openxmlformats.org/officeDocument/2006/relationships/image" Target="../media/image193.png"/><Relationship Id="rId2" Type="http://schemas.openxmlformats.org/officeDocument/2006/relationships/image" Target="../media/image192.png"/><Relationship Id="rId1" Type="http://schemas.openxmlformats.org/officeDocument/2006/relationships/slideLayout" Target="../slideLayouts/slideLayout7.xml"/><Relationship Id="rId6" Type="http://schemas.openxmlformats.org/officeDocument/2006/relationships/image" Target="../media/image196.png"/><Relationship Id="rId5" Type="http://schemas.openxmlformats.org/officeDocument/2006/relationships/image" Target="../media/image195.png"/><Relationship Id="rId4" Type="http://schemas.openxmlformats.org/officeDocument/2006/relationships/image" Target="../media/image194.png"/></Relationships>
</file>

<file path=ppt/slides/_rels/slide278.xml.rels><?xml version="1.0" encoding="UTF-8" standalone="yes"?>
<Relationships xmlns="http://schemas.openxmlformats.org/package/2006/relationships"><Relationship Id="rId3" Type="http://schemas.openxmlformats.org/officeDocument/2006/relationships/image" Target="../media/image198.png"/><Relationship Id="rId2" Type="http://schemas.openxmlformats.org/officeDocument/2006/relationships/image" Target="../media/image197.png"/><Relationship Id="rId1" Type="http://schemas.openxmlformats.org/officeDocument/2006/relationships/slideLayout" Target="../slideLayouts/slideLayout7.xml"/><Relationship Id="rId5" Type="http://schemas.openxmlformats.org/officeDocument/2006/relationships/image" Target="../media/image200.png"/><Relationship Id="rId4" Type="http://schemas.openxmlformats.org/officeDocument/2006/relationships/image" Target="../media/image199.png"/></Relationships>
</file>

<file path=ppt/slides/_rels/slide279.xml.rels><?xml version="1.0" encoding="UTF-8" standalone="yes"?>
<Relationships xmlns="http://schemas.openxmlformats.org/package/2006/relationships"><Relationship Id="rId2" Type="http://schemas.openxmlformats.org/officeDocument/2006/relationships/image" Target="../media/image20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0.xml.rels><?xml version="1.0" encoding="UTF-8" standalone="yes"?>
<Relationships xmlns="http://schemas.openxmlformats.org/package/2006/relationships"><Relationship Id="rId3" Type="http://schemas.openxmlformats.org/officeDocument/2006/relationships/image" Target="../media/image203.png"/><Relationship Id="rId2" Type="http://schemas.openxmlformats.org/officeDocument/2006/relationships/image" Target="../media/image202.png"/><Relationship Id="rId1" Type="http://schemas.openxmlformats.org/officeDocument/2006/relationships/slideLayout" Target="../slideLayouts/slideLayout7.xml"/></Relationships>
</file>

<file path=ppt/slides/_rels/slide281.xml.rels><?xml version="1.0" encoding="UTF-8" standalone="yes"?>
<Relationships xmlns="http://schemas.openxmlformats.org/package/2006/relationships"><Relationship Id="rId3" Type="http://schemas.openxmlformats.org/officeDocument/2006/relationships/image" Target="../media/image205.png"/><Relationship Id="rId2" Type="http://schemas.openxmlformats.org/officeDocument/2006/relationships/image" Target="../media/image204.png"/><Relationship Id="rId1" Type="http://schemas.openxmlformats.org/officeDocument/2006/relationships/slideLayout" Target="../slideLayouts/slideLayout7.xml"/></Relationships>
</file>

<file path=ppt/slides/_rels/slide282.xml.rels><?xml version="1.0" encoding="UTF-8" standalone="yes"?>
<Relationships xmlns="http://schemas.openxmlformats.org/package/2006/relationships"><Relationship Id="rId3" Type="http://schemas.openxmlformats.org/officeDocument/2006/relationships/hyperlink" Target="https://bankish.netlify.app/" TargetMode="External"/><Relationship Id="rId2" Type="http://schemas.openxmlformats.org/officeDocument/2006/relationships/image" Target="../media/image206.png"/><Relationship Id="rId1" Type="http://schemas.openxmlformats.org/officeDocument/2006/relationships/slideLayout" Target="../slideLayouts/slideLayout7.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5.xml.rels><?xml version="1.0" encoding="UTF-8" standalone="yes"?>
<Relationships xmlns="http://schemas.openxmlformats.org/package/2006/relationships"><Relationship Id="rId2" Type="http://schemas.openxmlformats.org/officeDocument/2006/relationships/hyperlink" Target="https://developer.mozilla.org/en-US/docs/Web/API/Element/insertAdjacentHTML" TargetMode="External"/><Relationship Id="rId1" Type="http://schemas.openxmlformats.org/officeDocument/2006/relationships/slideLayout" Target="../slideLayouts/slideLayout7.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7.xml.rels><?xml version="1.0" encoding="UTF-8" standalone="yes"?>
<Relationships xmlns="http://schemas.openxmlformats.org/package/2006/relationships"><Relationship Id="rId3" Type="http://schemas.openxmlformats.org/officeDocument/2006/relationships/image" Target="../media/image208.png"/><Relationship Id="rId2" Type="http://schemas.openxmlformats.org/officeDocument/2006/relationships/image" Target="../media/image207.png"/><Relationship Id="rId1" Type="http://schemas.openxmlformats.org/officeDocument/2006/relationships/slideLayout" Target="../slideLayouts/slideLayout7.xml"/></Relationships>
</file>

<file path=ppt/slides/_rels/slide288.xml.rels><?xml version="1.0" encoding="UTF-8" standalone="yes"?>
<Relationships xmlns="http://schemas.openxmlformats.org/package/2006/relationships"><Relationship Id="rId2" Type="http://schemas.openxmlformats.org/officeDocument/2006/relationships/image" Target="../media/image209.png"/><Relationship Id="rId1" Type="http://schemas.openxmlformats.org/officeDocument/2006/relationships/slideLayout" Target="../slideLayouts/slideLayout7.xml"/></Relationships>
</file>

<file path=ppt/slides/_rels/slide289.xml.rels><?xml version="1.0" encoding="UTF-8" standalone="yes"?>
<Relationships xmlns="http://schemas.openxmlformats.org/package/2006/relationships"><Relationship Id="rId3" Type="http://schemas.openxmlformats.org/officeDocument/2006/relationships/image" Target="../media/image211.png"/><Relationship Id="rId2" Type="http://schemas.openxmlformats.org/officeDocument/2006/relationships/image" Target="../media/image210.png"/><Relationship Id="rId1" Type="http://schemas.openxmlformats.org/officeDocument/2006/relationships/slideLayout" Target="../slideLayouts/slideLayout7.xml"/><Relationship Id="rId4" Type="http://schemas.openxmlformats.org/officeDocument/2006/relationships/image" Target="../media/image212.png"/></Relationships>
</file>

<file path=ppt/slides/_rels/slide29.xml.rels><?xml version="1.0" encoding="UTF-8" standalone="yes"?>
<Relationships xmlns="http://schemas.openxmlformats.org/package/2006/relationships"><Relationship Id="rId3" Type="http://schemas.openxmlformats.org/officeDocument/2006/relationships/hyperlink" Target="https://kangax.github.io/compat-table/es2016plus/" TargetMode="External"/><Relationship Id="rId2" Type="http://schemas.openxmlformats.org/officeDocument/2006/relationships/hyperlink" Target="https://kangax.github.io/compat-table/es6/" TargetMode="External"/><Relationship Id="rId1" Type="http://schemas.openxmlformats.org/officeDocument/2006/relationships/slideLayout" Target="../slideLayouts/slideLayout7.xml"/></Relationships>
</file>

<file path=ppt/slides/_rels/slide290.xml.rels><?xml version="1.0" encoding="UTF-8" standalone="yes"?>
<Relationships xmlns="http://schemas.openxmlformats.org/package/2006/relationships"><Relationship Id="rId2" Type="http://schemas.openxmlformats.org/officeDocument/2006/relationships/image" Target="../media/image213.png"/><Relationship Id="rId1" Type="http://schemas.openxmlformats.org/officeDocument/2006/relationships/slideLayout" Target="../slideLayouts/slideLayout7.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2.xml.rels><?xml version="1.0" encoding="UTF-8" standalone="yes"?>
<Relationships xmlns="http://schemas.openxmlformats.org/package/2006/relationships"><Relationship Id="rId2" Type="http://schemas.openxmlformats.org/officeDocument/2006/relationships/image" Target="../media/image214.png"/><Relationship Id="rId1" Type="http://schemas.openxmlformats.org/officeDocument/2006/relationships/slideLayout" Target="../slideLayouts/slideLayout7.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4.xml.rels><?xml version="1.0" encoding="UTF-8" standalone="yes"?>
<Relationships xmlns="http://schemas.openxmlformats.org/package/2006/relationships"><Relationship Id="rId3" Type="http://schemas.openxmlformats.org/officeDocument/2006/relationships/image" Target="../media/image216.png"/><Relationship Id="rId2" Type="http://schemas.openxmlformats.org/officeDocument/2006/relationships/image" Target="../media/image215.png"/><Relationship Id="rId1" Type="http://schemas.openxmlformats.org/officeDocument/2006/relationships/slideLayout" Target="../slideLayouts/slideLayout7.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7.xml.rels><?xml version="1.0" encoding="UTF-8" standalone="yes"?>
<Relationships xmlns="http://schemas.openxmlformats.org/package/2006/relationships"><Relationship Id="rId2" Type="http://schemas.openxmlformats.org/officeDocument/2006/relationships/image" Target="../media/image217.png"/><Relationship Id="rId1" Type="http://schemas.openxmlformats.org/officeDocument/2006/relationships/slideLayout" Target="../slideLayouts/slideLayout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0.xml.rels><?xml version="1.0" encoding="UTF-8" standalone="yes"?>
<Relationships xmlns="http://schemas.openxmlformats.org/package/2006/relationships"><Relationship Id="rId3" Type="http://schemas.openxmlformats.org/officeDocument/2006/relationships/image" Target="../media/image219.png"/><Relationship Id="rId2" Type="http://schemas.openxmlformats.org/officeDocument/2006/relationships/image" Target="../media/image218.png"/><Relationship Id="rId1" Type="http://schemas.openxmlformats.org/officeDocument/2006/relationships/slideLayout" Target="../slideLayouts/slideLayout7.xml"/></Relationships>
</file>

<file path=ppt/slides/_rels/slide301.xml.rels><?xml version="1.0" encoding="UTF-8" standalone="yes"?>
<Relationships xmlns="http://schemas.openxmlformats.org/package/2006/relationships"><Relationship Id="rId3" Type="http://schemas.openxmlformats.org/officeDocument/2006/relationships/image" Target="../media/image221.png"/><Relationship Id="rId2" Type="http://schemas.openxmlformats.org/officeDocument/2006/relationships/image" Target="../media/image220.png"/><Relationship Id="rId1" Type="http://schemas.openxmlformats.org/officeDocument/2006/relationships/slideLayout" Target="../slideLayouts/slideLayout7.xml"/><Relationship Id="rId4" Type="http://schemas.openxmlformats.org/officeDocument/2006/relationships/image" Target="../media/image222.png"/></Relationships>
</file>

<file path=ppt/slides/_rels/slide302.xml.rels><?xml version="1.0" encoding="UTF-8" standalone="yes"?>
<Relationships xmlns="http://schemas.openxmlformats.org/package/2006/relationships"><Relationship Id="rId2" Type="http://schemas.openxmlformats.org/officeDocument/2006/relationships/image" Target="../media/image223.png"/><Relationship Id="rId1" Type="http://schemas.openxmlformats.org/officeDocument/2006/relationships/slideLayout" Target="../slideLayouts/slideLayout7.xml"/></Relationships>
</file>

<file path=ppt/slides/_rels/slide303.xml.rels><?xml version="1.0" encoding="UTF-8" standalone="yes"?>
<Relationships xmlns="http://schemas.openxmlformats.org/package/2006/relationships"><Relationship Id="rId3" Type="http://schemas.openxmlformats.org/officeDocument/2006/relationships/image" Target="../media/image225.png"/><Relationship Id="rId2" Type="http://schemas.openxmlformats.org/officeDocument/2006/relationships/image" Target="../media/image224.png"/><Relationship Id="rId1" Type="http://schemas.openxmlformats.org/officeDocument/2006/relationships/slideLayout" Target="../slideLayouts/slideLayout7.xml"/></Relationships>
</file>

<file path=ppt/slides/_rels/slide304.xml.rels><?xml version="1.0" encoding="UTF-8" standalone="yes"?>
<Relationships xmlns="http://schemas.openxmlformats.org/package/2006/relationships"><Relationship Id="rId2" Type="http://schemas.openxmlformats.org/officeDocument/2006/relationships/image" Target="../media/image226.png"/><Relationship Id="rId1" Type="http://schemas.openxmlformats.org/officeDocument/2006/relationships/slideLayout" Target="../slideLayouts/slideLayout7.xml"/></Relationships>
</file>

<file path=ppt/slides/_rels/slide305.xml.rels><?xml version="1.0" encoding="UTF-8" standalone="yes"?>
<Relationships xmlns="http://schemas.openxmlformats.org/package/2006/relationships"><Relationship Id="rId2" Type="http://schemas.openxmlformats.org/officeDocument/2006/relationships/image" Target="../media/image227.png"/><Relationship Id="rId1" Type="http://schemas.openxmlformats.org/officeDocument/2006/relationships/slideLayout" Target="../slideLayouts/slideLayout7.xml"/></Relationships>
</file>

<file path=ppt/slides/_rels/slide306.xml.rels><?xml version="1.0" encoding="UTF-8" standalone="yes"?>
<Relationships xmlns="http://schemas.openxmlformats.org/package/2006/relationships"><Relationship Id="rId3" Type="http://schemas.openxmlformats.org/officeDocument/2006/relationships/image" Target="../media/image229.png"/><Relationship Id="rId2" Type="http://schemas.openxmlformats.org/officeDocument/2006/relationships/image" Target="../media/image228.png"/><Relationship Id="rId1" Type="http://schemas.openxmlformats.org/officeDocument/2006/relationships/slideLayout" Target="../slideLayouts/slideLayout7.xml"/><Relationship Id="rId4" Type="http://schemas.openxmlformats.org/officeDocument/2006/relationships/image" Target="../media/image230.png"/></Relationships>
</file>

<file path=ppt/slides/_rels/slide307.xml.rels><?xml version="1.0" encoding="UTF-8" standalone="yes"?>
<Relationships xmlns="http://schemas.openxmlformats.org/package/2006/relationships"><Relationship Id="rId3" Type="http://schemas.openxmlformats.org/officeDocument/2006/relationships/image" Target="../media/image232.png"/><Relationship Id="rId2" Type="http://schemas.openxmlformats.org/officeDocument/2006/relationships/image" Target="../media/image231.png"/><Relationship Id="rId1" Type="http://schemas.openxmlformats.org/officeDocument/2006/relationships/slideLayout" Target="../slideLayouts/slideLayout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9.xml.rels><?xml version="1.0" encoding="UTF-8" standalone="yes"?>
<Relationships xmlns="http://schemas.openxmlformats.org/package/2006/relationships"><Relationship Id="rId3" Type="http://schemas.openxmlformats.org/officeDocument/2006/relationships/image" Target="../media/image234.png"/><Relationship Id="rId2" Type="http://schemas.openxmlformats.org/officeDocument/2006/relationships/image" Target="../media/image233.png"/><Relationship Id="rId1" Type="http://schemas.openxmlformats.org/officeDocument/2006/relationships/slideLayout" Target="../slideLayouts/slideLayout7.xml"/><Relationship Id="rId5" Type="http://schemas.openxmlformats.org/officeDocument/2006/relationships/image" Target="../media/image236.png"/><Relationship Id="rId4" Type="http://schemas.openxmlformats.org/officeDocument/2006/relationships/image" Target="../media/image2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0.xml.rels><?xml version="1.0" encoding="UTF-8" standalone="yes"?>
<Relationships xmlns="http://schemas.openxmlformats.org/package/2006/relationships"><Relationship Id="rId3" Type="http://schemas.openxmlformats.org/officeDocument/2006/relationships/image" Target="../media/image236.png"/><Relationship Id="rId2" Type="http://schemas.openxmlformats.org/officeDocument/2006/relationships/image" Target="../media/image235.png"/><Relationship Id="rId1" Type="http://schemas.openxmlformats.org/officeDocument/2006/relationships/slideLayout" Target="../slideLayouts/slideLayout7.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3.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image" Target="../media/image237.png"/><Relationship Id="rId1" Type="http://schemas.openxmlformats.org/officeDocument/2006/relationships/slideLayout" Target="../slideLayouts/slideLayout7.xml"/><Relationship Id="rId6" Type="http://schemas.openxmlformats.org/officeDocument/2006/relationships/image" Target="../media/image241.png"/><Relationship Id="rId5" Type="http://schemas.openxmlformats.org/officeDocument/2006/relationships/image" Target="../media/image240.png"/><Relationship Id="rId4" Type="http://schemas.openxmlformats.org/officeDocument/2006/relationships/image" Target="../media/image239.png"/></Relationships>
</file>

<file path=ppt/slides/_rels/slide314.xml.rels><?xml version="1.0" encoding="UTF-8" standalone="yes"?>
<Relationships xmlns="http://schemas.openxmlformats.org/package/2006/relationships"><Relationship Id="rId3" Type="http://schemas.openxmlformats.org/officeDocument/2006/relationships/image" Target="../media/image243.png"/><Relationship Id="rId2" Type="http://schemas.openxmlformats.org/officeDocument/2006/relationships/image" Target="../media/image242.png"/><Relationship Id="rId1" Type="http://schemas.openxmlformats.org/officeDocument/2006/relationships/slideLayout" Target="../slideLayouts/slideLayout7.xml"/><Relationship Id="rId4" Type="http://schemas.openxmlformats.org/officeDocument/2006/relationships/image" Target="../media/image244.png"/></Relationships>
</file>

<file path=ppt/slides/_rels/slide315.xml.rels><?xml version="1.0" encoding="UTF-8" standalone="yes"?>
<Relationships xmlns="http://schemas.openxmlformats.org/package/2006/relationships"><Relationship Id="rId2" Type="http://schemas.openxmlformats.org/officeDocument/2006/relationships/image" Target="../media/image245.png"/><Relationship Id="rId1" Type="http://schemas.openxmlformats.org/officeDocument/2006/relationships/slideLayout" Target="../slideLayouts/slideLayout7.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0.xml.rels><?xml version="1.0" encoding="UTF-8" standalone="yes"?>
<Relationships xmlns="http://schemas.openxmlformats.org/package/2006/relationships"><Relationship Id="rId3" Type="http://schemas.openxmlformats.org/officeDocument/2006/relationships/image" Target="../media/image247.png"/><Relationship Id="rId2" Type="http://schemas.openxmlformats.org/officeDocument/2006/relationships/image" Target="../media/image246.png"/><Relationship Id="rId1" Type="http://schemas.openxmlformats.org/officeDocument/2006/relationships/slideLayout" Target="../slideLayouts/slideLayout7.xml"/><Relationship Id="rId6" Type="http://schemas.openxmlformats.org/officeDocument/2006/relationships/image" Target="../media/image250.png"/><Relationship Id="rId5" Type="http://schemas.openxmlformats.org/officeDocument/2006/relationships/image" Target="../media/image249.png"/><Relationship Id="rId4" Type="http://schemas.openxmlformats.org/officeDocument/2006/relationships/image" Target="../media/image248.png"/></Relationships>
</file>

<file path=ppt/slides/_rels/slide321.xml.rels><?xml version="1.0" encoding="UTF-8" standalone="yes"?>
<Relationships xmlns="http://schemas.openxmlformats.org/package/2006/relationships"><Relationship Id="rId3" Type="http://schemas.openxmlformats.org/officeDocument/2006/relationships/image" Target="../media/image252.png"/><Relationship Id="rId2" Type="http://schemas.openxmlformats.org/officeDocument/2006/relationships/image" Target="../media/image251.png"/><Relationship Id="rId1" Type="http://schemas.openxmlformats.org/officeDocument/2006/relationships/slideLayout" Target="../slideLayouts/slideLayout7.xml"/><Relationship Id="rId5" Type="http://schemas.openxmlformats.org/officeDocument/2006/relationships/image" Target="../media/image254.png"/><Relationship Id="rId4" Type="http://schemas.openxmlformats.org/officeDocument/2006/relationships/image" Target="../media/image253.png"/></Relationships>
</file>

<file path=ppt/slides/_rels/slide322.xml.rels><?xml version="1.0" encoding="UTF-8" standalone="yes"?>
<Relationships xmlns="http://schemas.openxmlformats.org/package/2006/relationships"><Relationship Id="rId8" Type="http://schemas.openxmlformats.org/officeDocument/2006/relationships/image" Target="../media/image261.png"/><Relationship Id="rId3" Type="http://schemas.openxmlformats.org/officeDocument/2006/relationships/image" Target="../media/image256.png"/><Relationship Id="rId7" Type="http://schemas.openxmlformats.org/officeDocument/2006/relationships/image" Target="../media/image260.png"/><Relationship Id="rId2" Type="http://schemas.openxmlformats.org/officeDocument/2006/relationships/image" Target="../media/image255.png"/><Relationship Id="rId1" Type="http://schemas.openxmlformats.org/officeDocument/2006/relationships/slideLayout" Target="../slideLayouts/slideLayout7.xml"/><Relationship Id="rId6" Type="http://schemas.openxmlformats.org/officeDocument/2006/relationships/image" Target="../media/image259.png"/><Relationship Id="rId5" Type="http://schemas.openxmlformats.org/officeDocument/2006/relationships/image" Target="../media/image258.png"/><Relationship Id="rId4" Type="http://schemas.openxmlformats.org/officeDocument/2006/relationships/image" Target="../media/image257.png"/></Relationships>
</file>

<file path=ppt/slides/_rels/slide323.xml.rels><?xml version="1.0" encoding="UTF-8" standalone="yes"?>
<Relationships xmlns="http://schemas.openxmlformats.org/package/2006/relationships"><Relationship Id="rId3" Type="http://schemas.openxmlformats.org/officeDocument/2006/relationships/image" Target="../media/image263.png"/><Relationship Id="rId2" Type="http://schemas.openxmlformats.org/officeDocument/2006/relationships/image" Target="../media/image262.png"/><Relationship Id="rId1" Type="http://schemas.openxmlformats.org/officeDocument/2006/relationships/slideLayout" Target="../slideLayouts/slideLayout7.xml"/><Relationship Id="rId6" Type="http://schemas.openxmlformats.org/officeDocument/2006/relationships/image" Target="../media/image266.png"/><Relationship Id="rId5" Type="http://schemas.openxmlformats.org/officeDocument/2006/relationships/image" Target="../media/image265.png"/><Relationship Id="rId4" Type="http://schemas.openxmlformats.org/officeDocument/2006/relationships/image" Target="../media/image264.png"/></Relationships>
</file>

<file path=ppt/slides/_rels/slide324.xml.rels><?xml version="1.0" encoding="UTF-8" standalone="yes"?>
<Relationships xmlns="http://schemas.openxmlformats.org/package/2006/relationships"><Relationship Id="rId3" Type="http://schemas.openxmlformats.org/officeDocument/2006/relationships/image" Target="../media/image265.png"/><Relationship Id="rId2" Type="http://schemas.openxmlformats.org/officeDocument/2006/relationships/image" Target="../media/image266.png"/><Relationship Id="rId1" Type="http://schemas.openxmlformats.org/officeDocument/2006/relationships/slideLayout" Target="../slideLayouts/slideLayout7.xml"/><Relationship Id="rId4" Type="http://schemas.openxmlformats.org/officeDocument/2006/relationships/image" Target="../media/image267.png"/></Relationships>
</file>

<file path=ppt/slides/_rels/slide325.xml.rels><?xml version="1.0" encoding="UTF-8" standalone="yes"?>
<Relationships xmlns="http://schemas.openxmlformats.org/package/2006/relationships"><Relationship Id="rId2" Type="http://schemas.openxmlformats.org/officeDocument/2006/relationships/image" Target="../media/image268.png"/><Relationship Id="rId1" Type="http://schemas.openxmlformats.org/officeDocument/2006/relationships/slideLayout" Target="../slideLayouts/slideLayout7.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8.xml.rels><?xml version="1.0" encoding="UTF-8" standalone="yes"?>
<Relationships xmlns="http://schemas.openxmlformats.org/package/2006/relationships"><Relationship Id="rId3" Type="http://schemas.openxmlformats.org/officeDocument/2006/relationships/image" Target="../media/image270.png"/><Relationship Id="rId2" Type="http://schemas.openxmlformats.org/officeDocument/2006/relationships/image" Target="../media/image269.png"/><Relationship Id="rId1" Type="http://schemas.openxmlformats.org/officeDocument/2006/relationships/slideLayout" Target="../slideLayouts/slideLayout7.xml"/><Relationship Id="rId5" Type="http://schemas.openxmlformats.org/officeDocument/2006/relationships/image" Target="../media/image272.png"/><Relationship Id="rId4" Type="http://schemas.openxmlformats.org/officeDocument/2006/relationships/image" Target="../media/image271.png"/></Relationships>
</file>

<file path=ppt/slides/_rels/slide329.xml.rels><?xml version="1.0" encoding="UTF-8" standalone="yes"?>
<Relationships xmlns="http://schemas.openxmlformats.org/package/2006/relationships"><Relationship Id="rId2" Type="http://schemas.openxmlformats.org/officeDocument/2006/relationships/image" Target="../media/image27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0.xml.rels><?xml version="1.0" encoding="UTF-8" standalone="yes"?>
<Relationships xmlns="http://schemas.openxmlformats.org/package/2006/relationships"><Relationship Id="rId8" Type="http://schemas.openxmlformats.org/officeDocument/2006/relationships/image" Target="../media/image280.png"/><Relationship Id="rId3" Type="http://schemas.openxmlformats.org/officeDocument/2006/relationships/image" Target="../media/image275.png"/><Relationship Id="rId7" Type="http://schemas.openxmlformats.org/officeDocument/2006/relationships/image" Target="../media/image279.png"/><Relationship Id="rId2" Type="http://schemas.openxmlformats.org/officeDocument/2006/relationships/image" Target="../media/image274.png"/><Relationship Id="rId1" Type="http://schemas.openxmlformats.org/officeDocument/2006/relationships/slideLayout" Target="../slideLayouts/slideLayout7.xml"/><Relationship Id="rId6" Type="http://schemas.openxmlformats.org/officeDocument/2006/relationships/image" Target="../media/image278.png"/><Relationship Id="rId5" Type="http://schemas.openxmlformats.org/officeDocument/2006/relationships/image" Target="../media/image277.png"/><Relationship Id="rId10" Type="http://schemas.openxmlformats.org/officeDocument/2006/relationships/image" Target="../media/image282.png"/><Relationship Id="rId4" Type="http://schemas.openxmlformats.org/officeDocument/2006/relationships/image" Target="../media/image276.png"/><Relationship Id="rId9" Type="http://schemas.openxmlformats.org/officeDocument/2006/relationships/image" Target="../media/image281.png"/></Relationships>
</file>

<file path=ppt/slides/_rels/slide331.xml.rels><?xml version="1.0" encoding="UTF-8" standalone="yes"?>
<Relationships xmlns="http://schemas.openxmlformats.org/package/2006/relationships"><Relationship Id="rId3" Type="http://schemas.openxmlformats.org/officeDocument/2006/relationships/image" Target="../media/image284.png"/><Relationship Id="rId2" Type="http://schemas.openxmlformats.org/officeDocument/2006/relationships/image" Target="../media/image283.png"/><Relationship Id="rId1" Type="http://schemas.openxmlformats.org/officeDocument/2006/relationships/slideLayout" Target="../slideLayouts/slideLayout7.xml"/><Relationship Id="rId4" Type="http://schemas.openxmlformats.org/officeDocument/2006/relationships/image" Target="../media/image285.png"/></Relationships>
</file>

<file path=ppt/slides/_rels/slide332.xml.rels><?xml version="1.0" encoding="UTF-8" standalone="yes"?>
<Relationships xmlns="http://schemas.openxmlformats.org/package/2006/relationships"><Relationship Id="rId3" Type="http://schemas.openxmlformats.org/officeDocument/2006/relationships/image" Target="../media/image287.png"/><Relationship Id="rId2" Type="http://schemas.openxmlformats.org/officeDocument/2006/relationships/image" Target="../media/image286.png"/><Relationship Id="rId1" Type="http://schemas.openxmlformats.org/officeDocument/2006/relationships/slideLayout" Target="../slideLayouts/slideLayout7.xml"/><Relationship Id="rId6" Type="http://schemas.openxmlformats.org/officeDocument/2006/relationships/image" Target="../media/image290.png"/><Relationship Id="rId5" Type="http://schemas.openxmlformats.org/officeDocument/2006/relationships/image" Target="../media/image289.png"/><Relationship Id="rId4" Type="http://schemas.openxmlformats.org/officeDocument/2006/relationships/image" Target="../media/image288.png"/></Relationships>
</file>

<file path=ppt/slides/_rels/slide333.xml.rels><?xml version="1.0" encoding="UTF-8" standalone="yes"?>
<Relationships xmlns="http://schemas.openxmlformats.org/package/2006/relationships"><Relationship Id="rId3" Type="http://schemas.openxmlformats.org/officeDocument/2006/relationships/image" Target="../media/image292.png"/><Relationship Id="rId2" Type="http://schemas.openxmlformats.org/officeDocument/2006/relationships/image" Target="../media/image291.png"/><Relationship Id="rId1" Type="http://schemas.openxmlformats.org/officeDocument/2006/relationships/slideLayout" Target="../slideLayouts/slideLayout7.xml"/><Relationship Id="rId4" Type="http://schemas.openxmlformats.org/officeDocument/2006/relationships/image" Target="../media/image293.png"/></Relationships>
</file>

<file path=ppt/slides/_rels/slide334.xml.rels><?xml version="1.0" encoding="UTF-8" standalone="yes"?>
<Relationships xmlns="http://schemas.openxmlformats.org/package/2006/relationships"><Relationship Id="rId3" Type="http://schemas.openxmlformats.org/officeDocument/2006/relationships/image" Target="../media/image295.png"/><Relationship Id="rId2" Type="http://schemas.openxmlformats.org/officeDocument/2006/relationships/image" Target="../media/image294.png"/><Relationship Id="rId1" Type="http://schemas.openxmlformats.org/officeDocument/2006/relationships/slideLayout" Target="../slideLayouts/slideLayout7.xml"/><Relationship Id="rId4" Type="http://schemas.openxmlformats.org/officeDocument/2006/relationships/image" Target="../media/image296.png"/></Relationships>
</file>

<file path=ppt/slides/_rels/slide335.xml.rels><?xml version="1.0" encoding="UTF-8" standalone="yes"?>
<Relationships xmlns="http://schemas.openxmlformats.org/package/2006/relationships"><Relationship Id="rId3" Type="http://schemas.openxmlformats.org/officeDocument/2006/relationships/image" Target="../media/image298.png"/><Relationship Id="rId2" Type="http://schemas.openxmlformats.org/officeDocument/2006/relationships/image" Target="../media/image297.png"/><Relationship Id="rId1" Type="http://schemas.openxmlformats.org/officeDocument/2006/relationships/slideLayout" Target="../slideLayouts/slideLayout7.xml"/><Relationship Id="rId5" Type="http://schemas.openxmlformats.org/officeDocument/2006/relationships/image" Target="../media/image300.png"/><Relationship Id="rId4" Type="http://schemas.openxmlformats.org/officeDocument/2006/relationships/image" Target="../media/image299.png"/></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2.xml.rels><?xml version="1.0" encoding="UTF-8" standalone="yes"?>
<Relationships xmlns="http://schemas.openxmlformats.org/package/2006/relationships"><Relationship Id="rId3" Type="http://schemas.openxmlformats.org/officeDocument/2006/relationships/image" Target="../media/image302.png"/><Relationship Id="rId2" Type="http://schemas.openxmlformats.org/officeDocument/2006/relationships/image" Target="../media/image301.png"/><Relationship Id="rId1" Type="http://schemas.openxmlformats.org/officeDocument/2006/relationships/slideLayout" Target="../slideLayouts/slideLayout7.xml"/><Relationship Id="rId5" Type="http://schemas.openxmlformats.org/officeDocument/2006/relationships/image" Target="../media/image304.png"/><Relationship Id="rId4" Type="http://schemas.openxmlformats.org/officeDocument/2006/relationships/image" Target="../media/image303.png"/></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5.xml.rels><?xml version="1.0" encoding="UTF-8" standalone="yes"?>
<Relationships xmlns="http://schemas.openxmlformats.org/package/2006/relationships"><Relationship Id="rId2" Type="http://schemas.openxmlformats.org/officeDocument/2006/relationships/image" Target="../media/image305.png"/><Relationship Id="rId1" Type="http://schemas.openxmlformats.org/officeDocument/2006/relationships/slideLayout" Target="../slideLayouts/slideLayout7.xml"/></Relationships>
</file>

<file path=ppt/slides/_rels/slide346.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Intl" TargetMode="External"/><Relationship Id="rId2" Type="http://schemas.openxmlformats.org/officeDocument/2006/relationships/image" Target="../media/image306.png"/><Relationship Id="rId1" Type="http://schemas.openxmlformats.org/officeDocument/2006/relationships/slideLayout" Target="../slideLayouts/slideLayout7.xml"/></Relationships>
</file>

<file path=ppt/slides/_rels/slide347.xml.rels><?xml version="1.0" encoding="UTF-8" standalone="yes"?>
<Relationships xmlns="http://schemas.openxmlformats.org/package/2006/relationships"><Relationship Id="rId3" Type="http://schemas.openxmlformats.org/officeDocument/2006/relationships/image" Target="../media/image308.png"/><Relationship Id="rId2" Type="http://schemas.openxmlformats.org/officeDocument/2006/relationships/image" Target="../media/image307.png"/><Relationship Id="rId1" Type="http://schemas.openxmlformats.org/officeDocument/2006/relationships/slideLayout" Target="../slideLayouts/slideLayout7.xml"/><Relationship Id="rId4" Type="http://schemas.openxmlformats.org/officeDocument/2006/relationships/hyperlink" Target="http://www.lingoes.net/en/translator/langcode.html" TargetMode="External"/></Relationships>
</file>

<file path=ppt/slides/_rels/slide348.xml.rels><?xml version="1.0" encoding="UTF-8" standalone="yes"?>
<Relationships xmlns="http://schemas.openxmlformats.org/package/2006/relationships"><Relationship Id="rId2" Type="http://schemas.openxmlformats.org/officeDocument/2006/relationships/image" Target="../media/image309.png"/><Relationship Id="rId1" Type="http://schemas.openxmlformats.org/officeDocument/2006/relationships/slideLayout" Target="../slideLayouts/slideLayout7.xml"/></Relationships>
</file>

<file path=ppt/slides/_rels/slide349.xml.rels><?xml version="1.0" encoding="UTF-8" standalone="yes"?>
<Relationships xmlns="http://schemas.openxmlformats.org/package/2006/relationships"><Relationship Id="rId3" Type="http://schemas.openxmlformats.org/officeDocument/2006/relationships/image" Target="../media/image311.png"/><Relationship Id="rId2" Type="http://schemas.openxmlformats.org/officeDocument/2006/relationships/image" Target="../media/image310.png"/><Relationship Id="rId1" Type="http://schemas.openxmlformats.org/officeDocument/2006/relationships/slideLayout" Target="../slideLayouts/slideLayout7.xml"/><Relationship Id="rId4" Type="http://schemas.openxmlformats.org/officeDocument/2006/relationships/image" Target="../media/image3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1.xml.rels><?xml version="1.0" encoding="UTF-8" standalone="yes"?>
<Relationships xmlns="http://schemas.openxmlformats.org/package/2006/relationships"><Relationship Id="rId2" Type="http://schemas.openxmlformats.org/officeDocument/2006/relationships/image" Target="../media/image313.png"/><Relationship Id="rId1" Type="http://schemas.openxmlformats.org/officeDocument/2006/relationships/slideLayout" Target="../slideLayouts/slideLayout7.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3.xml.rels><?xml version="1.0" encoding="UTF-8" standalone="yes"?>
<Relationships xmlns="http://schemas.openxmlformats.org/package/2006/relationships"><Relationship Id="rId3" Type="http://schemas.openxmlformats.org/officeDocument/2006/relationships/image" Target="../media/image315.png"/><Relationship Id="rId2" Type="http://schemas.openxmlformats.org/officeDocument/2006/relationships/image" Target="../media/image314.png"/><Relationship Id="rId1" Type="http://schemas.openxmlformats.org/officeDocument/2006/relationships/slideLayout" Target="../slideLayouts/slideLayout7.xml"/><Relationship Id="rId4" Type="http://schemas.openxmlformats.org/officeDocument/2006/relationships/hyperlink" Target="https://developer.mozilla.org/en-US/docs/Web/JavaScript/Reference/Global_Objects/Intl/NumberFormat" TargetMode="External"/></Relationships>
</file>

<file path=ppt/slides/_rels/slide354.xml.rels><?xml version="1.0" encoding="UTF-8" standalone="yes"?>
<Relationships xmlns="http://schemas.openxmlformats.org/package/2006/relationships"><Relationship Id="rId3" Type="http://schemas.openxmlformats.org/officeDocument/2006/relationships/image" Target="../media/image317.png"/><Relationship Id="rId2" Type="http://schemas.openxmlformats.org/officeDocument/2006/relationships/image" Target="../media/image316.png"/><Relationship Id="rId1" Type="http://schemas.openxmlformats.org/officeDocument/2006/relationships/slideLayout" Target="../slideLayouts/slideLayout7.xml"/></Relationships>
</file>

<file path=ppt/slides/_rels/slide355.xml.rels><?xml version="1.0" encoding="UTF-8" standalone="yes"?>
<Relationships xmlns="http://schemas.openxmlformats.org/package/2006/relationships"><Relationship Id="rId3" Type="http://schemas.openxmlformats.org/officeDocument/2006/relationships/image" Target="../media/image319.png"/><Relationship Id="rId2" Type="http://schemas.openxmlformats.org/officeDocument/2006/relationships/image" Target="../media/image318.png"/><Relationship Id="rId1" Type="http://schemas.openxmlformats.org/officeDocument/2006/relationships/slideLayout" Target="../slideLayouts/slideLayout7.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8.xml.rels><?xml version="1.0" encoding="UTF-8" standalone="yes"?>
<Relationships xmlns="http://schemas.openxmlformats.org/package/2006/relationships"><Relationship Id="rId3" Type="http://schemas.openxmlformats.org/officeDocument/2006/relationships/image" Target="../media/image321.png"/><Relationship Id="rId2" Type="http://schemas.openxmlformats.org/officeDocument/2006/relationships/image" Target="../media/image320.png"/><Relationship Id="rId1" Type="http://schemas.openxmlformats.org/officeDocument/2006/relationships/slideLayout" Target="../slideLayouts/slideLayout7.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1.xml.rels><?xml version="1.0" encoding="UTF-8" standalone="yes"?>
<Relationships xmlns="http://schemas.openxmlformats.org/package/2006/relationships"><Relationship Id="rId3" Type="http://schemas.openxmlformats.org/officeDocument/2006/relationships/image" Target="../media/image323.png"/><Relationship Id="rId2" Type="http://schemas.openxmlformats.org/officeDocument/2006/relationships/image" Target="../media/image322.png"/><Relationship Id="rId1" Type="http://schemas.openxmlformats.org/officeDocument/2006/relationships/slideLayout" Target="../slideLayouts/slideLayout7.xml"/></Relationships>
</file>

<file path=ppt/slides/_rels/slide362.xml.rels><?xml version="1.0" encoding="UTF-8" standalone="yes"?>
<Relationships xmlns="http://schemas.openxmlformats.org/package/2006/relationships"><Relationship Id="rId3" Type="http://schemas.openxmlformats.org/officeDocument/2006/relationships/image" Target="../media/image325.png"/><Relationship Id="rId2" Type="http://schemas.openxmlformats.org/officeDocument/2006/relationships/image" Target="../media/image324.png"/><Relationship Id="rId1" Type="http://schemas.openxmlformats.org/officeDocument/2006/relationships/slideLayout" Target="../slideLayouts/slideLayout7.xml"/><Relationship Id="rId4" Type="http://schemas.openxmlformats.org/officeDocument/2006/relationships/image" Target="../media/image326.png"/></Relationships>
</file>

<file path=ppt/slides/_rels/slide363.xml.rels><?xml version="1.0" encoding="UTF-8" standalone="yes"?>
<Relationships xmlns="http://schemas.openxmlformats.org/package/2006/relationships"><Relationship Id="rId3" Type="http://schemas.openxmlformats.org/officeDocument/2006/relationships/image" Target="../media/image328.png"/><Relationship Id="rId2" Type="http://schemas.openxmlformats.org/officeDocument/2006/relationships/image" Target="../media/image327.png"/><Relationship Id="rId1" Type="http://schemas.openxmlformats.org/officeDocument/2006/relationships/slideLayout" Target="../slideLayouts/slideLayout7.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5.xml.rels><?xml version="1.0" encoding="UTF-8" standalone="yes"?>
<Relationships xmlns="http://schemas.openxmlformats.org/package/2006/relationships"><Relationship Id="rId2" Type="http://schemas.openxmlformats.org/officeDocument/2006/relationships/image" Target="../media/image329.png"/><Relationship Id="rId1" Type="http://schemas.openxmlformats.org/officeDocument/2006/relationships/slideLayout" Target="../slideLayouts/slideLayout7.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B9FAFA3-3091-4117-A7DF-3647F2F05CA9}"/>
              </a:ext>
            </a:extLst>
          </p:cNvPr>
          <p:cNvSpPr txBox="1">
            <a:spLocks/>
          </p:cNvSpPr>
          <p:nvPr/>
        </p:nvSpPr>
        <p:spPr>
          <a:xfrm>
            <a:off x="122296" y="93460"/>
            <a:ext cx="9725610"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2800" dirty="0">
                <a:solidFill>
                  <a:srgbClr val="FFFFFF"/>
                </a:solidFill>
                <a:latin typeface="sf pro text"/>
                <a:hlinkClick r:id="rId2"/>
              </a:rPr>
              <a:t>The Complete JavaScript Course 2022: From Zero to Expert!</a:t>
            </a:r>
            <a:endParaRPr lang="en-GB" sz="2800" dirty="0">
              <a:solidFill>
                <a:srgbClr val="FFFFFF"/>
              </a:solidFill>
              <a:latin typeface="sf pro text"/>
            </a:endParaRPr>
          </a:p>
          <a:p>
            <a:br>
              <a:rPr lang="en-GB" sz="2800" dirty="0"/>
            </a:br>
            <a:br>
              <a:rPr lang="en-GB" sz="2800" dirty="0"/>
            </a:br>
            <a:endParaRPr lang="en-GB" sz="2800" dirty="0"/>
          </a:p>
        </p:txBody>
      </p:sp>
      <p:sp>
        <p:nvSpPr>
          <p:cNvPr id="4" name="Title 1">
            <a:extLst>
              <a:ext uri="{FF2B5EF4-FFF2-40B4-BE49-F238E27FC236}">
                <a16:creationId xmlns:a16="http://schemas.microsoft.com/office/drawing/2014/main" id="{77B01559-09CC-4FDA-9D25-EF7BDEE1A130}"/>
              </a:ext>
            </a:extLst>
          </p:cNvPr>
          <p:cNvSpPr txBox="1">
            <a:spLocks/>
          </p:cNvSpPr>
          <p:nvPr/>
        </p:nvSpPr>
        <p:spPr>
          <a:xfrm>
            <a:off x="325496" y="914400"/>
            <a:ext cx="9414852" cy="4068417"/>
          </a:xfrm>
          <a:prstGeom prst="rect">
            <a:avLst/>
          </a:prstGeom>
        </p:spPr>
        <p:txBody>
          <a:bodyPr vert="horz" lIns="99060" tIns="49530" rIns="99060" bIns="4953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557195" indent="-557195" algn="l">
              <a:buAutoNum type="arabicPeriod"/>
            </a:pPr>
            <a:r>
              <a:rPr lang="en-GB" sz="2000" dirty="0"/>
              <a:t>A brief Introduction to Javascript</a:t>
            </a:r>
          </a:p>
          <a:p>
            <a:pPr marL="557195" indent="-557195" algn="l">
              <a:buAutoNum type="arabicPeriod"/>
            </a:pPr>
            <a:r>
              <a:rPr lang="en-GB" sz="2000" dirty="0"/>
              <a:t>JavaScript Fundamentals part 1</a:t>
            </a:r>
          </a:p>
          <a:p>
            <a:pPr marL="557195" indent="-557195" algn="l">
              <a:buFontTx/>
              <a:buAutoNum type="arabicPeriod"/>
            </a:pPr>
            <a:r>
              <a:rPr lang="en-GB" sz="2000" dirty="0"/>
              <a:t>JavaScript Fundamentals part 2</a:t>
            </a:r>
          </a:p>
          <a:p>
            <a:pPr marL="557195" indent="-557195" algn="l">
              <a:buFontTx/>
              <a:buAutoNum type="arabicPeriod"/>
            </a:pPr>
            <a:r>
              <a:rPr lang="en-GB" sz="2000" dirty="0"/>
              <a:t>Developer Skills and Vs console setup</a:t>
            </a:r>
          </a:p>
          <a:p>
            <a:pPr marL="557195" indent="-557195" algn="l">
              <a:buFontTx/>
              <a:buAutoNum type="arabicPeriod"/>
            </a:pPr>
            <a:r>
              <a:rPr lang="en-GB" sz="2000" dirty="0"/>
              <a:t>JavaScript in the Browser: DOM and Event Fundamentals - Guess my Number</a:t>
            </a:r>
          </a:p>
          <a:p>
            <a:pPr marL="557195" indent="-557195" algn="l">
              <a:buFontTx/>
              <a:buAutoNum type="arabicPeriod"/>
            </a:pPr>
            <a:r>
              <a:rPr lang="en-GB" sz="2000" dirty="0"/>
              <a:t>JavaScript in the Browser: DOM and Event Fundamentals - pop up modal window</a:t>
            </a:r>
          </a:p>
          <a:p>
            <a:pPr marL="557195" indent="-557195" algn="l">
              <a:buFontTx/>
              <a:buAutoNum type="arabicPeriod"/>
            </a:pPr>
            <a:r>
              <a:rPr lang="en-GB" sz="2000" dirty="0"/>
              <a:t>JavaScript in the Browser: DOM and Event Fundamentals – Pig Game</a:t>
            </a:r>
          </a:p>
          <a:p>
            <a:pPr marL="557195" indent="-557195" algn="l">
              <a:buFontTx/>
              <a:buAutoNum type="arabicPeriod"/>
            </a:pPr>
            <a:r>
              <a:rPr lang="en-GB" sz="2000" dirty="0"/>
              <a:t>How JavaScript works behind the Scenes</a:t>
            </a:r>
          </a:p>
          <a:p>
            <a:pPr marL="557195" indent="-557195" algn="l">
              <a:buFontTx/>
              <a:buAutoNum type="arabicPeriod"/>
            </a:pPr>
            <a:r>
              <a:rPr lang="en-GB" sz="2000" dirty="0"/>
              <a:t>Data Structures, Modern Operators and Strings</a:t>
            </a:r>
          </a:p>
          <a:p>
            <a:pPr marL="557195" indent="-557195" algn="l">
              <a:buFontTx/>
              <a:buAutoNum type="arabicPeriod"/>
            </a:pPr>
            <a:r>
              <a:rPr lang="en-GB" sz="2000" dirty="0"/>
              <a:t>A closer look at functions</a:t>
            </a:r>
          </a:p>
          <a:p>
            <a:pPr marL="557195" indent="-557195" algn="l">
              <a:buFontTx/>
              <a:buAutoNum type="arabicPeriod"/>
            </a:pPr>
            <a:r>
              <a:rPr lang="en-GB" sz="2000" dirty="0"/>
              <a:t>Working with Arrays</a:t>
            </a:r>
          </a:p>
          <a:p>
            <a:pPr marL="557195" indent="-557195" algn="l">
              <a:buFontTx/>
              <a:buAutoNum type="arabicPeriod"/>
            </a:pPr>
            <a:r>
              <a:rPr lang="en-GB" sz="2000" dirty="0"/>
              <a:t>Numbers, Dates, Intl and Timers</a:t>
            </a:r>
          </a:p>
          <a:p>
            <a:pPr marL="557195" indent="-557195" algn="l">
              <a:buFontTx/>
              <a:buAutoNum type="arabicPeriod"/>
            </a:pPr>
            <a:r>
              <a:rPr lang="en-GB" sz="2000" dirty="0"/>
              <a:t>Advanced DOM and Events</a:t>
            </a:r>
          </a:p>
          <a:p>
            <a:pPr marL="1014395" lvl="1" indent="-557195">
              <a:buAutoNum type="arabicPeriod"/>
            </a:pPr>
            <a:endParaRPr lang="en-GB" sz="100" dirty="0"/>
          </a:p>
        </p:txBody>
      </p:sp>
    </p:spTree>
    <p:extLst>
      <p:ext uri="{BB962C8B-B14F-4D97-AF65-F5344CB8AC3E}">
        <p14:creationId xmlns:p14="http://schemas.microsoft.com/office/powerpoint/2010/main" val="31270373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1268B-CF00-40F8-86E9-529333CCB991}"/>
              </a:ext>
            </a:extLst>
          </p:cNvPr>
          <p:cNvSpPr txBox="1">
            <a:spLocks/>
          </p:cNvSpPr>
          <p:nvPr/>
        </p:nvSpPr>
        <p:spPr>
          <a:xfrm>
            <a:off x="179453" y="261864"/>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Operator Precedence</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DE105A73-C907-4208-9A0A-AF9D077C5EC9}"/>
              </a:ext>
            </a:extLst>
          </p:cNvPr>
          <p:cNvSpPr txBox="1"/>
          <p:nvPr/>
        </p:nvSpPr>
        <p:spPr>
          <a:xfrm>
            <a:off x="179452" y="753329"/>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4" name="TextBox 3">
            <a:extLst>
              <a:ext uri="{FF2B5EF4-FFF2-40B4-BE49-F238E27FC236}">
                <a16:creationId xmlns:a16="http://schemas.microsoft.com/office/drawing/2014/main" id="{27D47383-1FF5-4EAD-9CED-7911082E93C8}"/>
              </a:ext>
            </a:extLst>
          </p:cNvPr>
          <p:cNvSpPr txBox="1"/>
          <p:nvPr/>
        </p:nvSpPr>
        <p:spPr>
          <a:xfrm>
            <a:off x="179451" y="1532459"/>
            <a:ext cx="9630590" cy="1477328"/>
          </a:xfrm>
          <a:prstGeom prst="rect">
            <a:avLst/>
          </a:prstGeom>
          <a:noFill/>
        </p:spPr>
        <p:txBody>
          <a:bodyPr wrap="square" rtlCol="0">
            <a:spAutoFit/>
          </a:bodyPr>
          <a:lstStyle/>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&gt; </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2018</a:t>
            </a:r>
            <a:r>
              <a:rPr lang="en-GB" b="0" dirty="0">
                <a:solidFill>
                  <a:srgbClr val="D4D4D4"/>
                </a:solidFill>
                <a:effectLst/>
                <a:latin typeface="Consolas" panose="020B0609020204030204" pitchFamily="49" charset="0"/>
              </a:rPr>
              <a:t>);</a:t>
            </a:r>
          </a:p>
          <a:p>
            <a:r>
              <a:rPr lang="en-GB" b="0" dirty="0">
                <a:effectLst/>
                <a:latin typeface="Calibri" panose="020F0502020204030204" pitchFamily="34" charset="0"/>
                <a:cs typeface="Calibri" panose="020F0502020204030204" pitchFamily="34" charset="0"/>
              </a:rPr>
              <a:t>Consulting the operator precedence table on the above website we see that Minus has a higher precedence number than &gt; so it is executed first. </a:t>
            </a:r>
          </a:p>
          <a:p>
            <a:endParaRPr lang="en-GB" dirty="0">
              <a:latin typeface="Calibri" panose="020F0502020204030204" pitchFamily="34" charset="0"/>
              <a:cs typeface="Calibri" panose="020F0502020204030204" pitchFamily="34" charset="0"/>
            </a:endParaRPr>
          </a:p>
          <a:p>
            <a:r>
              <a:rPr lang="en-GB" b="0" dirty="0">
                <a:effectLst/>
                <a:latin typeface="Calibri" panose="020F0502020204030204" pitchFamily="34" charset="0"/>
                <a:cs typeface="Calibri" panose="020F0502020204030204" pitchFamily="34" charset="0"/>
              </a:rPr>
              <a:t>Operator precedence also has </a:t>
            </a:r>
            <a:r>
              <a:rPr lang="en-GB" b="1" i="0" dirty="0">
                <a:solidFill>
                  <a:srgbClr val="15141A"/>
                </a:solidFill>
                <a:effectLst/>
                <a:latin typeface="Inter"/>
              </a:rPr>
              <a:t>Associativity</a:t>
            </a:r>
            <a:r>
              <a:rPr lang="en-GB" i="0" dirty="0">
                <a:solidFill>
                  <a:srgbClr val="15141A"/>
                </a:solidFill>
                <a:effectLst/>
                <a:latin typeface="Inter"/>
              </a:rPr>
              <a:t>. I.e. if the code is executed left-to-right or right-to-left.</a:t>
            </a:r>
            <a:endParaRPr lang="en-GB"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1454587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4EBA1-7DA2-4125-925A-74143513F8E7}"/>
              </a:ext>
            </a:extLst>
          </p:cNvPr>
          <p:cNvPicPr>
            <a:picLocks noChangeAspect="1"/>
          </p:cNvPicPr>
          <p:nvPr/>
        </p:nvPicPr>
        <p:blipFill>
          <a:blip r:embed="rId2"/>
          <a:stretch>
            <a:fillRect/>
          </a:stretch>
        </p:blipFill>
        <p:spPr>
          <a:xfrm>
            <a:off x="1852611" y="1145277"/>
            <a:ext cx="6200775" cy="5362575"/>
          </a:xfrm>
          <a:prstGeom prst="rect">
            <a:avLst/>
          </a:prstGeom>
        </p:spPr>
      </p:pic>
      <p:sp>
        <p:nvSpPr>
          <p:cNvPr id="4" name="TextBox 3">
            <a:extLst>
              <a:ext uri="{FF2B5EF4-FFF2-40B4-BE49-F238E27FC236}">
                <a16:creationId xmlns:a16="http://schemas.microsoft.com/office/drawing/2014/main" id="{8E6E2337-FB4E-434C-A6C3-2AD8462D26DD}"/>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game only lets us guess if the score is above zero, otherwise it will change the ‘.message’ to you loose and set the score to zero.</a:t>
            </a:r>
          </a:p>
        </p:txBody>
      </p:sp>
    </p:spTree>
    <p:extLst>
      <p:ext uri="{BB962C8B-B14F-4D97-AF65-F5344CB8AC3E}">
        <p14:creationId xmlns:p14="http://schemas.microsoft.com/office/powerpoint/2010/main" val="216424087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DB5AD-88C7-4FD6-A357-02766B4B1C7F}"/>
              </a:ext>
            </a:extLst>
          </p:cNvPr>
          <p:cNvSpPr txBox="1"/>
          <p:nvPr/>
        </p:nvSpPr>
        <p:spPr>
          <a:xfrm>
            <a:off x="148189" y="0"/>
            <a:ext cx="7796300" cy="584775"/>
          </a:xfrm>
          <a:prstGeom prst="rect">
            <a:avLst/>
          </a:prstGeom>
          <a:noFill/>
        </p:spPr>
        <p:txBody>
          <a:bodyPr wrap="square">
            <a:spAutoFit/>
          </a:bodyPr>
          <a:lstStyle/>
          <a:p>
            <a:r>
              <a:rPr lang="en-GB" sz="3200" b="0" i="0" dirty="0">
                <a:solidFill>
                  <a:srgbClr val="1C1D1F"/>
                </a:solidFill>
                <a:effectLst/>
              </a:rPr>
              <a:t>Manipulating CSS styles using JavaScript.</a:t>
            </a:r>
          </a:p>
        </p:txBody>
      </p:sp>
      <p:sp>
        <p:nvSpPr>
          <p:cNvPr id="4" name="TextBox 3">
            <a:extLst>
              <a:ext uri="{FF2B5EF4-FFF2-40B4-BE49-F238E27FC236}">
                <a16:creationId xmlns:a16="http://schemas.microsoft.com/office/drawing/2014/main" id="{4B9BF390-8CAE-468F-B799-C39E2723E0BE}"/>
              </a:ext>
            </a:extLst>
          </p:cNvPr>
          <p:cNvSpPr txBox="1"/>
          <p:nvPr/>
        </p:nvSpPr>
        <p:spPr>
          <a:xfrm>
            <a:off x="148189" y="492011"/>
            <a:ext cx="9609622" cy="66787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wins the game we want the background colour of the whole screen to change to green.  We also want to make the element .number wider when the player wins and display the secret number.</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Note 1: when css style property has a two word name like background-color in javascript it becomes backgroundColor. We remove the hyphen and use camel case.</a:t>
            </a:r>
          </a:p>
          <a:p>
            <a:r>
              <a:rPr lang="en-GB" b="1" dirty="0">
                <a:effectLst/>
                <a:latin typeface="Calibri" panose="020F0502020204030204" pitchFamily="34" charset="0"/>
                <a:cs typeface="Calibri" panose="020F0502020204030204" pitchFamily="34" charset="0"/>
              </a:rPr>
              <a:t>Note 2: The style property value must always be a string, i.e. within qu</a:t>
            </a:r>
            <a:r>
              <a:rPr lang="en-GB" b="1" dirty="0">
                <a:latin typeface="Calibri" panose="020F0502020204030204" pitchFamily="34" charset="0"/>
                <a:cs typeface="Calibri" panose="020F0502020204030204" pitchFamily="34" charset="0"/>
              </a:rPr>
              <a:t>otes.</a:t>
            </a:r>
            <a:endParaRPr lang="en-GB" b="1" dirty="0">
              <a:effectLst/>
              <a:latin typeface="Calibri" panose="020F0502020204030204" pitchFamily="34" charset="0"/>
              <a:cs typeface="Calibri" panose="020F0502020204030204" pitchFamily="34" charset="0"/>
            </a:endParaRPr>
          </a:p>
        </p:txBody>
      </p:sp>
      <p:sp>
        <p:nvSpPr>
          <p:cNvPr id="6" name="Rectangle: Rounded Corners 5">
            <a:extLst>
              <a:ext uri="{FF2B5EF4-FFF2-40B4-BE49-F238E27FC236}">
                <a16:creationId xmlns:a16="http://schemas.microsoft.com/office/drawing/2014/main" id="{228B4A1D-FCC7-4C96-80B6-D3AD6EA23D67}"/>
              </a:ext>
            </a:extLst>
          </p:cNvPr>
          <p:cNvSpPr/>
          <p:nvPr/>
        </p:nvSpPr>
        <p:spPr>
          <a:xfrm>
            <a:off x="4386470" y="4982817"/>
            <a:ext cx="2160104"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1AF6E9A-3505-46AA-93C0-194D7F63414B}"/>
              </a:ext>
            </a:extLst>
          </p:cNvPr>
          <p:cNvSpPr/>
          <p:nvPr/>
        </p:nvSpPr>
        <p:spPr>
          <a:xfrm>
            <a:off x="5956853" y="5466521"/>
            <a:ext cx="1053547"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25452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92177-51D2-4FF7-80CD-66E7B6347C95}"/>
              </a:ext>
            </a:extLst>
          </p:cNvPr>
          <p:cNvSpPr txBox="1"/>
          <p:nvPr/>
        </p:nvSpPr>
        <p:spPr>
          <a:xfrm>
            <a:off x="148189" y="351145"/>
            <a:ext cx="9609622"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8605718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010340-ECF1-4B35-8BA4-E380E2E5F63A}"/>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Note that when we change CSS style in JavaScript, It does not modify the CSS file but applies the changes as inline style to the html element in the DOM.</a:t>
            </a:r>
          </a:p>
        </p:txBody>
      </p:sp>
      <p:pic>
        <p:nvPicPr>
          <p:cNvPr id="6" name="Picture 5">
            <a:extLst>
              <a:ext uri="{FF2B5EF4-FFF2-40B4-BE49-F238E27FC236}">
                <a16:creationId xmlns:a16="http://schemas.microsoft.com/office/drawing/2014/main" id="{21C7097E-47DF-459C-9373-1318BDCC9814}"/>
              </a:ext>
            </a:extLst>
          </p:cNvPr>
          <p:cNvPicPr>
            <a:picLocks noChangeAspect="1"/>
          </p:cNvPicPr>
          <p:nvPr/>
        </p:nvPicPr>
        <p:blipFill>
          <a:blip r:embed="rId2"/>
          <a:stretch>
            <a:fillRect/>
          </a:stretch>
        </p:blipFill>
        <p:spPr>
          <a:xfrm>
            <a:off x="278295" y="1092401"/>
            <a:ext cx="9349409" cy="4969013"/>
          </a:xfrm>
          <a:prstGeom prst="rect">
            <a:avLst/>
          </a:prstGeom>
        </p:spPr>
      </p:pic>
    </p:spTree>
    <p:extLst>
      <p:ext uri="{BB962C8B-B14F-4D97-AF65-F5344CB8AC3E}">
        <p14:creationId xmlns:p14="http://schemas.microsoft.com/office/powerpoint/2010/main" val="3875840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CBFE02-3582-46D4-8CA9-2A9CCBED9497}"/>
              </a:ext>
            </a:extLst>
          </p:cNvPr>
          <p:cNvSpPr txBox="1"/>
          <p:nvPr/>
        </p:nvSpPr>
        <p:spPr>
          <a:xfrm>
            <a:off x="457200" y="306299"/>
            <a:ext cx="9448800"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1: Implement a game reset function, so the player can make a new guess.</a:t>
            </a:r>
          </a:p>
          <a:p>
            <a:pPr>
              <a:spcBef>
                <a:spcPts val="600"/>
              </a:spcBef>
            </a:pPr>
            <a:r>
              <a:rPr lang="en-GB" b="1" dirty="0">
                <a:effectLst/>
                <a:latin typeface="Calibri" panose="020F0502020204030204" pitchFamily="34" charset="0"/>
                <a:cs typeface="Calibri" panose="020F0502020204030204" pitchFamily="34" charset="0"/>
              </a:rPr>
              <a:t>1. Select the element with the 'again' class and attach a click event handler.</a:t>
            </a:r>
          </a:p>
          <a:p>
            <a:pPr>
              <a:spcBef>
                <a:spcPts val="600"/>
              </a:spcBef>
            </a:pPr>
            <a:r>
              <a:rPr lang="en-GB" b="1" dirty="0">
                <a:effectLst/>
                <a:latin typeface="Calibri" panose="020F0502020204030204" pitchFamily="34" charset="0"/>
                <a:cs typeface="Calibri" panose="020F0502020204030204" pitchFamily="34" charset="0"/>
              </a:rPr>
              <a:t>2. In the handler function, restore initial values of the score and SecretNumber variables.</a:t>
            </a:r>
          </a:p>
          <a:p>
            <a:pPr>
              <a:spcBef>
                <a:spcPts val="600"/>
              </a:spcBef>
            </a:pPr>
            <a:r>
              <a:rPr lang="en-GB" b="1" dirty="0">
                <a:effectLst/>
                <a:latin typeface="Calibri" panose="020F0502020204030204" pitchFamily="34" charset="0"/>
                <a:cs typeface="Calibri" panose="020F0502020204030204" pitchFamily="34" charset="0"/>
              </a:rPr>
              <a:t>3. Restore the initial conditions of the message, number, score and guess input field.</a:t>
            </a:r>
          </a:p>
          <a:p>
            <a:pPr>
              <a:spcBef>
                <a:spcPts val="600"/>
              </a:spcBef>
            </a:pPr>
            <a:r>
              <a:rPr lang="en-GB" b="1" dirty="0">
                <a:effectLst/>
                <a:latin typeface="Calibri" panose="020F0502020204030204" pitchFamily="34" charset="0"/>
                <a:cs typeface="Calibri" panose="020F0502020204030204" pitchFamily="34" charset="0"/>
              </a:rPr>
              <a:t>4. Also restore the original background colour (#222) and number width (15rem);</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003650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D9EE3-958C-47A3-8BFC-66F5E6401DA9}"/>
              </a:ext>
            </a:extLst>
          </p:cNvPr>
          <p:cNvSpPr txBox="1"/>
          <p:nvPr/>
        </p:nvSpPr>
        <p:spPr>
          <a:xfrm>
            <a:off x="457200" y="173777"/>
            <a:ext cx="9448800" cy="969496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7035384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72C903-647C-48E3-8031-4E8259058856}"/>
              </a:ext>
            </a:extLst>
          </p:cNvPr>
          <p:cNvSpPr txBox="1"/>
          <p:nvPr/>
        </p:nvSpPr>
        <p:spPr>
          <a:xfrm>
            <a:off x="457200" y="173777"/>
            <a:ext cx="9448800" cy="353943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72413A80-992B-4AC4-9FF2-F8467E1ECD24}"/>
              </a:ext>
            </a:extLst>
          </p:cNvPr>
          <p:cNvPicPr>
            <a:picLocks noChangeAspect="1"/>
          </p:cNvPicPr>
          <p:nvPr/>
        </p:nvPicPr>
        <p:blipFill>
          <a:blip r:embed="rId2"/>
          <a:stretch>
            <a:fillRect/>
          </a:stretch>
        </p:blipFill>
        <p:spPr>
          <a:xfrm>
            <a:off x="808383" y="3259004"/>
            <a:ext cx="7785652" cy="3425219"/>
          </a:xfrm>
          <a:prstGeom prst="rect">
            <a:avLst/>
          </a:prstGeom>
        </p:spPr>
      </p:pic>
      <p:sp>
        <p:nvSpPr>
          <p:cNvPr id="5" name="Rectangle: Rounded Corners 4">
            <a:extLst>
              <a:ext uri="{FF2B5EF4-FFF2-40B4-BE49-F238E27FC236}">
                <a16:creationId xmlns:a16="http://schemas.microsoft.com/office/drawing/2014/main" id="{9AFC4A87-A3BB-4D58-BA0A-B73E98CAF10E}"/>
              </a:ext>
            </a:extLst>
          </p:cNvPr>
          <p:cNvSpPr/>
          <p:nvPr/>
        </p:nvSpPr>
        <p:spPr>
          <a:xfrm>
            <a:off x="808382" y="3338516"/>
            <a:ext cx="1351721" cy="5278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0E14BCDB-40AC-4DED-BD1B-F32460206517}"/>
              </a:ext>
            </a:extLst>
          </p:cNvPr>
          <p:cNvSpPr/>
          <p:nvPr/>
        </p:nvSpPr>
        <p:spPr>
          <a:xfrm>
            <a:off x="6149009" y="4028662"/>
            <a:ext cx="993913"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1561DB17-81BE-44B8-BBB4-5042A4485ED4}"/>
              </a:ext>
            </a:extLst>
          </p:cNvPr>
          <p:cNvSpPr/>
          <p:nvPr/>
        </p:nvSpPr>
        <p:spPr>
          <a:xfrm>
            <a:off x="4880114" y="4876800"/>
            <a:ext cx="1666460"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ADF5CFB4-2B6F-4BEB-AF95-8738F175C3AB}"/>
              </a:ext>
            </a:extLst>
          </p:cNvPr>
          <p:cNvSpPr/>
          <p:nvPr/>
        </p:nvSpPr>
        <p:spPr>
          <a:xfrm>
            <a:off x="6546574" y="4883426"/>
            <a:ext cx="1444487" cy="45720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Rounded Corners 8">
            <a:extLst>
              <a:ext uri="{FF2B5EF4-FFF2-40B4-BE49-F238E27FC236}">
                <a16:creationId xmlns:a16="http://schemas.microsoft.com/office/drawing/2014/main" id="{124772C6-51D9-4E89-89E8-BA1C4E62A341}"/>
              </a:ext>
            </a:extLst>
          </p:cNvPr>
          <p:cNvSpPr/>
          <p:nvPr/>
        </p:nvSpPr>
        <p:spPr>
          <a:xfrm>
            <a:off x="7653131" y="5552660"/>
            <a:ext cx="430695" cy="34786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833836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BB4AD-A8E0-4935-B6C5-98F88DD429EB}"/>
              </a:ext>
            </a:extLst>
          </p:cNvPr>
          <p:cNvSpPr txBox="1"/>
          <p:nvPr/>
        </p:nvSpPr>
        <p:spPr>
          <a:xfrm>
            <a:off x="281608" y="176399"/>
            <a:ext cx="9342783" cy="686341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HIGH SCORE FUNCTION: The highscore value is the highest score achieved over multiple games. i.e. first game score 10, second game score 15, third game score 17. the highscore would be 17.</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4996334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79C887-5CCC-45B0-8281-95D452D848DC}"/>
              </a:ext>
            </a:extLst>
          </p:cNvPr>
          <p:cNvSpPr txBox="1"/>
          <p:nvPr/>
        </p:nvSpPr>
        <p:spPr>
          <a:xfrm>
            <a:off x="281608" y="308921"/>
            <a:ext cx="9342783"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3472748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F6A21F-CE06-44CF-8294-0102DF76FBCD}"/>
              </a:ext>
            </a:extLst>
          </p:cNvPr>
          <p:cNvSpPr txBox="1"/>
          <p:nvPr/>
        </p:nvSpPr>
        <p:spPr>
          <a:xfrm>
            <a:off x="281608" y="176399"/>
            <a:ext cx="9342783" cy="353943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0" dirty="0">
                <a:solidFill>
                  <a:srgbClr val="D4D4D4"/>
                </a:solidFill>
                <a:effectLst/>
                <a:latin typeface="Consolas" panose="020B0609020204030204" pitchFamily="49" charset="0"/>
              </a:rPr>
            </a:br>
            <a:endParaRPr lang="en-GB" sz="1600" b="0"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B708F04E-BDB6-4C1C-8FB7-5288B868F9B0}"/>
              </a:ext>
            </a:extLst>
          </p:cNvPr>
          <p:cNvPicPr>
            <a:picLocks noChangeAspect="1"/>
          </p:cNvPicPr>
          <p:nvPr/>
        </p:nvPicPr>
        <p:blipFill>
          <a:blip r:embed="rId2"/>
          <a:stretch>
            <a:fillRect/>
          </a:stretch>
        </p:blipFill>
        <p:spPr>
          <a:xfrm>
            <a:off x="129208" y="3255621"/>
            <a:ext cx="9495183" cy="2772593"/>
          </a:xfrm>
          <a:prstGeom prst="rect">
            <a:avLst/>
          </a:prstGeom>
        </p:spPr>
      </p:pic>
      <p:sp>
        <p:nvSpPr>
          <p:cNvPr id="5" name="Rectangle: Rounded Corners 4">
            <a:extLst>
              <a:ext uri="{FF2B5EF4-FFF2-40B4-BE49-F238E27FC236}">
                <a16:creationId xmlns:a16="http://schemas.microsoft.com/office/drawing/2014/main" id="{9C3D188E-9266-445B-808C-BA6E0EC3249A}"/>
              </a:ext>
            </a:extLst>
          </p:cNvPr>
          <p:cNvSpPr/>
          <p:nvPr/>
        </p:nvSpPr>
        <p:spPr>
          <a:xfrm>
            <a:off x="2961857" y="5367127"/>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71321C32-980A-4B47-89F8-6DFF378AEF5B}"/>
              </a:ext>
            </a:extLst>
          </p:cNvPr>
          <p:cNvSpPr/>
          <p:nvPr/>
        </p:nvSpPr>
        <p:spPr>
          <a:xfrm>
            <a:off x="6135757" y="5360503"/>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DCEF3EB6-A2F7-4516-B1A0-72BFBAD6372B}"/>
              </a:ext>
            </a:extLst>
          </p:cNvPr>
          <p:cNvSpPr/>
          <p:nvPr/>
        </p:nvSpPr>
        <p:spPr>
          <a:xfrm>
            <a:off x="9283153" y="5367131"/>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374D28E-1211-4FEB-AA44-CE74326C4270}"/>
              </a:ext>
            </a:extLst>
          </p:cNvPr>
          <p:cNvSpPr txBox="1"/>
          <p:nvPr/>
        </p:nvSpPr>
        <p:spPr>
          <a:xfrm>
            <a:off x="139147" y="6192310"/>
            <a:ext cx="9475304" cy="369332"/>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highscore changes if in subsequent rounds the player scores more than before.</a:t>
            </a:r>
          </a:p>
        </p:txBody>
      </p:sp>
    </p:spTree>
    <p:extLst>
      <p:ext uri="{BB962C8B-B14F-4D97-AF65-F5344CB8AC3E}">
        <p14:creationId xmlns:p14="http://schemas.microsoft.com/office/powerpoint/2010/main" val="3682490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7509-ACC9-4400-B025-870E440ABBA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Strings and Template Literals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53B131A-0BDD-4FE3-BD75-A66BDB68E3B2}"/>
              </a:ext>
            </a:extLst>
          </p:cNvPr>
          <p:cNvSpPr txBox="1"/>
          <p:nvPr/>
        </p:nvSpPr>
        <p:spPr>
          <a:xfrm>
            <a:off x="179453" y="612844"/>
            <a:ext cx="9630590" cy="2062103"/>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 old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49D43794-E492-4D87-8189-67D01213A376}"/>
              </a:ext>
            </a:extLst>
          </p:cNvPr>
          <p:cNvPicPr>
            <a:picLocks noChangeAspect="1"/>
          </p:cNvPicPr>
          <p:nvPr/>
        </p:nvPicPr>
        <p:blipFill>
          <a:blip r:embed="rId2"/>
          <a:stretch>
            <a:fillRect/>
          </a:stretch>
        </p:blipFill>
        <p:spPr>
          <a:xfrm>
            <a:off x="4640197" y="3364334"/>
            <a:ext cx="5086350" cy="2276475"/>
          </a:xfrm>
          <a:prstGeom prst="rect">
            <a:avLst/>
          </a:prstGeom>
        </p:spPr>
      </p:pic>
      <p:sp>
        <p:nvSpPr>
          <p:cNvPr id="7" name="TextBox 6">
            <a:extLst>
              <a:ext uri="{FF2B5EF4-FFF2-40B4-BE49-F238E27FC236}">
                <a16:creationId xmlns:a16="http://schemas.microsoft.com/office/drawing/2014/main" id="{6645DDA1-F70C-41DA-8ECC-AB4AC6B038A9}"/>
              </a:ext>
            </a:extLst>
          </p:cNvPr>
          <p:cNvSpPr txBox="1"/>
          <p:nvPr/>
        </p:nvSpPr>
        <p:spPr>
          <a:xfrm>
            <a:off x="179453" y="2880695"/>
            <a:ext cx="9630590" cy="58477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2B261F8-BF96-4025-A74B-E562AC7868F4}"/>
              </a:ext>
            </a:extLst>
          </p:cNvPr>
          <p:cNvSpPr txBox="1"/>
          <p:nvPr/>
        </p:nvSpPr>
        <p:spPr>
          <a:xfrm>
            <a:off x="4552831" y="928469"/>
            <a:ext cx="525497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use concatenation with strings to produce a the text output of I'm Jonas, a 46 year old teacher!</a:t>
            </a:r>
          </a:p>
        </p:txBody>
      </p:sp>
      <p:sp>
        <p:nvSpPr>
          <p:cNvPr id="9" name="TextBox 8">
            <a:extLst>
              <a:ext uri="{FF2B5EF4-FFF2-40B4-BE49-F238E27FC236}">
                <a16:creationId xmlns:a16="http://schemas.microsoft.com/office/drawing/2014/main" id="{72ECE5B6-FE1F-464A-9C94-07C516350CA0}"/>
              </a:ext>
            </a:extLst>
          </p:cNvPr>
          <p:cNvSpPr txBox="1"/>
          <p:nvPr/>
        </p:nvSpPr>
        <p:spPr>
          <a:xfrm>
            <a:off x="107532" y="3666414"/>
            <a:ext cx="4415126" cy="203132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better way to achieve this would be using template literals. Here the variables are placed inside curly braces and preceded by a dollar sign. Note that the start and end of the string is defined by a backtick ` symbol which on a Spanish keyboard is found to the left of the P key.</a:t>
            </a:r>
          </a:p>
        </p:txBody>
      </p:sp>
      <p:sp>
        <p:nvSpPr>
          <p:cNvPr id="10" name="Rectangle: Rounded Corners 9">
            <a:extLst>
              <a:ext uri="{FF2B5EF4-FFF2-40B4-BE49-F238E27FC236}">
                <a16:creationId xmlns:a16="http://schemas.microsoft.com/office/drawing/2014/main" id="{9D41C73D-ADEC-47A0-B9A3-9E71D2CCD800}"/>
              </a:ext>
            </a:extLst>
          </p:cNvPr>
          <p:cNvSpPr/>
          <p:nvPr/>
        </p:nvSpPr>
        <p:spPr>
          <a:xfrm>
            <a:off x="8353492" y="420489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5FE9639E-DE6E-489F-9E3E-D48958DAE827}"/>
              </a:ext>
            </a:extLst>
          </p:cNvPr>
          <p:cNvSpPr txBox="1"/>
          <p:nvPr/>
        </p:nvSpPr>
        <p:spPr>
          <a:xfrm>
            <a:off x="95957" y="5947874"/>
            <a:ext cx="9630590" cy="338554"/>
          </a:xfrm>
          <a:prstGeom prst="rect">
            <a:avLst/>
          </a:prstGeom>
          <a:noFill/>
        </p:spPr>
        <p:txBody>
          <a:bodyPr wrap="square" rtlCol="0">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`Just a regular string....`</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EA9FA283-CA2C-433E-BEA5-806B642A5097}"/>
              </a:ext>
            </a:extLst>
          </p:cNvPr>
          <p:cNvSpPr txBox="1"/>
          <p:nvPr/>
        </p:nvSpPr>
        <p:spPr>
          <a:xfrm>
            <a:off x="107532" y="6269232"/>
            <a:ext cx="525497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also use backticks to outpu</a:t>
            </a:r>
            <a:r>
              <a:rPr lang="en-GB" b="1" dirty="0">
                <a:latin typeface="Calibri" panose="020F0502020204030204" pitchFamily="34" charset="0"/>
                <a:cs typeface="Calibri" panose="020F0502020204030204" pitchFamily="34" charset="0"/>
              </a:rPr>
              <a:t>t directly a string.</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15310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787F34-56A8-4739-9DA6-7F9A52F48FA4}"/>
              </a:ext>
            </a:extLst>
          </p:cNvPr>
          <p:cNvSpPr txBox="1"/>
          <p:nvPr/>
        </p:nvSpPr>
        <p:spPr>
          <a:xfrm>
            <a:off x="92765" y="0"/>
            <a:ext cx="7796300" cy="584775"/>
          </a:xfrm>
          <a:prstGeom prst="rect">
            <a:avLst/>
          </a:prstGeom>
          <a:noFill/>
        </p:spPr>
        <p:txBody>
          <a:bodyPr wrap="square">
            <a:spAutoFit/>
          </a:bodyPr>
          <a:lstStyle/>
          <a:p>
            <a:r>
              <a:rPr lang="en-GB" sz="3200" b="0" i="0" dirty="0">
                <a:solidFill>
                  <a:srgbClr val="1C1D1F"/>
                </a:solidFill>
                <a:effectLst/>
              </a:rPr>
              <a:t>Refactoring out code: The dry principle</a:t>
            </a:r>
          </a:p>
        </p:txBody>
      </p:sp>
      <p:sp>
        <p:nvSpPr>
          <p:cNvPr id="3" name="TextBox 2">
            <a:extLst>
              <a:ext uri="{FF2B5EF4-FFF2-40B4-BE49-F238E27FC236}">
                <a16:creationId xmlns:a16="http://schemas.microsoft.com/office/drawing/2014/main" id="{7D565793-82BD-4561-AD06-395214DEC385}"/>
              </a:ext>
            </a:extLst>
          </p:cNvPr>
          <p:cNvSpPr txBox="1"/>
          <p:nvPr/>
        </p:nvSpPr>
        <p:spPr>
          <a:xfrm>
            <a:off x="215348" y="518513"/>
            <a:ext cx="9475304" cy="637097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Looking over the code we have sections that are almost duplicate code. We can tidy this up by reducing duplicate code. The advantage of this is that if we change something like an element class then we would have to change it in multiple places in the code and it can become a nightmare of bugs. We do refactoring to eliminate duplicate code and clean it up.</a:t>
            </a:r>
          </a:p>
          <a:p>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high</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low</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5D00DE2-E836-4077-A2A3-8C990D894F7E}"/>
              </a:ext>
            </a:extLst>
          </p:cNvPr>
          <p:cNvSpPr txBox="1"/>
          <p:nvPr/>
        </p:nvSpPr>
        <p:spPr>
          <a:xfrm>
            <a:off x="7341705" y="2014329"/>
            <a:ext cx="2537791"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1 is to identify duplicate or almost identical code.</a:t>
            </a:r>
          </a:p>
          <a:p>
            <a:endParaRPr lang="en-GB" dirty="0"/>
          </a:p>
        </p:txBody>
      </p:sp>
      <p:sp>
        <p:nvSpPr>
          <p:cNvPr id="5" name="TextBox 4">
            <a:extLst>
              <a:ext uri="{FF2B5EF4-FFF2-40B4-BE49-F238E27FC236}">
                <a16:creationId xmlns:a16="http://schemas.microsoft.com/office/drawing/2014/main" id="{EBACE5D3-B588-403E-A5BD-EB87DA883822}"/>
              </a:ext>
            </a:extLst>
          </p:cNvPr>
          <p:cNvSpPr txBox="1"/>
          <p:nvPr/>
        </p:nvSpPr>
        <p:spPr>
          <a:xfrm>
            <a:off x="7341704" y="3653659"/>
            <a:ext cx="253779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the guess is too high or the guess is too low are basically the same code. What we can really refactor this to is if the guess is not equal to secretNumber.</a:t>
            </a:r>
          </a:p>
          <a:p>
            <a:endParaRPr lang="en-GB" dirty="0"/>
          </a:p>
        </p:txBody>
      </p:sp>
    </p:spTree>
    <p:extLst>
      <p:ext uri="{BB962C8B-B14F-4D97-AF65-F5344CB8AC3E}">
        <p14:creationId xmlns:p14="http://schemas.microsoft.com/office/powerpoint/2010/main" val="115180902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A08813-1FF1-4B2D-9839-A0FFD5B859FE}"/>
              </a:ext>
            </a:extLst>
          </p:cNvPr>
          <p:cNvSpPr txBox="1"/>
          <p:nvPr/>
        </p:nvSpPr>
        <p:spPr>
          <a:xfrm>
            <a:off x="208722" y="551289"/>
            <a:ext cx="9488555"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A8B24327-74BF-49D0-846C-E241EFB390FF}"/>
              </a:ext>
            </a:extLst>
          </p:cNvPr>
          <p:cNvSpPr txBox="1"/>
          <p:nvPr/>
        </p:nvSpPr>
        <p:spPr>
          <a:xfrm>
            <a:off x="7063409" y="278295"/>
            <a:ext cx="253779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part of the code stays the same</a:t>
            </a:r>
          </a:p>
          <a:p>
            <a:endParaRPr lang="en-GB" dirty="0"/>
          </a:p>
        </p:txBody>
      </p:sp>
    </p:spTree>
    <p:extLst>
      <p:ext uri="{BB962C8B-B14F-4D97-AF65-F5344CB8AC3E}">
        <p14:creationId xmlns:p14="http://schemas.microsoft.com/office/powerpoint/2010/main" val="156903113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CA9D7-9ADB-4C18-BFE2-5D6B70E23105}"/>
              </a:ext>
            </a:extLst>
          </p:cNvPr>
          <p:cNvSpPr txBox="1"/>
          <p:nvPr/>
        </p:nvSpPr>
        <p:spPr>
          <a:xfrm>
            <a:off x="208722" y="187343"/>
            <a:ext cx="9488555" cy="674030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4930D5CA-733D-484C-A551-327967D5E119}"/>
              </a:ext>
            </a:extLst>
          </p:cNvPr>
          <p:cNvSpPr txBox="1"/>
          <p:nvPr/>
        </p:nvSpPr>
        <p:spPr>
          <a:xfrm>
            <a:off x="2464904" y="2820212"/>
            <a:ext cx="68845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reduce the guess not equal to secretNumber to a ternary operator to change the message. The rest of the code is the same.</a:t>
            </a:r>
            <a:endParaRPr lang="en-GB" dirty="0"/>
          </a:p>
        </p:txBody>
      </p:sp>
      <p:sp>
        <p:nvSpPr>
          <p:cNvPr id="4" name="Rectangle: Rounded Corners 3">
            <a:extLst>
              <a:ext uri="{FF2B5EF4-FFF2-40B4-BE49-F238E27FC236}">
                <a16:creationId xmlns:a16="http://schemas.microsoft.com/office/drawing/2014/main" id="{7161B65E-9EC6-4E29-9F46-C611EF5230DA}"/>
              </a:ext>
            </a:extLst>
          </p:cNvPr>
          <p:cNvSpPr/>
          <p:nvPr/>
        </p:nvSpPr>
        <p:spPr>
          <a:xfrm>
            <a:off x="808384" y="991915"/>
            <a:ext cx="6665842" cy="50558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0252699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19D46-FB55-4016-B4A0-693F6B9A7E42}"/>
              </a:ext>
            </a:extLst>
          </p:cNvPr>
          <p:cNvSpPr txBox="1"/>
          <p:nvPr/>
        </p:nvSpPr>
        <p:spPr>
          <a:xfrm>
            <a:off x="119269" y="106016"/>
            <a:ext cx="9667461" cy="649408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	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7D1BE2FF-E12A-423D-9BC1-A209E5E27366}"/>
              </a:ext>
            </a:extLst>
          </p:cNvPr>
          <p:cNvSpPr txBox="1"/>
          <p:nvPr/>
        </p:nvSpPr>
        <p:spPr>
          <a:xfrm>
            <a:off x="6875632" y="257899"/>
            <a:ext cx="2911098" cy="2031325"/>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2 is to identify duplicate or almost identical lines of code and consider putting it in a function and call that function multiple times when we need it.</a:t>
            </a:r>
          </a:p>
          <a:p>
            <a:endParaRPr lang="en-GB" dirty="0"/>
          </a:p>
        </p:txBody>
      </p:sp>
      <p:sp>
        <p:nvSpPr>
          <p:cNvPr id="4" name="Rectangle: Rounded Corners 3">
            <a:extLst>
              <a:ext uri="{FF2B5EF4-FFF2-40B4-BE49-F238E27FC236}">
                <a16:creationId xmlns:a16="http://schemas.microsoft.com/office/drawing/2014/main" id="{0B284EC7-D765-4D5F-8FD3-FEEF53508CD1}"/>
              </a:ext>
            </a:extLst>
          </p:cNvPr>
          <p:cNvSpPr/>
          <p:nvPr/>
        </p:nvSpPr>
        <p:spPr>
          <a:xfrm>
            <a:off x="119268" y="1020770"/>
            <a:ext cx="6756363" cy="96705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ACED5835-DD49-4F3B-B14E-7EB5F057CA38}"/>
              </a:ext>
            </a:extLst>
          </p:cNvPr>
          <p:cNvSpPr/>
          <p:nvPr/>
        </p:nvSpPr>
        <p:spPr>
          <a:xfrm>
            <a:off x="549964" y="3300050"/>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7752CACF-E639-47FA-8E2C-D83538CEA8FE}"/>
              </a:ext>
            </a:extLst>
          </p:cNvPr>
          <p:cNvSpPr txBox="1"/>
          <p:nvPr/>
        </p:nvSpPr>
        <p:spPr>
          <a:xfrm>
            <a:off x="5439904" y="3274663"/>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FE134B2C-0958-44E9-8E2B-40227CCAC326}"/>
              </a:ext>
            </a:extLst>
          </p:cNvPr>
          <p:cNvSpPr/>
          <p:nvPr/>
        </p:nvSpPr>
        <p:spPr>
          <a:xfrm>
            <a:off x="507960" y="4238722"/>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1CB36D84-063D-4DD7-948B-2F9EE98D6488}"/>
              </a:ext>
            </a:extLst>
          </p:cNvPr>
          <p:cNvSpPr txBox="1"/>
          <p:nvPr/>
        </p:nvSpPr>
        <p:spPr>
          <a:xfrm>
            <a:off x="5397900" y="4213335"/>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Tree>
    <p:extLst>
      <p:ext uri="{BB962C8B-B14F-4D97-AF65-F5344CB8AC3E}">
        <p14:creationId xmlns:p14="http://schemas.microsoft.com/office/powerpoint/2010/main" val="135625833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B2F72-2AE4-4EA9-B460-8CB709A6E112}"/>
              </a:ext>
            </a:extLst>
          </p:cNvPr>
          <p:cNvSpPr txBox="1"/>
          <p:nvPr/>
        </p:nvSpPr>
        <p:spPr>
          <a:xfrm>
            <a:off x="145773" y="13252"/>
            <a:ext cx="9667461" cy="7263527"/>
          </a:xfrm>
          <a:prstGeom prst="rect">
            <a:avLst/>
          </a:prstGeom>
          <a:noFill/>
        </p:spPr>
        <p:txBody>
          <a:bodyPr wrap="square" rtlCol="0">
            <a:spAutoFit/>
          </a:bodyPr>
          <a:lstStyle/>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endParaRPr lang="en-GB" dirty="0"/>
          </a:p>
        </p:txBody>
      </p:sp>
      <p:sp>
        <p:nvSpPr>
          <p:cNvPr id="3" name="Rectangle: Rounded Corners 2">
            <a:extLst>
              <a:ext uri="{FF2B5EF4-FFF2-40B4-BE49-F238E27FC236}">
                <a16:creationId xmlns:a16="http://schemas.microsoft.com/office/drawing/2014/main" id="{B79B162F-D62B-4D87-9C93-7AB42B153781}"/>
              </a:ext>
            </a:extLst>
          </p:cNvPr>
          <p:cNvSpPr/>
          <p:nvPr/>
        </p:nvSpPr>
        <p:spPr>
          <a:xfrm>
            <a:off x="428446" y="4901339"/>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4BED3765-97BB-457E-B325-7408035EE0FE}"/>
              </a:ext>
            </a:extLst>
          </p:cNvPr>
          <p:cNvSpPr txBox="1"/>
          <p:nvPr/>
        </p:nvSpPr>
        <p:spPr>
          <a:xfrm>
            <a:off x="5318386" y="4875952"/>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5" name="Rectangle: Rounded Corners 4">
            <a:extLst>
              <a:ext uri="{FF2B5EF4-FFF2-40B4-BE49-F238E27FC236}">
                <a16:creationId xmlns:a16="http://schemas.microsoft.com/office/drawing/2014/main" id="{D4962D6B-5FF2-4486-BBDB-894D5D4725BF}"/>
              </a:ext>
            </a:extLst>
          </p:cNvPr>
          <p:cNvSpPr/>
          <p:nvPr/>
        </p:nvSpPr>
        <p:spPr>
          <a:xfrm>
            <a:off x="872394" y="3005543"/>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F2DFFC2B-6F0B-40EA-A32D-EA2067E3C503}"/>
              </a:ext>
            </a:extLst>
          </p:cNvPr>
          <p:cNvSpPr txBox="1"/>
          <p:nvPr/>
        </p:nvSpPr>
        <p:spPr>
          <a:xfrm>
            <a:off x="5762334" y="2980156"/>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C86A7C9B-D8F3-45AE-BB30-1AA10D6470D4}"/>
              </a:ext>
            </a:extLst>
          </p:cNvPr>
          <p:cNvSpPr/>
          <p:nvPr/>
        </p:nvSpPr>
        <p:spPr>
          <a:xfrm>
            <a:off x="872393" y="1999559"/>
            <a:ext cx="888783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4FD5F50-CB90-450A-9284-AD99F83A8B90}"/>
              </a:ext>
            </a:extLst>
          </p:cNvPr>
          <p:cNvSpPr txBox="1"/>
          <p:nvPr/>
        </p:nvSpPr>
        <p:spPr>
          <a:xfrm>
            <a:off x="8715435" y="1776685"/>
            <a:ext cx="1824419"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a:t>
            </a:r>
          </a:p>
          <a:p>
            <a:r>
              <a:rPr lang="en-GB" b="1" dirty="0">
                <a:solidFill>
                  <a:srgbClr val="FF0000"/>
                </a:solidFill>
                <a:effectLst/>
                <a:latin typeface="Calibri" panose="020F0502020204030204" pitchFamily="34" charset="0"/>
                <a:cs typeface="Calibri" panose="020F0502020204030204" pitchFamily="34" charset="0"/>
              </a:rPr>
              <a:t>function</a:t>
            </a:r>
            <a:endParaRPr lang="en-GB" dirty="0">
              <a:solidFill>
                <a:srgbClr val="FF0000"/>
              </a:solidFill>
            </a:endParaRPr>
          </a:p>
        </p:txBody>
      </p:sp>
    </p:spTree>
    <p:extLst>
      <p:ext uri="{BB962C8B-B14F-4D97-AF65-F5344CB8AC3E}">
        <p14:creationId xmlns:p14="http://schemas.microsoft.com/office/powerpoint/2010/main" val="128759700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563F-17BB-4ECE-B062-3AF80302E988}"/>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Pop up Modal Window</a:t>
            </a:r>
          </a:p>
        </p:txBody>
      </p:sp>
    </p:spTree>
    <p:extLst>
      <p:ext uri="{BB962C8B-B14F-4D97-AF65-F5344CB8AC3E}">
        <p14:creationId xmlns:p14="http://schemas.microsoft.com/office/powerpoint/2010/main" val="73583603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41514F-E3CF-4C27-A09F-714A4C5B7AE2}"/>
              </a:ext>
            </a:extLst>
          </p:cNvPr>
          <p:cNvPicPr>
            <a:picLocks noChangeAspect="1"/>
          </p:cNvPicPr>
          <p:nvPr/>
        </p:nvPicPr>
        <p:blipFill>
          <a:blip r:embed="rId2"/>
          <a:stretch>
            <a:fillRect/>
          </a:stretch>
        </p:blipFill>
        <p:spPr>
          <a:xfrm>
            <a:off x="311426" y="4095837"/>
            <a:ext cx="9283148" cy="2263190"/>
          </a:xfrm>
          <a:prstGeom prst="rect">
            <a:avLst/>
          </a:prstGeom>
        </p:spPr>
      </p:pic>
      <p:sp>
        <p:nvSpPr>
          <p:cNvPr id="3" name="TextBox 2">
            <a:extLst>
              <a:ext uri="{FF2B5EF4-FFF2-40B4-BE49-F238E27FC236}">
                <a16:creationId xmlns:a16="http://schemas.microsoft.com/office/drawing/2014/main" id="{BDF74037-D0C8-45A9-B94F-47A686465A64}"/>
              </a:ext>
            </a:extLst>
          </p:cNvPr>
          <p:cNvSpPr txBox="1"/>
          <p:nvPr/>
        </p:nvSpPr>
        <p:spPr>
          <a:xfrm>
            <a:off x="265043" y="843532"/>
            <a:ext cx="8892209" cy="31393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first start by defining all the elements we want to manipulate as </a:t>
            </a:r>
            <a:r>
              <a:rPr lang="en-GB" b="1" dirty="0">
                <a:latin typeface="Calibri" panose="020F0502020204030204" pitchFamily="34" charset="0"/>
                <a:cs typeface="Calibri" panose="020F0502020204030204" pitchFamily="34" charset="0"/>
              </a:rPr>
              <a:t>variables. Note how in the HTML we have three modal buttons so when selecting multiple elements by class we need to use querySelectorAll.</a:t>
            </a:r>
          </a:p>
          <a:p>
            <a:endParaRPr lang="en-GB" sz="1600" b="1" dirty="0">
              <a:solidFill>
                <a:srgbClr val="CE9178"/>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268EDD3-BED0-451D-BBE5-2FDFDBA0C896}"/>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Modal Window.</a:t>
            </a:r>
          </a:p>
        </p:txBody>
      </p:sp>
      <p:sp>
        <p:nvSpPr>
          <p:cNvPr id="7" name="TextBox 6">
            <a:extLst>
              <a:ext uri="{FF2B5EF4-FFF2-40B4-BE49-F238E27FC236}">
                <a16:creationId xmlns:a16="http://schemas.microsoft.com/office/drawing/2014/main" id="{5A696A7E-E8A0-4CC1-B854-773F90F76C96}"/>
              </a:ext>
            </a:extLst>
          </p:cNvPr>
          <p:cNvSpPr txBox="1"/>
          <p:nvPr/>
        </p:nvSpPr>
        <p:spPr>
          <a:xfrm>
            <a:off x="5702063" y="5825680"/>
            <a:ext cx="4041597"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console log this we get a nodelist which is like an array.</a:t>
            </a:r>
            <a:endParaRPr lang="en-GB" dirty="0"/>
          </a:p>
        </p:txBody>
      </p:sp>
    </p:spTree>
    <p:extLst>
      <p:ext uri="{BB962C8B-B14F-4D97-AF65-F5344CB8AC3E}">
        <p14:creationId xmlns:p14="http://schemas.microsoft.com/office/powerpoint/2010/main" val="252292386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4937DA-FD72-4701-B8AB-EDE499798309}"/>
              </a:ext>
            </a:extLst>
          </p:cNvPr>
          <p:cNvSpPr txBox="1"/>
          <p:nvPr/>
        </p:nvSpPr>
        <p:spPr>
          <a:xfrm>
            <a:off x="208722" y="215714"/>
            <a:ext cx="9488556" cy="624786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74EBAA2-14AB-4945-9FC6-F66B47B2FCA7}"/>
              </a:ext>
            </a:extLst>
          </p:cNvPr>
          <p:cNvSpPr txBox="1"/>
          <p:nvPr/>
        </p:nvSpPr>
        <p:spPr>
          <a:xfrm>
            <a:off x="6960706" y="2062063"/>
            <a:ext cx="294529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create a for loop to decide what happens to each of the buttons.</a:t>
            </a:r>
            <a:endParaRPr lang="en-GB" dirty="0"/>
          </a:p>
        </p:txBody>
      </p:sp>
      <p:sp>
        <p:nvSpPr>
          <p:cNvPr id="5" name="TextBox 4">
            <a:extLst>
              <a:ext uri="{FF2B5EF4-FFF2-40B4-BE49-F238E27FC236}">
                <a16:creationId xmlns:a16="http://schemas.microsoft.com/office/drawing/2014/main" id="{2202D2BD-DAE1-4939-9659-BDD42C3327C1}"/>
              </a:ext>
            </a:extLst>
          </p:cNvPr>
          <p:cNvSpPr txBox="1"/>
          <p:nvPr/>
        </p:nvSpPr>
        <p:spPr>
          <a:xfrm>
            <a:off x="6960706" y="3168620"/>
            <a:ext cx="294529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then add an event listener for clicks of the button. Within the event listener we want to remove the hidden class for two elements.</a:t>
            </a:r>
            <a:endParaRPr lang="en-GB" dirty="0"/>
          </a:p>
        </p:txBody>
      </p:sp>
      <p:sp>
        <p:nvSpPr>
          <p:cNvPr id="6" name="TextBox 5">
            <a:extLst>
              <a:ext uri="{FF2B5EF4-FFF2-40B4-BE49-F238E27FC236}">
                <a16:creationId xmlns:a16="http://schemas.microsoft.com/office/drawing/2014/main" id="{BCFB5DDD-9BCF-420B-A53A-1E7173211D11}"/>
              </a:ext>
            </a:extLst>
          </p:cNvPr>
          <p:cNvSpPr txBox="1"/>
          <p:nvPr/>
        </p:nvSpPr>
        <p:spPr>
          <a:xfrm>
            <a:off x="6960706" y="4958307"/>
            <a:ext cx="294529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modal can be closed by either clicking on the overlay outside of the modal or using the close button in the modal.</a:t>
            </a:r>
            <a:endParaRPr lang="en-GB" dirty="0"/>
          </a:p>
        </p:txBody>
      </p:sp>
    </p:spTree>
    <p:extLst>
      <p:ext uri="{BB962C8B-B14F-4D97-AF65-F5344CB8AC3E}">
        <p14:creationId xmlns:p14="http://schemas.microsoft.com/office/powerpoint/2010/main" val="165505586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63ED41-F8C0-401B-BE38-A4DA781AAE4D}"/>
              </a:ext>
            </a:extLst>
          </p:cNvPr>
          <p:cNvSpPr txBox="1"/>
          <p:nvPr/>
        </p:nvSpPr>
        <p:spPr>
          <a:xfrm>
            <a:off x="384313" y="274700"/>
            <a:ext cx="9395792" cy="612475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close modal function with a named function.</a:t>
            </a:r>
          </a:p>
          <a:p>
            <a:br>
              <a:rPr lang="en-GB"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r>
              <a:rPr lang="en-GB" sz="1600" b="1" dirty="0">
                <a:effectLst/>
                <a:latin typeface="Calibri" panose="020F0502020204030204" pitchFamily="34" charset="0"/>
                <a:cs typeface="Calibri" panose="020F0502020204030204" pitchFamily="34"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FF0000"/>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endParaRPr>
          </a:p>
          <a:p>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Event Handler</a:t>
            </a:r>
            <a:endParaRPr lang="en-GB" b="1" dirty="0">
              <a:solidFill>
                <a:srgbClr val="D4D4D4"/>
              </a:solidFill>
              <a:effectLst/>
            </a:endParaRPr>
          </a:p>
          <a:p>
            <a:endParaRPr lang="en-GB" sz="1600" b="1" dirty="0">
              <a:solidFill>
                <a:srgbClr val="D4D4D4"/>
              </a:solidFill>
              <a:effectLst/>
              <a:latin typeface="Consolas" panose="020B0609020204030204" pitchFamily="49" charset="0"/>
            </a:endParaRPr>
          </a:p>
        </p:txBody>
      </p:sp>
      <p:sp>
        <p:nvSpPr>
          <p:cNvPr id="4" name="Rectangle: Rounded Corners 3">
            <a:extLst>
              <a:ext uri="{FF2B5EF4-FFF2-40B4-BE49-F238E27FC236}">
                <a16:creationId xmlns:a16="http://schemas.microsoft.com/office/drawing/2014/main" id="{77E59142-F884-4E2F-B9CB-C2F959A86B09}"/>
              </a:ext>
            </a:extLst>
          </p:cNvPr>
          <p:cNvSpPr/>
          <p:nvPr/>
        </p:nvSpPr>
        <p:spPr>
          <a:xfrm>
            <a:off x="212034" y="4147930"/>
            <a:ext cx="5857461" cy="1179444"/>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259AAD85-3530-472B-BDD8-EA753D1CFA29}"/>
              </a:ext>
            </a:extLst>
          </p:cNvPr>
          <p:cNvSpPr/>
          <p:nvPr/>
        </p:nvSpPr>
        <p:spPr>
          <a:xfrm>
            <a:off x="384314" y="5456864"/>
            <a:ext cx="8375374" cy="687821"/>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2948557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ADCCDA-9964-40D5-B392-431D52A636EE}"/>
              </a:ext>
            </a:extLst>
          </p:cNvPr>
          <p:cNvSpPr txBox="1"/>
          <p:nvPr/>
        </p:nvSpPr>
        <p:spPr>
          <a:xfrm>
            <a:off x="274982" y="245602"/>
            <a:ext cx="9356035" cy="58785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open modal function with a named function.</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Event Handler</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19671E6B-6266-461D-9BFB-4F3530CF2DF1}"/>
              </a:ext>
            </a:extLst>
          </p:cNvPr>
          <p:cNvSpPr/>
          <p:nvPr/>
        </p:nvSpPr>
        <p:spPr>
          <a:xfrm>
            <a:off x="221974" y="1974646"/>
            <a:ext cx="5857461" cy="1351650"/>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D7926460-E080-48DB-A233-E8FBA819EC57}"/>
              </a:ext>
            </a:extLst>
          </p:cNvPr>
          <p:cNvSpPr/>
          <p:nvPr/>
        </p:nvSpPr>
        <p:spPr>
          <a:xfrm>
            <a:off x="221974" y="4532243"/>
            <a:ext cx="8882269" cy="857897"/>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448975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50D3A-CD07-408F-A823-BFBD05AD64A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If Else statements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C3D0A00-1A18-433E-895C-AA1B2F7F31FD}"/>
              </a:ext>
            </a:extLst>
          </p:cNvPr>
          <p:cNvSpPr txBox="1"/>
          <p:nvPr/>
        </p:nvSpPr>
        <p:spPr>
          <a:xfrm>
            <a:off x="179453" y="687403"/>
            <a:ext cx="972654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 start learning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yearsLeft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can't start learning to drive for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yearsLeft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DFA0ED0-E5CD-42D4-A8D9-895863CECD5A}"/>
              </a:ext>
            </a:extLst>
          </p:cNvPr>
          <p:cNvPicPr>
            <a:picLocks noChangeAspect="1"/>
          </p:cNvPicPr>
          <p:nvPr/>
        </p:nvPicPr>
        <p:blipFill>
          <a:blip r:embed="rId2"/>
          <a:stretch>
            <a:fillRect/>
          </a:stretch>
        </p:blipFill>
        <p:spPr>
          <a:xfrm>
            <a:off x="4501298" y="4210303"/>
            <a:ext cx="5086350" cy="2276475"/>
          </a:xfrm>
          <a:prstGeom prst="rect">
            <a:avLst/>
          </a:prstGeom>
        </p:spPr>
      </p:pic>
      <p:sp>
        <p:nvSpPr>
          <p:cNvPr id="6" name="Rectangle: Rounded Corners 5">
            <a:extLst>
              <a:ext uri="{FF2B5EF4-FFF2-40B4-BE49-F238E27FC236}">
                <a16:creationId xmlns:a16="http://schemas.microsoft.com/office/drawing/2014/main" id="{379B925B-8609-4254-B855-15352A781E22}"/>
              </a:ext>
            </a:extLst>
          </p:cNvPr>
          <p:cNvSpPr/>
          <p:nvPr/>
        </p:nvSpPr>
        <p:spPr>
          <a:xfrm>
            <a:off x="7936802" y="568747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7B25CFA-9EBF-4C8B-BB4A-7C578E5D6700}"/>
              </a:ext>
            </a:extLst>
          </p:cNvPr>
          <p:cNvSpPr/>
          <p:nvPr/>
        </p:nvSpPr>
        <p:spPr>
          <a:xfrm>
            <a:off x="5137657" y="6001844"/>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82617DD6-A295-4D92-AC0A-6FFE3E2B3DA3}"/>
              </a:ext>
            </a:extLst>
          </p:cNvPr>
          <p:cNvSpPr txBox="1"/>
          <p:nvPr/>
        </p:nvSpPr>
        <p:spPr>
          <a:xfrm>
            <a:off x="1145098" y="5424962"/>
            <a:ext cx="353881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Emoji’s are found by using the windows and dot key.</a:t>
            </a:r>
          </a:p>
        </p:txBody>
      </p:sp>
      <p:sp>
        <p:nvSpPr>
          <p:cNvPr id="9" name="TextBox 8">
            <a:extLst>
              <a:ext uri="{FF2B5EF4-FFF2-40B4-BE49-F238E27FC236}">
                <a16:creationId xmlns:a16="http://schemas.microsoft.com/office/drawing/2014/main" id="{788DFFEE-CF1B-4344-8B29-C3E92746BE2D}"/>
              </a:ext>
            </a:extLst>
          </p:cNvPr>
          <p:cNvSpPr txBox="1"/>
          <p:nvPr/>
        </p:nvSpPr>
        <p:spPr>
          <a:xfrm>
            <a:off x="179452" y="2943532"/>
            <a:ext cx="9369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else block is optional. If no else statement is present and the condition is false then JavaScript will just move onto the following line of code.</a:t>
            </a:r>
          </a:p>
        </p:txBody>
      </p:sp>
    </p:spTree>
    <p:extLst>
      <p:ext uri="{BB962C8B-B14F-4D97-AF65-F5344CB8AC3E}">
        <p14:creationId xmlns:p14="http://schemas.microsoft.com/office/powerpoint/2010/main" val="23099541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EDBF42-94C0-4E7E-A2D5-3DDFB4137B57}"/>
              </a:ext>
            </a:extLst>
          </p:cNvPr>
          <p:cNvSpPr txBox="1"/>
          <p:nvPr/>
        </p:nvSpPr>
        <p:spPr>
          <a:xfrm>
            <a:off x="241852" y="366454"/>
            <a:ext cx="9422296" cy="375487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Key press events are global so they normally happen on the whole document</a:t>
            </a:r>
            <a:r>
              <a:rPr lang="en-GB" b="1" dirty="0">
                <a:latin typeface="Calibri" panose="020F0502020204030204" pitchFamily="34" charset="0"/>
                <a:cs typeface="Calibri" panose="020F0502020204030204" pitchFamily="34" charset="0"/>
              </a:rPr>
              <a:t> and have three varieties: </a:t>
            </a:r>
            <a:r>
              <a:rPr lang="en-GB" b="1" dirty="0">
                <a:effectLst/>
                <a:latin typeface="Calibri" panose="020F0502020204030204" pitchFamily="34" charset="0"/>
                <a:cs typeface="Calibri" panose="020F0502020204030204" pitchFamily="34" charset="0"/>
              </a:rPr>
              <a:t>Keyup, Keydown, Keypress.</a:t>
            </a:r>
          </a:p>
          <a:p>
            <a:r>
              <a:rPr lang="en-GB" b="1" dirty="0">
                <a:effectLst/>
                <a:latin typeface="Calibri" panose="020F0502020204030204" pitchFamily="34" charset="0"/>
                <a:cs typeface="Calibri" panose="020F0502020204030204" pitchFamily="34" charset="0"/>
              </a:rPr>
              <a:t>Keydown: is when we strike a key</a:t>
            </a:r>
          </a:p>
          <a:p>
            <a:r>
              <a:rPr lang="en-GB" b="1" dirty="0">
                <a:effectLst/>
                <a:latin typeface="Calibri" panose="020F0502020204030204" pitchFamily="34" charset="0"/>
                <a:cs typeface="Calibri" panose="020F0502020204030204" pitchFamily="34" charset="0"/>
              </a:rPr>
              <a:t>keyup: is when we lift off a key</a:t>
            </a:r>
          </a:p>
          <a:p>
            <a:r>
              <a:rPr lang="en-GB" b="1" dirty="0">
                <a:effectLst/>
                <a:latin typeface="Calibri" panose="020F0502020204030204" pitchFamily="34" charset="0"/>
                <a:cs typeface="Calibri" panose="020F0502020204030204" pitchFamily="34" charset="0"/>
              </a:rPr>
              <a:t>Keypress</a:t>
            </a:r>
            <a:r>
              <a:rPr lang="en-GB" b="1" dirty="0">
                <a:latin typeface="Calibri" panose="020F0502020204030204" pitchFamily="34" charset="0"/>
                <a:cs typeface="Calibri" panose="020F0502020204030204" pitchFamily="34" charset="0"/>
              </a:rPr>
              <a:t>:</a:t>
            </a:r>
            <a:r>
              <a:rPr lang="en-GB" b="1" dirty="0">
                <a:effectLst/>
                <a:latin typeface="Calibri" panose="020F0502020204030204" pitchFamily="34" charset="0"/>
                <a:cs typeface="Calibri" panose="020F0502020204030204" pitchFamily="34" charset="0"/>
              </a:rPr>
              <a:t> Depreciated - event is fired when a key that produces a character value is pressed down</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'keydown'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 key was pressed'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b="1" dirty="0"/>
              <a:t>The event listener for a key press event stores the key value in the function so we can call it e for event and console log it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4216391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ED8D1A-90EA-4F56-925B-B222F8D4BFAE}"/>
              </a:ext>
            </a:extLst>
          </p:cNvPr>
          <p:cNvPicPr>
            <a:picLocks noChangeAspect="1"/>
          </p:cNvPicPr>
          <p:nvPr/>
        </p:nvPicPr>
        <p:blipFill>
          <a:blip r:embed="rId2"/>
          <a:stretch>
            <a:fillRect/>
          </a:stretch>
        </p:blipFill>
        <p:spPr>
          <a:xfrm>
            <a:off x="3021225" y="245165"/>
            <a:ext cx="6725129" cy="6612835"/>
          </a:xfrm>
          <a:prstGeom prst="rect">
            <a:avLst/>
          </a:prstGeom>
        </p:spPr>
      </p:pic>
      <p:sp>
        <p:nvSpPr>
          <p:cNvPr id="4" name="TextBox 3">
            <a:extLst>
              <a:ext uri="{FF2B5EF4-FFF2-40B4-BE49-F238E27FC236}">
                <a16:creationId xmlns:a16="http://schemas.microsoft.com/office/drawing/2014/main" id="{1B42812B-F782-49F3-98E6-EF9903B5037B}"/>
              </a:ext>
            </a:extLst>
          </p:cNvPr>
          <p:cNvSpPr txBox="1"/>
          <p:nvPr/>
        </p:nvSpPr>
        <p:spPr>
          <a:xfrm>
            <a:off x="599660" y="2396271"/>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we see a property of key which holds the value of “escape” because I pressed the escape key</a:t>
            </a:r>
            <a:endParaRPr lang="en-GB" b="1" dirty="0"/>
          </a:p>
          <a:p>
            <a:endParaRPr lang="en-GB" sz="1600" b="1" dirty="0">
              <a:solidFill>
                <a:srgbClr val="D4D4D4"/>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D77173AD-89B3-4305-AFF7-FC06A5114C20}"/>
              </a:ext>
            </a:extLst>
          </p:cNvPr>
          <p:cNvSpPr/>
          <p:nvPr/>
        </p:nvSpPr>
        <p:spPr>
          <a:xfrm>
            <a:off x="3154017" y="3551582"/>
            <a:ext cx="1258957" cy="278296"/>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6E286D7A-828E-4361-8683-AA631EF2527B}"/>
              </a:ext>
            </a:extLst>
          </p:cNvPr>
          <p:cNvSpPr txBox="1"/>
          <p:nvPr/>
        </p:nvSpPr>
        <p:spPr>
          <a:xfrm>
            <a:off x="318052" y="4409763"/>
            <a:ext cx="9428302" cy="2400657"/>
          </a:xfrm>
          <a:prstGeom prst="rect">
            <a:avLst/>
          </a:prstGeom>
          <a:solidFill>
            <a:schemeClr val="bg1"/>
          </a:solidFill>
        </p:spPr>
        <p:txBody>
          <a:bodyPr wrap="square">
            <a:spAutoFit/>
          </a:bodyPr>
          <a:lstStyle/>
          <a:p>
            <a:r>
              <a:rPr lang="en-GB" b="1" dirty="0">
                <a:latin typeface="Calibri" panose="020F0502020204030204" pitchFamily="34" charset="0"/>
                <a:cs typeface="Calibri" panose="020F0502020204030204" pitchFamily="34" charset="0"/>
              </a:rPr>
              <a:t>We want to execute the close modal function if the modal is visible, i.e. does not contain the class of ‘hidden’ and if the e property of “key” is Escape.</a:t>
            </a:r>
          </a:p>
          <a:p>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'keydown'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'Escape'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contains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53326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781E5-D83F-4E8F-A540-9EA5713230B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Pig Game</a:t>
            </a:r>
          </a:p>
        </p:txBody>
      </p:sp>
    </p:spTree>
    <p:extLst>
      <p:ext uri="{BB962C8B-B14F-4D97-AF65-F5344CB8AC3E}">
        <p14:creationId xmlns:p14="http://schemas.microsoft.com/office/powerpoint/2010/main" val="18117216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37F20A-340F-4DA1-8973-9AD4A30D6193}"/>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Pig Game.</a:t>
            </a:r>
          </a:p>
        </p:txBody>
      </p:sp>
      <p:pic>
        <p:nvPicPr>
          <p:cNvPr id="4" name="Picture 3">
            <a:extLst>
              <a:ext uri="{FF2B5EF4-FFF2-40B4-BE49-F238E27FC236}">
                <a16:creationId xmlns:a16="http://schemas.microsoft.com/office/drawing/2014/main" id="{D9F656C4-8E2B-4F61-8E44-85AB5AA088F2}"/>
              </a:ext>
            </a:extLst>
          </p:cNvPr>
          <p:cNvPicPr>
            <a:picLocks noChangeAspect="1"/>
          </p:cNvPicPr>
          <p:nvPr/>
        </p:nvPicPr>
        <p:blipFill>
          <a:blip r:embed="rId2"/>
          <a:stretch>
            <a:fillRect/>
          </a:stretch>
        </p:blipFill>
        <p:spPr>
          <a:xfrm>
            <a:off x="265043" y="730547"/>
            <a:ext cx="9375914" cy="3271743"/>
          </a:xfrm>
          <a:prstGeom prst="rect">
            <a:avLst/>
          </a:prstGeom>
        </p:spPr>
      </p:pic>
    </p:spTree>
    <p:extLst>
      <p:ext uri="{BB962C8B-B14F-4D97-AF65-F5344CB8AC3E}">
        <p14:creationId xmlns:p14="http://schemas.microsoft.com/office/powerpoint/2010/main" val="61250185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9F087A-D500-4826-BEB3-CC743F59A7EB}"/>
              </a:ext>
            </a:extLst>
          </p:cNvPr>
          <p:cNvSpPr txBox="1"/>
          <p:nvPr/>
        </p:nvSpPr>
        <p:spPr>
          <a:xfrm>
            <a:off x="268356" y="165299"/>
            <a:ext cx="9369287" cy="6494085"/>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Setting intitial values for elements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 if true,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0F75A9E-BF4F-420F-BB96-A959C29D7537}"/>
              </a:ext>
            </a:extLst>
          </p:cNvPr>
          <p:cNvSpPr txBox="1"/>
          <p:nvPr/>
        </p:nvSpPr>
        <p:spPr>
          <a:xfrm>
            <a:off x="7083286" y="872270"/>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First we define the variables that we are going to use.</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E71A5FA-0F5B-4E91-BDDD-3655703DDF6E}"/>
              </a:ext>
            </a:extLst>
          </p:cNvPr>
          <p:cNvSpPr txBox="1"/>
          <p:nvPr/>
        </p:nvSpPr>
        <p:spPr>
          <a:xfrm>
            <a:off x="7083286" y="2748792"/>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Then we define some initial values for the elements</a:t>
            </a:r>
            <a:endParaRPr lang="en-GB" b="1" dirty="0"/>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B8D50C8-7227-4758-BE5F-FBEAAA39AB66}"/>
              </a:ext>
            </a:extLst>
          </p:cNvPr>
          <p:cNvSpPr txBox="1"/>
          <p:nvPr/>
        </p:nvSpPr>
        <p:spPr>
          <a:xfrm>
            <a:off x="7083285" y="4427089"/>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And we can make a start on the roll dice functionality by first defining what we want it to do.</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51880648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EB706C-0351-4B43-A7D2-9D45D15C7FF8}"/>
              </a:ext>
            </a:extLst>
          </p:cNvPr>
          <p:cNvSpPr txBox="1"/>
          <p:nvPr/>
        </p:nvSpPr>
        <p:spPr>
          <a:xfrm>
            <a:off x="344555" y="215429"/>
            <a:ext cx="9422295" cy="529375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9076879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D2234B-F74F-4620-8763-7AA22D941D65}"/>
              </a:ext>
            </a:extLst>
          </p:cNvPr>
          <p:cNvSpPr txBox="1"/>
          <p:nvPr/>
        </p:nvSpPr>
        <p:spPr>
          <a:xfrm>
            <a:off x="344555" y="215429"/>
            <a:ext cx="9422295" cy="5324535"/>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Change later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F12F6892-5208-4BE7-992A-662B6F2F3656}"/>
              </a:ext>
            </a:extLst>
          </p:cNvPr>
          <p:cNvSpPr txBox="1"/>
          <p:nvPr/>
        </p:nvSpPr>
        <p:spPr>
          <a:xfrm>
            <a:off x="6844747" y="1905940"/>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If the dice roll is not 1 then we need to add the dice rolled value to the current score and update the current score on screen.</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2390529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340D4-6166-48EE-B32C-64F61E56BD9D}"/>
              </a:ext>
            </a:extLst>
          </p:cNvPr>
          <p:cNvPicPr>
            <a:picLocks noChangeAspect="1"/>
          </p:cNvPicPr>
          <p:nvPr/>
        </p:nvPicPr>
        <p:blipFill>
          <a:blip r:embed="rId2"/>
          <a:stretch>
            <a:fillRect/>
          </a:stretch>
        </p:blipFill>
        <p:spPr>
          <a:xfrm>
            <a:off x="231170" y="1443019"/>
            <a:ext cx="9336157" cy="4681788"/>
          </a:xfrm>
          <a:prstGeom prst="rect">
            <a:avLst/>
          </a:prstGeom>
        </p:spPr>
      </p:pic>
      <p:sp>
        <p:nvSpPr>
          <p:cNvPr id="4" name="TextBox 3">
            <a:extLst>
              <a:ext uri="{FF2B5EF4-FFF2-40B4-BE49-F238E27FC236}">
                <a16:creationId xmlns:a16="http://schemas.microsoft.com/office/drawing/2014/main" id="{E4293AD4-D32D-4FD2-AD0D-6A1DDB369CC6}"/>
              </a:ext>
            </a:extLst>
          </p:cNvPr>
          <p:cNvSpPr txBox="1"/>
          <p:nvPr/>
        </p:nvSpPr>
        <p:spPr>
          <a:xfrm>
            <a:off x="177420" y="163575"/>
            <a:ext cx="944365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player clicks the roll dice button a random dice value is selected which is continually added to current score and updating the current element. Note that the image of the dice changes depending on the value because the filename for the image is dice-(value).png.</a:t>
            </a:r>
          </a:p>
          <a:p>
            <a:endParaRPr lang="en-GB" dirty="0"/>
          </a:p>
        </p:txBody>
      </p:sp>
      <p:cxnSp>
        <p:nvCxnSpPr>
          <p:cNvPr id="5" name="Straight Arrow Connector 4">
            <a:extLst>
              <a:ext uri="{FF2B5EF4-FFF2-40B4-BE49-F238E27FC236}">
                <a16:creationId xmlns:a16="http://schemas.microsoft.com/office/drawing/2014/main" id="{97B41FA0-14B8-4A2D-B0FC-472F4549B451}"/>
              </a:ext>
            </a:extLst>
          </p:cNvPr>
          <p:cNvCxnSpPr>
            <a:cxnSpLocks/>
          </p:cNvCxnSpPr>
          <p:nvPr/>
        </p:nvCxnSpPr>
        <p:spPr>
          <a:xfrm>
            <a:off x="1311965" y="1139687"/>
            <a:ext cx="0" cy="413467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835F54E-C786-4001-918D-A2A9DC5917DD}"/>
              </a:ext>
            </a:extLst>
          </p:cNvPr>
          <p:cNvCxnSpPr>
            <a:cxnSpLocks/>
          </p:cNvCxnSpPr>
          <p:nvPr/>
        </p:nvCxnSpPr>
        <p:spPr>
          <a:xfrm>
            <a:off x="2431773" y="1139687"/>
            <a:ext cx="0" cy="39557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4DC885A-D000-4D3E-9BC8-8270F1CD66A1}"/>
              </a:ext>
            </a:extLst>
          </p:cNvPr>
          <p:cNvCxnSpPr>
            <a:cxnSpLocks/>
          </p:cNvCxnSpPr>
          <p:nvPr/>
        </p:nvCxnSpPr>
        <p:spPr>
          <a:xfrm>
            <a:off x="2875721" y="1139687"/>
            <a:ext cx="0" cy="262286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6923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52B30-301F-4B45-8AF9-875212E38BC9}"/>
              </a:ext>
            </a:extLst>
          </p:cNvPr>
          <p:cNvSpPr txBox="1"/>
          <p:nvPr/>
        </p:nvSpPr>
        <p:spPr>
          <a:xfrm>
            <a:off x="195469" y="178772"/>
            <a:ext cx="9515061" cy="606319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Switching the Active player</a:t>
            </a:r>
          </a:p>
          <a:p>
            <a:br>
              <a:rPr lang="en-GB" b="0"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F310023-3894-48E5-B7AB-46D9040309BE}"/>
              </a:ext>
            </a:extLst>
          </p:cNvPr>
          <p:cNvSpPr txBox="1"/>
          <p:nvPr/>
        </p:nvSpPr>
        <p:spPr>
          <a:xfrm>
            <a:off x="6844747" y="859018"/>
            <a:ext cx="2554357" cy="89255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variables for the two players.</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4E72F1F8-CD8C-4560-99F3-FCC7AC2E2759}"/>
              </a:ext>
            </a:extLst>
          </p:cNvPr>
          <p:cNvSpPr txBox="1"/>
          <p:nvPr/>
        </p:nvSpPr>
        <p:spPr>
          <a:xfrm>
            <a:off x="6844747" y="4555434"/>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a new immutable variable for active player and set it to zero. ( the active player is either zero or one)</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20294093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AB466A-DE1B-4378-A8D8-BD4A2760309F}"/>
              </a:ext>
            </a:extLst>
          </p:cNvPr>
          <p:cNvSpPr txBox="1"/>
          <p:nvPr/>
        </p:nvSpPr>
        <p:spPr>
          <a:xfrm>
            <a:off x="195469" y="112512"/>
            <a:ext cx="9584635" cy="600164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3339EB74-86C0-4F50-A484-2DE03F0DAAC2}"/>
              </a:ext>
            </a:extLst>
          </p:cNvPr>
          <p:cNvSpPr txBox="1"/>
          <p:nvPr/>
        </p:nvSpPr>
        <p:spPr>
          <a:xfrm>
            <a:off x="2246243" y="5652490"/>
            <a:ext cx="7129669"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We can also toggle the class list to change the background-color of to show the current player. Toggle just means if it has class ‘player—active’ remove it. If it does not have class ‘player—active’ add it.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A048BE7-0F92-4615-ADB9-F566741F2705}"/>
              </a:ext>
            </a:extLst>
          </p:cNvPr>
          <p:cNvSpPr txBox="1"/>
          <p:nvPr/>
        </p:nvSpPr>
        <p:spPr>
          <a:xfrm>
            <a:off x="5811078" y="4801539"/>
            <a:ext cx="396902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switches the current score needs to be reset to zero.</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2844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8C5E7-452B-433A-8C2F-8290E9549CB1}"/>
              </a:ext>
            </a:extLst>
          </p:cNvPr>
          <p:cNvSpPr txBox="1"/>
          <p:nvPr/>
        </p:nvSpPr>
        <p:spPr>
          <a:xfrm>
            <a:off x="1172403" y="703476"/>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F49161EE-823D-4063-83BD-3EA63B7BFEEB}"/>
              </a:ext>
            </a:extLst>
          </p:cNvPr>
          <p:cNvSpPr txBox="1"/>
          <p:nvPr/>
        </p:nvSpPr>
        <p:spPr>
          <a:xfrm>
            <a:off x="6116823" y="629531"/>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992E263-CD7D-4FA3-82AD-E05ED90A56C4}"/>
              </a:ext>
            </a:extLst>
          </p:cNvPr>
          <p:cNvSpPr txBox="1"/>
          <p:nvPr/>
        </p:nvSpPr>
        <p:spPr>
          <a:xfrm>
            <a:off x="179454" y="3030452"/>
            <a:ext cx="5105231"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variable century is defined within the if else code block and so will produce an error if we try to call it outside the if else code block. </a:t>
            </a:r>
          </a:p>
          <a:p>
            <a:r>
              <a:rPr lang="en-GB" b="1" dirty="0">
                <a:effectLst/>
                <a:latin typeface="Calibri" panose="020F0502020204030204" pitchFamily="34" charset="0"/>
                <a:cs typeface="Calibri" panose="020F0502020204030204" pitchFamily="34" charset="0"/>
              </a:rPr>
              <a:t>Uncaught ReferenceError: century is not defined.</a:t>
            </a:r>
          </a:p>
        </p:txBody>
      </p:sp>
      <p:sp>
        <p:nvSpPr>
          <p:cNvPr id="5" name="TextBox 4">
            <a:extLst>
              <a:ext uri="{FF2B5EF4-FFF2-40B4-BE49-F238E27FC236}">
                <a16:creationId xmlns:a16="http://schemas.microsoft.com/office/drawing/2014/main" id="{4B05DDFA-66B2-4533-B7A0-223B3B6994B4}"/>
              </a:ext>
            </a:extLst>
          </p:cNvPr>
          <p:cNvSpPr txBox="1"/>
          <p:nvPr/>
        </p:nvSpPr>
        <p:spPr>
          <a:xfrm>
            <a:off x="5896461" y="3030452"/>
            <a:ext cx="3560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so we first need to define an empty variable outside of the if else block to be able to call century outside of the if else statement.</a:t>
            </a:r>
          </a:p>
        </p:txBody>
      </p:sp>
    </p:spTree>
    <p:extLst>
      <p:ext uri="{BB962C8B-B14F-4D97-AF65-F5344CB8AC3E}">
        <p14:creationId xmlns:p14="http://schemas.microsoft.com/office/powerpoint/2010/main" val="417875486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B48773-6632-4E32-8B91-CF7918921B78}"/>
              </a:ext>
            </a:extLst>
          </p:cNvPr>
          <p:cNvPicPr>
            <a:picLocks noChangeAspect="1"/>
          </p:cNvPicPr>
          <p:nvPr/>
        </p:nvPicPr>
        <p:blipFill>
          <a:blip r:embed="rId2"/>
          <a:stretch>
            <a:fillRect/>
          </a:stretch>
        </p:blipFill>
        <p:spPr>
          <a:xfrm>
            <a:off x="331304" y="1850512"/>
            <a:ext cx="9243391" cy="4628452"/>
          </a:xfrm>
          <a:prstGeom prst="rect">
            <a:avLst/>
          </a:prstGeom>
        </p:spPr>
      </p:pic>
      <p:sp>
        <p:nvSpPr>
          <p:cNvPr id="4" name="TextBox 3">
            <a:extLst>
              <a:ext uri="{FF2B5EF4-FFF2-40B4-BE49-F238E27FC236}">
                <a16:creationId xmlns:a16="http://schemas.microsoft.com/office/drawing/2014/main" id="{9E2EF2E8-B5A8-4463-B970-410F04F759EA}"/>
              </a:ext>
            </a:extLst>
          </p:cNvPr>
          <p:cNvSpPr txBox="1"/>
          <p:nvPr/>
        </p:nvSpPr>
        <p:spPr>
          <a:xfrm>
            <a:off x="177420" y="216583"/>
            <a:ext cx="9443658"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dice lands on 1 the active player changes, the score currentScore resets to zero and the background-colour flips to the other player.</a:t>
            </a:r>
            <a:endParaRPr lang="en-GB" dirty="0"/>
          </a:p>
        </p:txBody>
      </p:sp>
      <p:cxnSp>
        <p:nvCxnSpPr>
          <p:cNvPr id="5" name="Straight Arrow Connector 4">
            <a:extLst>
              <a:ext uri="{FF2B5EF4-FFF2-40B4-BE49-F238E27FC236}">
                <a16:creationId xmlns:a16="http://schemas.microsoft.com/office/drawing/2014/main" id="{3A6AE009-0B22-4736-A52F-5798E7449DA2}"/>
              </a:ext>
            </a:extLst>
          </p:cNvPr>
          <p:cNvCxnSpPr>
            <a:cxnSpLocks/>
          </p:cNvCxnSpPr>
          <p:nvPr/>
        </p:nvCxnSpPr>
        <p:spPr>
          <a:xfrm>
            <a:off x="1391478" y="874643"/>
            <a:ext cx="0" cy="44924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65788964-35D6-4170-8F41-C48B2C7DB21A}"/>
              </a:ext>
            </a:extLst>
          </p:cNvPr>
          <p:cNvCxnSpPr>
            <a:cxnSpLocks/>
          </p:cNvCxnSpPr>
          <p:nvPr/>
        </p:nvCxnSpPr>
        <p:spPr>
          <a:xfrm>
            <a:off x="4953000" y="874643"/>
            <a:ext cx="0" cy="22131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FB06B68-202A-46CE-9746-8272F315F9CD}"/>
              </a:ext>
            </a:extLst>
          </p:cNvPr>
          <p:cNvCxnSpPr>
            <a:cxnSpLocks/>
          </p:cNvCxnSpPr>
          <p:nvPr/>
        </p:nvCxnSpPr>
        <p:spPr>
          <a:xfrm>
            <a:off x="2968486" y="874643"/>
            <a:ext cx="0" cy="319270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0974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5EF0CB-2CAA-4260-8F74-5C2C30DE6140}"/>
              </a:ext>
            </a:extLst>
          </p:cNvPr>
          <p:cNvSpPr txBox="1"/>
          <p:nvPr/>
        </p:nvSpPr>
        <p:spPr>
          <a:xfrm>
            <a:off x="261730" y="185531"/>
            <a:ext cx="9382539"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1</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2135D53-16F8-492A-BF3E-4F3822E95DD4}"/>
              </a:ext>
            </a:extLst>
          </p:cNvPr>
          <p:cNvSpPr txBox="1"/>
          <p:nvPr/>
        </p:nvSpPr>
        <p:spPr>
          <a:xfrm>
            <a:off x="3909392" y="5284893"/>
            <a:ext cx="5549349"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 We have an array of scores that contains two items. </a:t>
            </a:r>
            <a:r>
              <a:rPr lang="en-GB" b="1" dirty="0">
                <a:latin typeface="Calibri" panose="020F0502020204030204" pitchFamily="34" charset="0"/>
                <a:cs typeface="Calibri" panose="020F0502020204030204" pitchFamily="34" charset="0"/>
              </a:rPr>
              <a:t>Scores[0] holds the score for player 0 and score[1] holds the score for player 1. Note that the position in the array is also the player</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AFECBEA-9868-4EF1-A976-F7938919678D}"/>
              </a:ext>
            </a:extLst>
          </p:cNvPr>
          <p:cNvSpPr txBox="1"/>
          <p:nvPr/>
        </p:nvSpPr>
        <p:spPr>
          <a:xfrm>
            <a:off x="2782955" y="5337901"/>
            <a:ext cx="54334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a:t>
            </a:r>
          </a:p>
        </p:txBody>
      </p:sp>
    </p:spTree>
    <p:extLst>
      <p:ext uri="{BB962C8B-B14F-4D97-AF65-F5344CB8AC3E}">
        <p14:creationId xmlns:p14="http://schemas.microsoft.com/office/powerpoint/2010/main" val="390791407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E5EE4D-FE11-4A17-B127-39DFF622FBF9}"/>
              </a:ext>
            </a:extLst>
          </p:cNvPr>
          <p:cNvSpPr txBox="1"/>
          <p:nvPr/>
        </p:nvSpPr>
        <p:spPr>
          <a:xfrm>
            <a:off x="175591" y="128074"/>
            <a:ext cx="9554818"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4402409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B1898-5DD0-4F4D-9CDA-F239045BB02B}"/>
              </a:ext>
            </a:extLst>
          </p:cNvPr>
          <p:cNvSpPr txBox="1"/>
          <p:nvPr/>
        </p:nvSpPr>
        <p:spPr>
          <a:xfrm>
            <a:off x="175590" y="207586"/>
            <a:ext cx="9730409" cy="477053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  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2616E4-0309-4223-89F0-E8FD5AE73663}"/>
              </a:ext>
            </a:extLst>
          </p:cNvPr>
          <p:cNvSpPr txBox="1"/>
          <p:nvPr/>
        </p:nvSpPr>
        <p:spPr>
          <a:xfrm>
            <a:off x="5615609" y="414718"/>
            <a:ext cx="3969026"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t>
            </a:r>
            <a:r>
              <a:rPr lang="en-GB" b="1" dirty="0">
                <a:latin typeface="Calibri" panose="020F0502020204030204" pitchFamily="34" charset="0"/>
                <a:cs typeface="Calibri" panose="020F0502020204030204" pitchFamily="34" charset="0"/>
              </a:rPr>
              <a:t>add an event listener to the hold button and define the actions that we want this function to do.</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421C4B1-DB4F-4774-808D-23439CB33DB7}"/>
              </a:ext>
            </a:extLst>
          </p:cNvPr>
          <p:cNvSpPr txBox="1"/>
          <p:nvPr/>
        </p:nvSpPr>
        <p:spPr>
          <a:xfrm>
            <a:off x="5615609" y="2908347"/>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As the active player is either 0 or 1 we can use this to identify the position in the scores array and add the current score to that position value.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26F68744-82AC-4EDC-B8B3-7D69534BBD22}"/>
              </a:ext>
            </a:extLst>
          </p:cNvPr>
          <p:cNvSpPr txBox="1"/>
          <p:nvPr/>
        </p:nvSpPr>
        <p:spPr>
          <a:xfrm>
            <a:off x="248478" y="5217311"/>
            <a:ext cx="940904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Now when the hols is clicked we also want to switch player. But this is code we have used before so we put that code in a function and call it.</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B2959756-E972-4381-94F3-8F021BAEA41B}"/>
              </a:ext>
            </a:extLst>
          </p:cNvPr>
          <p:cNvSpPr txBox="1"/>
          <p:nvPr/>
        </p:nvSpPr>
        <p:spPr>
          <a:xfrm>
            <a:off x="2189921" y="3941666"/>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41DCE517-6E47-45A2-BC2A-01D222F0FE7E}"/>
              </a:ext>
            </a:extLst>
          </p:cNvPr>
          <p:cNvSpPr txBox="1"/>
          <p:nvPr/>
        </p:nvSpPr>
        <p:spPr>
          <a:xfrm>
            <a:off x="2373793" y="463994"/>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8" name="TextBox 7">
            <a:extLst>
              <a:ext uri="{FF2B5EF4-FFF2-40B4-BE49-F238E27FC236}">
                <a16:creationId xmlns:a16="http://schemas.microsoft.com/office/drawing/2014/main" id="{353F2334-43C2-43FE-B0A8-8EB8F56AB122}"/>
              </a:ext>
            </a:extLst>
          </p:cNvPr>
          <p:cNvSpPr txBox="1"/>
          <p:nvPr/>
        </p:nvSpPr>
        <p:spPr>
          <a:xfrm>
            <a:off x="1744314" y="1153382"/>
            <a:ext cx="4456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1D306494-B2F8-4B05-B569-8BC60A2DF202}"/>
              </a:ext>
            </a:extLst>
          </p:cNvPr>
          <p:cNvSpPr txBox="1"/>
          <p:nvPr/>
        </p:nvSpPr>
        <p:spPr>
          <a:xfrm>
            <a:off x="4626661" y="1915383"/>
            <a:ext cx="445607"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0A8D5D4D-F140-4AD4-A6BB-755BAA79129F}"/>
              </a:ext>
            </a:extLst>
          </p:cNvPr>
          <p:cNvSpPr txBox="1"/>
          <p:nvPr/>
        </p:nvSpPr>
        <p:spPr>
          <a:xfrm>
            <a:off x="5615609" y="4310998"/>
            <a:ext cx="3969026"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 We also need to update the score element of the active player.</a:t>
            </a:r>
            <a:endParaRPr lang="en-GB" sz="1600" b="1"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84D20B4-E4B1-44EE-9F80-D17D7D2339F3}"/>
              </a:ext>
            </a:extLst>
          </p:cNvPr>
          <p:cNvSpPr txBox="1"/>
          <p:nvPr/>
        </p:nvSpPr>
        <p:spPr>
          <a:xfrm>
            <a:off x="2685222" y="2632336"/>
            <a:ext cx="39425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906666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CAEF0C3-F858-4C71-92CD-83DDE5A2B7E9}"/>
              </a:ext>
            </a:extLst>
          </p:cNvPr>
          <p:cNvPicPr>
            <a:picLocks noChangeAspect="1"/>
          </p:cNvPicPr>
          <p:nvPr/>
        </p:nvPicPr>
        <p:blipFill>
          <a:blip r:embed="rId2"/>
          <a:stretch>
            <a:fillRect/>
          </a:stretch>
        </p:blipFill>
        <p:spPr>
          <a:xfrm>
            <a:off x="271669" y="1844285"/>
            <a:ext cx="9362661" cy="4763579"/>
          </a:xfrm>
          <a:prstGeom prst="rect">
            <a:avLst/>
          </a:prstGeom>
        </p:spPr>
      </p:pic>
      <p:sp>
        <p:nvSpPr>
          <p:cNvPr id="4" name="TextBox 3">
            <a:extLst>
              <a:ext uri="{FF2B5EF4-FFF2-40B4-BE49-F238E27FC236}">
                <a16:creationId xmlns:a16="http://schemas.microsoft.com/office/drawing/2014/main" id="{D9A80EB7-8BD9-4CFD-B54D-3010263C189F}"/>
              </a:ext>
            </a:extLst>
          </p:cNvPr>
          <p:cNvSpPr txBox="1"/>
          <p:nvPr/>
        </p:nvSpPr>
        <p:spPr>
          <a:xfrm>
            <a:off x="271669" y="250136"/>
            <a:ext cx="9362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when the hold button is clicked the current value </a:t>
            </a:r>
            <a:r>
              <a:rPr lang="en-GB" b="1" dirty="0">
                <a:latin typeface="Calibri" panose="020F0502020204030204" pitchFamily="34" charset="0"/>
                <a:cs typeface="Calibri" panose="020F0502020204030204" pitchFamily="34" charset="0"/>
              </a:rPr>
              <a:t>of the active player is added to the scores array.</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3DB36585-0DB6-492C-B87A-8F532D7A7025}"/>
              </a:ext>
            </a:extLst>
          </p:cNvPr>
          <p:cNvCxnSpPr>
            <a:cxnSpLocks/>
          </p:cNvCxnSpPr>
          <p:nvPr/>
        </p:nvCxnSpPr>
        <p:spPr>
          <a:xfrm>
            <a:off x="5380382" y="3538332"/>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3FA78E9-8B12-49A8-9C21-0A853A2BBF4D}"/>
              </a:ext>
            </a:extLst>
          </p:cNvPr>
          <p:cNvCxnSpPr>
            <a:cxnSpLocks/>
          </p:cNvCxnSpPr>
          <p:nvPr/>
        </p:nvCxnSpPr>
        <p:spPr>
          <a:xfrm>
            <a:off x="5380382" y="6142390"/>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D441F4-622C-4427-9D35-867E9470FC8F}"/>
              </a:ext>
            </a:extLst>
          </p:cNvPr>
          <p:cNvCxnSpPr>
            <a:cxnSpLocks/>
          </p:cNvCxnSpPr>
          <p:nvPr/>
        </p:nvCxnSpPr>
        <p:spPr>
          <a:xfrm>
            <a:off x="5380382" y="662609"/>
            <a:ext cx="0" cy="5479781"/>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61D63E6-45D0-4BF3-945C-DDCA367DBB29}"/>
              </a:ext>
            </a:extLst>
          </p:cNvPr>
          <p:cNvCxnSpPr>
            <a:cxnSpLocks/>
          </p:cNvCxnSpPr>
          <p:nvPr/>
        </p:nvCxnSpPr>
        <p:spPr>
          <a:xfrm>
            <a:off x="2918790" y="662609"/>
            <a:ext cx="0" cy="54333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4940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4872CC-2D9F-47E7-914A-E1BFE098EBAD}"/>
              </a:ext>
            </a:extLst>
          </p:cNvPr>
          <p:cNvSpPr txBox="1"/>
          <p:nvPr/>
        </p:nvSpPr>
        <p:spPr>
          <a:xfrm>
            <a:off x="288234" y="175609"/>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6148954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0CFE10-EC30-408B-93C2-0EEC6063B654}"/>
              </a:ext>
            </a:extLst>
          </p:cNvPr>
          <p:cNvSpPr txBox="1"/>
          <p:nvPr/>
        </p:nvSpPr>
        <p:spPr>
          <a:xfrm>
            <a:off x="288234" y="175609"/>
            <a:ext cx="9329531"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8769720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3DEEC8-50FE-4682-9CE0-7191182C2937}"/>
              </a:ext>
            </a:extLst>
          </p:cNvPr>
          <p:cNvSpPr txBox="1"/>
          <p:nvPr/>
        </p:nvSpPr>
        <p:spPr>
          <a:xfrm>
            <a:off x="288234" y="175609"/>
            <a:ext cx="9438862" cy="6247864"/>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5EEBAC6E-9A3D-419D-92CE-4F51415AB3A5}"/>
              </a:ext>
            </a:extLst>
          </p:cNvPr>
          <p:cNvSpPr txBox="1"/>
          <p:nvPr/>
        </p:nvSpPr>
        <p:spPr>
          <a:xfrm>
            <a:off x="4399722" y="5108208"/>
            <a:ext cx="4827104"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active player’s core is greater than or equal to 100 we want to finish the game by adding a player--winner class and removing the player--active class.</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84367389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21CB38-6B6D-4BB8-9AD5-A208AF0CBE2F}"/>
              </a:ext>
            </a:extLst>
          </p:cNvPr>
          <p:cNvPicPr>
            <a:picLocks noChangeAspect="1"/>
          </p:cNvPicPr>
          <p:nvPr/>
        </p:nvPicPr>
        <p:blipFill>
          <a:blip r:embed="rId2"/>
          <a:stretch>
            <a:fillRect/>
          </a:stretch>
        </p:blipFill>
        <p:spPr>
          <a:xfrm>
            <a:off x="268356" y="1804591"/>
            <a:ext cx="9369287" cy="4739515"/>
          </a:xfrm>
          <a:prstGeom prst="rect">
            <a:avLst/>
          </a:prstGeom>
        </p:spPr>
      </p:pic>
      <p:sp>
        <p:nvSpPr>
          <p:cNvPr id="4" name="TextBox 3">
            <a:extLst>
              <a:ext uri="{FF2B5EF4-FFF2-40B4-BE49-F238E27FC236}">
                <a16:creationId xmlns:a16="http://schemas.microsoft.com/office/drawing/2014/main" id="{C3BE646D-7495-4D4C-9F3C-DDE658463C70}"/>
              </a:ext>
            </a:extLst>
          </p:cNvPr>
          <p:cNvSpPr txBox="1"/>
          <p:nvPr/>
        </p:nvSpPr>
        <p:spPr>
          <a:xfrm>
            <a:off x="125895" y="313894"/>
            <a:ext cx="9362661"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Player-winner class added and player—active class removed.</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1F120A06-D2BC-4F23-BE81-F9649FCD7C98}"/>
              </a:ext>
            </a:extLst>
          </p:cNvPr>
          <p:cNvCxnSpPr>
            <a:cxnSpLocks/>
          </p:cNvCxnSpPr>
          <p:nvPr/>
        </p:nvCxnSpPr>
        <p:spPr>
          <a:xfrm>
            <a:off x="758687" y="763946"/>
            <a:ext cx="0" cy="42937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31559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07B40F-7F51-4882-9350-B2D80A35799C}"/>
              </a:ext>
            </a:extLst>
          </p:cNvPr>
          <p:cNvPicPr>
            <a:picLocks noChangeAspect="1"/>
          </p:cNvPicPr>
          <p:nvPr/>
        </p:nvPicPr>
        <p:blipFill>
          <a:blip r:embed="rId2"/>
          <a:stretch>
            <a:fillRect/>
          </a:stretch>
        </p:blipFill>
        <p:spPr>
          <a:xfrm>
            <a:off x="238539" y="1800930"/>
            <a:ext cx="9428922" cy="4769682"/>
          </a:xfrm>
          <a:prstGeom prst="rect">
            <a:avLst/>
          </a:prstGeom>
        </p:spPr>
      </p:pic>
      <p:sp>
        <p:nvSpPr>
          <p:cNvPr id="4" name="TextBox 3">
            <a:extLst>
              <a:ext uri="{FF2B5EF4-FFF2-40B4-BE49-F238E27FC236}">
                <a16:creationId xmlns:a16="http://schemas.microsoft.com/office/drawing/2014/main" id="{16945B21-3A72-4F37-B652-F07BE51D28A5}"/>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However, We can still continue to play the game until both players have player-winner class! This needs to be fixed!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89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5D9AD5-7E21-424C-8761-5698B24A48E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Type Conversion &amp; Coercion</a:t>
            </a:r>
          </a:p>
        </p:txBody>
      </p:sp>
      <p:sp>
        <p:nvSpPr>
          <p:cNvPr id="5" name="TextBox 4">
            <a:extLst>
              <a:ext uri="{FF2B5EF4-FFF2-40B4-BE49-F238E27FC236}">
                <a16:creationId xmlns:a16="http://schemas.microsoft.com/office/drawing/2014/main" id="{87DA5A5A-12E2-456B-B9CB-66C1BB37B11C}"/>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conversion </a:t>
            </a:r>
            <a:r>
              <a:rPr lang="en-GB" dirty="0">
                <a:effectLst/>
                <a:latin typeface="Calibri" panose="020F0502020204030204" pitchFamily="34" charset="0"/>
                <a:cs typeface="Calibri" panose="020F0502020204030204" pitchFamily="34" charset="0"/>
              </a:rPr>
              <a:t>is when we manually convert from one data type to another, I.e. String to number. </a:t>
            </a:r>
          </a:p>
        </p:txBody>
      </p:sp>
      <p:sp>
        <p:nvSpPr>
          <p:cNvPr id="6" name="TextBox 5">
            <a:extLst>
              <a:ext uri="{FF2B5EF4-FFF2-40B4-BE49-F238E27FC236}">
                <a16:creationId xmlns:a16="http://schemas.microsoft.com/office/drawing/2014/main" id="{7A6D8899-F386-4F0A-81A1-68AE73E589DA}"/>
              </a:ext>
            </a:extLst>
          </p:cNvPr>
          <p:cNvSpPr txBox="1"/>
          <p:nvPr/>
        </p:nvSpPr>
        <p:spPr>
          <a:xfrm>
            <a:off x="160248" y="3698292"/>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coercion </a:t>
            </a:r>
            <a:r>
              <a:rPr lang="en-GB" dirty="0">
                <a:effectLst/>
                <a:latin typeface="Calibri" panose="020F0502020204030204" pitchFamily="34" charset="0"/>
                <a:cs typeface="Calibri" panose="020F0502020204030204" pitchFamily="34" charset="0"/>
              </a:rPr>
              <a:t>is when JavaScript automatically does the type conversion behind the scenes. </a:t>
            </a:r>
          </a:p>
        </p:txBody>
      </p:sp>
      <p:grpSp>
        <p:nvGrpSpPr>
          <p:cNvPr id="25" name="Group 24">
            <a:extLst>
              <a:ext uri="{FF2B5EF4-FFF2-40B4-BE49-F238E27FC236}">
                <a16:creationId xmlns:a16="http://schemas.microsoft.com/office/drawing/2014/main" id="{057E936E-9ABF-4807-92A3-215BBEB033E1}"/>
              </a:ext>
            </a:extLst>
          </p:cNvPr>
          <p:cNvGrpSpPr/>
          <p:nvPr/>
        </p:nvGrpSpPr>
        <p:grpSpPr>
          <a:xfrm>
            <a:off x="179452" y="1220039"/>
            <a:ext cx="9088996" cy="2096828"/>
            <a:chOff x="179452" y="1220039"/>
            <a:chExt cx="9088996" cy="2096828"/>
          </a:xfrm>
        </p:grpSpPr>
        <p:sp>
          <p:nvSpPr>
            <p:cNvPr id="8" name="TextBox 7">
              <a:extLst>
                <a:ext uri="{FF2B5EF4-FFF2-40B4-BE49-F238E27FC236}">
                  <a16:creationId xmlns:a16="http://schemas.microsoft.com/office/drawing/2014/main" id="{E8044EE3-FD11-4317-9FF3-B77BFA39D968}"/>
                </a:ext>
              </a:extLst>
            </p:cNvPr>
            <p:cNvSpPr txBox="1"/>
            <p:nvPr/>
          </p:nvSpPr>
          <p:spPr>
            <a:xfrm>
              <a:off x="179452" y="1254764"/>
              <a:ext cx="441569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EC9B0"/>
                  </a:solidFill>
                  <a:effectLst/>
                  <a:latin typeface="Consolas" panose="020B0609020204030204" pitchFamily="49" charset="0"/>
                </a:rPr>
                <a:t>String</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0AE99CD-7999-4BAC-801C-2B29DE2A87C3}"/>
                </a:ext>
              </a:extLst>
            </p:cNvPr>
            <p:cNvSpPr txBox="1"/>
            <p:nvPr/>
          </p:nvSpPr>
          <p:spPr>
            <a:xfrm>
              <a:off x="3113587" y="1220039"/>
              <a:ext cx="584890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year is a string not a number because it is in quotes.</a:t>
              </a:r>
            </a:p>
          </p:txBody>
        </p:sp>
        <p:sp>
          <p:nvSpPr>
            <p:cNvPr id="12" name="TextBox 11">
              <a:extLst>
                <a:ext uri="{FF2B5EF4-FFF2-40B4-BE49-F238E27FC236}">
                  <a16:creationId xmlns:a16="http://schemas.microsoft.com/office/drawing/2014/main" id="{997AFCF0-1C2A-40B2-9C2C-69801954EA95}"/>
                </a:ext>
              </a:extLst>
            </p:cNvPr>
            <p:cNvSpPr txBox="1"/>
            <p:nvPr/>
          </p:nvSpPr>
          <p:spPr>
            <a:xfrm>
              <a:off x="3356655" y="1497305"/>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This will concatenate to give output of 199118.</a:t>
              </a:r>
            </a:p>
          </p:txBody>
        </p:sp>
        <p:sp>
          <p:nvSpPr>
            <p:cNvPr id="14" name="TextBox 13">
              <a:extLst>
                <a:ext uri="{FF2B5EF4-FFF2-40B4-BE49-F238E27FC236}">
                  <a16:creationId xmlns:a16="http://schemas.microsoft.com/office/drawing/2014/main" id="{46C93199-B36E-4EAF-81BF-C6ED52FC8B6A}"/>
                </a:ext>
              </a:extLst>
            </p:cNvPr>
            <p:cNvSpPr txBox="1"/>
            <p:nvPr/>
          </p:nvSpPr>
          <p:spPr>
            <a:xfrm>
              <a:off x="4314484" y="175042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Number will convert the string to a number</a:t>
              </a:r>
            </a:p>
          </p:txBody>
        </p:sp>
        <p:sp>
          <p:nvSpPr>
            <p:cNvPr id="16" name="TextBox 15">
              <a:extLst>
                <a:ext uri="{FF2B5EF4-FFF2-40B4-BE49-F238E27FC236}">
                  <a16:creationId xmlns:a16="http://schemas.microsoft.com/office/drawing/2014/main" id="{648EF902-1CF6-40B2-8323-45F5DCBC53B6}"/>
                </a:ext>
              </a:extLst>
            </p:cNvPr>
            <p:cNvSpPr txBox="1"/>
            <p:nvPr/>
          </p:nvSpPr>
          <p:spPr>
            <a:xfrm>
              <a:off x="3561057" y="2168576"/>
              <a:ext cx="4953964"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When a string cannot be converted to a number we get NaN – Not a Number.</a:t>
              </a:r>
            </a:p>
          </p:txBody>
        </p:sp>
        <p:sp>
          <p:nvSpPr>
            <p:cNvPr id="17" name="TextBox 16">
              <a:extLst>
                <a:ext uri="{FF2B5EF4-FFF2-40B4-BE49-F238E27FC236}">
                  <a16:creationId xmlns:a16="http://schemas.microsoft.com/office/drawing/2014/main" id="{5CE74DE1-45FA-4A93-A35D-6BFEE123D998}"/>
                </a:ext>
              </a:extLst>
            </p:cNvPr>
            <p:cNvSpPr txBox="1"/>
            <p:nvPr/>
          </p:nvSpPr>
          <p:spPr>
            <a:xfrm>
              <a:off x="3669174" y="283509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We can convert a number to a string.</a:t>
              </a:r>
            </a:p>
          </p:txBody>
        </p:sp>
      </p:grpSp>
      <p:grpSp>
        <p:nvGrpSpPr>
          <p:cNvPr id="24" name="Group 23">
            <a:extLst>
              <a:ext uri="{FF2B5EF4-FFF2-40B4-BE49-F238E27FC236}">
                <a16:creationId xmlns:a16="http://schemas.microsoft.com/office/drawing/2014/main" id="{04F3E812-33C4-47C2-B5FF-C2AEB135566F}"/>
              </a:ext>
            </a:extLst>
          </p:cNvPr>
          <p:cNvGrpSpPr/>
          <p:nvPr/>
        </p:nvGrpSpPr>
        <p:grpSpPr>
          <a:xfrm>
            <a:off x="179453" y="4101621"/>
            <a:ext cx="9485407" cy="2399198"/>
            <a:chOff x="179453" y="4101621"/>
            <a:chExt cx="9485407" cy="2399198"/>
          </a:xfrm>
        </p:grpSpPr>
        <p:sp>
          <p:nvSpPr>
            <p:cNvPr id="19" name="TextBox 18">
              <a:extLst>
                <a:ext uri="{FF2B5EF4-FFF2-40B4-BE49-F238E27FC236}">
                  <a16:creationId xmlns:a16="http://schemas.microsoft.com/office/drawing/2014/main" id="{15462743-0C57-4976-9C7A-80CCF6F6FC6B}"/>
                </a:ext>
              </a:extLst>
            </p:cNvPr>
            <p:cNvSpPr txBox="1"/>
            <p:nvPr/>
          </p:nvSpPr>
          <p:spPr>
            <a:xfrm>
              <a:off x="179453" y="4192495"/>
              <a:ext cx="4773548"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am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years old’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21" name="TextBox 20">
              <a:extLst>
                <a:ext uri="{FF2B5EF4-FFF2-40B4-BE49-F238E27FC236}">
                  <a16:creationId xmlns:a16="http://schemas.microsoft.com/office/drawing/2014/main" id="{915A6C73-B28F-4E68-A4F0-7E0702A30049}"/>
                </a:ext>
              </a:extLst>
            </p:cNvPr>
            <p:cNvSpPr txBox="1"/>
            <p:nvPr/>
          </p:nvSpPr>
          <p:spPr>
            <a:xfrm>
              <a:off x="4849792" y="4101621"/>
              <a:ext cx="48150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JavaScript is automatically treating 23 as a string.</a:t>
              </a:r>
            </a:p>
          </p:txBody>
        </p:sp>
        <p:sp>
          <p:nvSpPr>
            <p:cNvPr id="22" name="TextBox 21">
              <a:extLst>
                <a:ext uri="{FF2B5EF4-FFF2-40B4-BE49-F238E27FC236}">
                  <a16:creationId xmlns:a16="http://schemas.microsoft.com/office/drawing/2014/main" id="{69C94E6D-9F5E-4D42-93BD-655B4F8AC21B}"/>
                </a:ext>
              </a:extLst>
            </p:cNvPr>
            <p:cNvSpPr txBox="1"/>
            <p:nvPr/>
          </p:nvSpPr>
          <p:spPr>
            <a:xfrm>
              <a:off x="3669169" y="4808839"/>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strings to numbers outputting 10.</a:t>
              </a:r>
            </a:p>
          </p:txBody>
        </p:sp>
        <p:sp>
          <p:nvSpPr>
            <p:cNvPr id="23" name="TextBox 22">
              <a:extLst>
                <a:ext uri="{FF2B5EF4-FFF2-40B4-BE49-F238E27FC236}">
                  <a16:creationId xmlns:a16="http://schemas.microsoft.com/office/drawing/2014/main" id="{4704F4BA-8FB3-46AE-920A-48DE8CF226A0}"/>
                </a:ext>
              </a:extLst>
            </p:cNvPr>
            <p:cNvSpPr txBox="1"/>
            <p:nvPr/>
          </p:nvSpPr>
          <p:spPr>
            <a:xfrm>
              <a:off x="3669173" y="5516058"/>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both strings to numbers outputting 46.</a:t>
              </a:r>
            </a:p>
          </p:txBody>
        </p:sp>
      </p:grpSp>
    </p:spTree>
    <p:extLst>
      <p:ext uri="{BB962C8B-B14F-4D97-AF65-F5344CB8AC3E}">
        <p14:creationId xmlns:p14="http://schemas.microsoft.com/office/powerpoint/2010/main" val="251529566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E79080-C322-430A-B8B1-DE97F1FCAA1C}"/>
              </a:ext>
            </a:extLst>
          </p:cNvPr>
          <p:cNvSpPr txBox="1"/>
          <p:nvPr/>
        </p:nvSpPr>
        <p:spPr>
          <a:xfrm>
            <a:off x="175591" y="135063"/>
            <a:ext cx="9554817" cy="627864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endParaRPr lang="en-GB" sz="1600" b="1" dirty="0">
              <a:solidFill>
                <a:srgbClr val="6A9955"/>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8F8F66F-FBA2-4710-A6AF-9DF79DD43ABB}"/>
              </a:ext>
            </a:extLst>
          </p:cNvPr>
          <p:cNvSpPr txBox="1"/>
          <p:nvPr/>
        </p:nvSpPr>
        <p:spPr>
          <a:xfrm>
            <a:off x="5204791" y="4960213"/>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add a Boolean variable called playing to hold a value of true if the game is playing and false if the game has finished.</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8E0981F-1B80-4D76-A126-2CE3C5DB19F6}"/>
              </a:ext>
            </a:extLst>
          </p:cNvPr>
          <p:cNvSpPr txBox="1"/>
          <p:nvPr/>
        </p:nvSpPr>
        <p:spPr>
          <a:xfrm>
            <a:off x="2440056" y="6044373"/>
            <a:ext cx="50027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6969003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968CF-E5A1-4A4E-BAD7-6859EC4E10F7}"/>
              </a:ext>
            </a:extLst>
          </p:cNvPr>
          <p:cNvSpPr txBox="1"/>
          <p:nvPr/>
        </p:nvSpPr>
        <p:spPr>
          <a:xfrm>
            <a:off x="175591" y="135063"/>
            <a:ext cx="9554817" cy="5262979"/>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83E930C-093F-4CFD-9529-2165CAE70859}"/>
              </a:ext>
            </a:extLst>
          </p:cNvPr>
          <p:cNvSpPr txBox="1"/>
          <p:nvPr/>
        </p:nvSpPr>
        <p:spPr>
          <a:xfrm>
            <a:off x="5509591" y="4774682"/>
            <a:ext cx="3969026" cy="1477328"/>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We wrap all the code that we want to only run if the game is playing in a if (playing) clause. Note that because playing is a Boolean we do not need to say if (playing === true)</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D0DBBAB-EF5C-4EED-A130-7AA5129163A4}"/>
              </a:ext>
            </a:extLst>
          </p:cNvPr>
          <p:cNvSpPr txBox="1"/>
          <p:nvPr/>
        </p:nvSpPr>
        <p:spPr>
          <a:xfrm>
            <a:off x="2077277" y="3296480"/>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16991717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3401D4-B08E-4CEB-85AB-FC8FDA71F216}"/>
              </a:ext>
            </a:extLst>
          </p:cNvPr>
          <p:cNvSpPr txBox="1"/>
          <p:nvPr/>
        </p:nvSpPr>
        <p:spPr>
          <a:xfrm>
            <a:off x="175591" y="135063"/>
            <a:ext cx="9554817"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17F9A959-C346-4327-B3CA-B7F917F17D07}"/>
              </a:ext>
            </a:extLst>
          </p:cNvPr>
          <p:cNvSpPr txBox="1"/>
          <p:nvPr/>
        </p:nvSpPr>
        <p:spPr>
          <a:xfrm>
            <a:off x="3044685" y="2559225"/>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C9085CE6-35D4-4C83-8D91-E30C2EFA7215}"/>
              </a:ext>
            </a:extLst>
          </p:cNvPr>
          <p:cNvSpPr txBox="1"/>
          <p:nvPr/>
        </p:nvSpPr>
        <p:spPr>
          <a:xfrm>
            <a:off x="5443331" y="1951672"/>
            <a:ext cx="3969026"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 For the event listener that handles the hold button we also wrap it in an If (playing)</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853ADDE2-5376-4562-BA5C-A9419345CB69}"/>
              </a:ext>
            </a:extLst>
          </p:cNvPr>
          <p:cNvSpPr txBox="1"/>
          <p:nvPr/>
        </p:nvSpPr>
        <p:spPr>
          <a:xfrm>
            <a:off x="2090529" y="3522056"/>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78471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617592-98ED-4F39-A905-78D57229894A}"/>
              </a:ext>
            </a:extLst>
          </p:cNvPr>
          <p:cNvSpPr txBox="1"/>
          <p:nvPr/>
        </p:nvSpPr>
        <p:spPr>
          <a:xfrm>
            <a:off x="175591" y="135063"/>
            <a:ext cx="9554817" cy="5509200"/>
          </a:xfrm>
          <a:prstGeom prst="rect">
            <a:avLst/>
          </a:prstGeom>
          <a:noFill/>
        </p:spPr>
        <p:txBody>
          <a:bodyPr wrap="square">
            <a:spAutoFit/>
          </a:bodyPr>
          <a:lstStyle/>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01F094-7ADC-4F33-997D-C913E2FD715B}"/>
              </a:ext>
            </a:extLst>
          </p:cNvPr>
          <p:cNvSpPr txBox="1"/>
          <p:nvPr/>
        </p:nvSpPr>
        <p:spPr>
          <a:xfrm>
            <a:off x="2965172" y="4542473"/>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6D8B50D3-D115-4140-8B3E-386098EE5CAC}"/>
              </a:ext>
            </a:extLst>
          </p:cNvPr>
          <p:cNvSpPr txBox="1"/>
          <p:nvPr/>
        </p:nvSpPr>
        <p:spPr>
          <a:xfrm>
            <a:off x="6440555" y="475073"/>
            <a:ext cx="3289853" cy="147732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If the current players scores are greater than or equal to 100 the we want to stop the game playing so we set playing to false.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BAABE75B-0B2D-43E4-9368-FBAEF8355635}"/>
              </a:ext>
            </a:extLst>
          </p:cNvPr>
          <p:cNvSpPr txBox="1"/>
          <p:nvPr/>
        </p:nvSpPr>
        <p:spPr>
          <a:xfrm>
            <a:off x="2731602" y="1107721"/>
            <a:ext cx="4903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33B22B-A05D-425B-B125-1AA474AF6AAA}"/>
              </a:ext>
            </a:extLst>
          </p:cNvPr>
          <p:cNvSpPr txBox="1"/>
          <p:nvPr/>
        </p:nvSpPr>
        <p:spPr>
          <a:xfrm>
            <a:off x="6195389" y="2321004"/>
            <a:ext cx="3289853"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r>
              <a:rPr lang="en-GB" b="1" dirty="0">
                <a:effectLst/>
                <a:latin typeface="Calibri" panose="020F0502020204030204" pitchFamily="34" charset="0"/>
                <a:cs typeface="Calibri" panose="020F0502020204030204" pitchFamily="34" charset="0"/>
              </a:rPr>
              <a:t>) We can also set the dice, button roll and button hold to hidden.</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7A47CB98-E572-49F7-8E58-B88AFF7C6E62}"/>
              </a:ext>
            </a:extLst>
          </p:cNvPr>
          <p:cNvSpPr txBox="1"/>
          <p:nvPr/>
        </p:nvSpPr>
        <p:spPr>
          <a:xfrm>
            <a:off x="4462667" y="1584275"/>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94911866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3493-EBB6-463F-8689-1EA57415AA4F}"/>
              </a:ext>
            </a:extLst>
          </p:cNvPr>
          <p:cNvPicPr>
            <a:picLocks noChangeAspect="1"/>
          </p:cNvPicPr>
          <p:nvPr/>
        </p:nvPicPr>
        <p:blipFill>
          <a:blip r:embed="rId2"/>
          <a:stretch>
            <a:fillRect/>
          </a:stretch>
        </p:blipFill>
        <p:spPr>
          <a:xfrm>
            <a:off x="271669" y="1834109"/>
            <a:ext cx="9362661" cy="4708746"/>
          </a:xfrm>
          <a:prstGeom prst="rect">
            <a:avLst/>
          </a:prstGeom>
        </p:spPr>
      </p:pic>
      <p:sp>
        <p:nvSpPr>
          <p:cNvPr id="4" name="TextBox 3">
            <a:extLst>
              <a:ext uri="{FF2B5EF4-FFF2-40B4-BE49-F238E27FC236}">
                <a16:creationId xmlns:a16="http://schemas.microsoft.com/office/drawing/2014/main" id="{80A91975-577C-46A3-A721-EA16C9E12214}"/>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Now the game can only have one winner. Once a players score reaches 100 then the dice, roll and hold buttons are hidden.</a:t>
            </a:r>
            <a:endParaRPr lang="en-GB" b="1" dirty="0">
              <a:effectLst/>
              <a:latin typeface="Calibri" panose="020F0502020204030204" pitchFamily="34"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4B13B99A-DCA7-4D27-BDDD-117646E07354}"/>
              </a:ext>
            </a:extLst>
          </p:cNvPr>
          <p:cNvSpPr/>
          <p:nvPr/>
        </p:nvSpPr>
        <p:spPr>
          <a:xfrm>
            <a:off x="2345635" y="3988904"/>
            <a:ext cx="1325217" cy="2067339"/>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409377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38EEE5-029B-4491-9E55-88917DEC55CC}"/>
              </a:ext>
            </a:extLst>
          </p:cNvPr>
          <p:cNvSpPr txBox="1"/>
          <p:nvPr/>
        </p:nvSpPr>
        <p:spPr>
          <a:xfrm>
            <a:off x="377687" y="211412"/>
            <a:ext cx="9528313" cy="480131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New Game Button</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Scoping the variables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7A5B58E-20DD-4856-84E9-397E7CAC33E4}"/>
              </a:ext>
            </a:extLst>
          </p:cNvPr>
          <p:cNvSpPr txBox="1"/>
          <p:nvPr/>
        </p:nvSpPr>
        <p:spPr>
          <a:xfrm>
            <a:off x="6387546" y="4135563"/>
            <a:ext cx="3289853" cy="1754326"/>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Now that we have the starting game variables set to the correct values it makes no sense to declare the values for the variables do we can just define them in one line of code.</a:t>
            </a:r>
          </a:p>
        </p:txBody>
      </p:sp>
    </p:spTree>
    <p:extLst>
      <p:ext uri="{BB962C8B-B14F-4D97-AF65-F5344CB8AC3E}">
        <p14:creationId xmlns:p14="http://schemas.microsoft.com/office/powerpoint/2010/main" val="7808897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82BDB1-2F15-48C6-847B-EEDD9863FB83}"/>
              </a:ext>
            </a:extLst>
          </p:cNvPr>
          <p:cNvSpPr txBox="1"/>
          <p:nvPr/>
        </p:nvSpPr>
        <p:spPr>
          <a:xfrm>
            <a:off x="377687" y="145152"/>
            <a:ext cx="9528313"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Game initialise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reset scores array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reset current score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Set active player to 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reset playing to 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5. reset player scores to zer0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6. reset current player scores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7. remove hidden class from btnRoll and BtnHold, hide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Remove player--winner class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Remove player--active class from player 1 and add it to player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E4138113-1DE5-4FDF-B841-2F3A00F53114}"/>
              </a:ext>
            </a:extLst>
          </p:cNvPr>
          <p:cNvSpPr txBox="1"/>
          <p:nvPr/>
        </p:nvSpPr>
        <p:spPr>
          <a:xfrm>
            <a:off x="6440555" y="475073"/>
            <a:ext cx="3289853" cy="175432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For the new game button to work we need to reset all the variables to values that they were at the start of the game. It makes sense to put this code in an initialise function.</a:t>
            </a:r>
          </a:p>
        </p:txBody>
      </p:sp>
    </p:spTree>
    <p:extLst>
      <p:ext uri="{BB962C8B-B14F-4D97-AF65-F5344CB8AC3E}">
        <p14:creationId xmlns:p14="http://schemas.microsoft.com/office/powerpoint/2010/main" val="50276205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1FDFE8-E9D6-476E-BC63-6076216F4B51}"/>
              </a:ext>
            </a:extLst>
          </p:cNvPr>
          <p:cNvSpPr txBox="1"/>
          <p:nvPr/>
        </p:nvSpPr>
        <p:spPr>
          <a:xfrm>
            <a:off x="188843" y="211412"/>
            <a:ext cx="9528313" cy="6247864"/>
          </a:xfrm>
          <a:prstGeom prst="rect">
            <a:avLst/>
          </a:prstGeom>
          <a:noFill/>
        </p:spPr>
        <p:txBody>
          <a:bodyPr wrap="square">
            <a:spAutoFit/>
          </a:bodyPr>
          <a:lstStyle/>
          <a:p>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FA1BEF4A-8301-48E8-A9D1-2DC68B96D727}"/>
              </a:ext>
            </a:extLst>
          </p:cNvPr>
          <p:cNvSpPr txBox="1"/>
          <p:nvPr/>
        </p:nvSpPr>
        <p:spPr>
          <a:xfrm>
            <a:off x="2451653" y="75558"/>
            <a:ext cx="702696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We will run the initialise function after creating it so that values are set to the correct numbers straight away.</a:t>
            </a:r>
          </a:p>
        </p:txBody>
      </p:sp>
    </p:spTree>
    <p:extLst>
      <p:ext uri="{BB962C8B-B14F-4D97-AF65-F5344CB8AC3E}">
        <p14:creationId xmlns:p14="http://schemas.microsoft.com/office/powerpoint/2010/main" val="70996030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541C5D-232B-40AB-90D4-E02C4C68EF41}"/>
              </a:ext>
            </a:extLst>
          </p:cNvPr>
          <p:cNvSpPr txBox="1"/>
          <p:nvPr/>
        </p:nvSpPr>
        <p:spPr>
          <a:xfrm>
            <a:off x="188843" y="211412"/>
            <a:ext cx="9528313"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78468497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911AEC-3AB8-4B17-B772-B7E401063D95}"/>
              </a:ext>
            </a:extLst>
          </p:cNvPr>
          <p:cNvSpPr txBox="1"/>
          <p:nvPr/>
        </p:nvSpPr>
        <p:spPr>
          <a:xfrm>
            <a:off x="188843" y="211412"/>
            <a:ext cx="9528313" cy="6001643"/>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87C07A0-8E36-40B5-9DA6-83CA95D6DF9E}"/>
              </a:ext>
            </a:extLst>
          </p:cNvPr>
          <p:cNvSpPr txBox="1"/>
          <p:nvPr/>
        </p:nvSpPr>
        <p:spPr>
          <a:xfrm>
            <a:off x="4952999" y="5134515"/>
            <a:ext cx="4247321"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Now the event listener for the new game button just calls the initialise function when it is clicked.</a:t>
            </a:r>
          </a:p>
        </p:txBody>
      </p:sp>
    </p:spTree>
    <p:extLst>
      <p:ext uri="{BB962C8B-B14F-4D97-AF65-F5344CB8AC3E}">
        <p14:creationId xmlns:p14="http://schemas.microsoft.com/office/powerpoint/2010/main" val="2609748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E516CB-00B2-41B3-9D8F-86B3227AF9CE}"/>
              </a:ext>
            </a:extLst>
          </p:cNvPr>
          <p:cNvSpPr txBox="1"/>
          <p:nvPr/>
        </p:nvSpPr>
        <p:spPr>
          <a:xfrm>
            <a:off x="229482" y="1024623"/>
            <a:ext cx="2071869" cy="830997"/>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CE917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CE67582-5A4C-4CD0-80C6-1D80BF40B0B4}"/>
              </a:ext>
            </a:extLst>
          </p:cNvPr>
          <p:cNvSpPr txBox="1"/>
          <p:nvPr/>
        </p:nvSpPr>
        <p:spPr>
          <a:xfrm>
            <a:off x="2685321" y="204408"/>
            <a:ext cx="582601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value will be logged to the screen?</a:t>
            </a:r>
          </a:p>
        </p:txBody>
      </p:sp>
      <p:sp>
        <p:nvSpPr>
          <p:cNvPr id="5" name="TextBox 4">
            <a:extLst>
              <a:ext uri="{FF2B5EF4-FFF2-40B4-BE49-F238E27FC236}">
                <a16:creationId xmlns:a16="http://schemas.microsoft.com/office/drawing/2014/main" id="{D1B0CFCE-E329-4107-B875-11251D19F248}"/>
              </a:ext>
            </a:extLst>
          </p:cNvPr>
          <p:cNvSpPr txBox="1"/>
          <p:nvPr/>
        </p:nvSpPr>
        <p:spPr>
          <a:xfrm>
            <a:off x="2301351" y="1007524"/>
            <a:ext cx="722461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to string so “1” + “1” will be 11.</a:t>
            </a:r>
          </a:p>
          <a:p>
            <a:r>
              <a:rPr lang="en-GB" b="1" dirty="0">
                <a:latin typeface="Calibri" panose="020F0502020204030204" pitchFamily="34" charset="0"/>
                <a:cs typeface="Calibri" panose="020F0502020204030204" pitchFamily="34" charset="0"/>
              </a:rPr>
              <a:t>Now n with a value of 11 is treated as a number so the output will be 10.</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EDA862-17A3-4254-B917-D3B254375CBF}"/>
              </a:ext>
            </a:extLst>
          </p:cNvPr>
          <p:cNvSpPr txBox="1"/>
          <p:nvPr/>
        </p:nvSpPr>
        <p:spPr>
          <a:xfrm>
            <a:off x="229482" y="2069489"/>
            <a:ext cx="2884108" cy="584775"/>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 = </a:t>
            </a:r>
            <a:r>
              <a:rPr lang="pt-BR" sz="1600" b="1" dirty="0">
                <a:solidFill>
                  <a:srgbClr val="CE9178"/>
                </a:solidFill>
                <a:latin typeface="Consolas" panose="020B0609020204030204" pitchFamily="49" charset="0"/>
              </a:rPr>
              <a:t>2</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3 + 4 + “5”</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46AC0D2-01D7-44AA-A957-0B6C09E2AEFC}"/>
              </a:ext>
            </a:extLst>
          </p:cNvPr>
          <p:cNvSpPr txBox="1"/>
          <p:nvPr/>
        </p:nvSpPr>
        <p:spPr>
          <a:xfrm>
            <a:off x="3113590" y="2069489"/>
            <a:ext cx="6229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2 + 3 + 4 as a number giving a value of 9 then concatenate the 5 onto string 9 -&gt; “95”</a:t>
            </a:r>
          </a:p>
        </p:txBody>
      </p:sp>
      <p:sp>
        <p:nvSpPr>
          <p:cNvPr id="9" name="TextBox 8">
            <a:extLst>
              <a:ext uri="{FF2B5EF4-FFF2-40B4-BE49-F238E27FC236}">
                <a16:creationId xmlns:a16="http://schemas.microsoft.com/office/drawing/2014/main" id="{484AD29F-5D53-469E-B7AD-A237FA185686}"/>
              </a:ext>
            </a:extLst>
          </p:cNvPr>
          <p:cNvSpPr txBox="1"/>
          <p:nvPr/>
        </p:nvSpPr>
        <p:spPr>
          <a:xfrm>
            <a:off x="229482" y="3069898"/>
            <a:ext cx="4157323" cy="584775"/>
          </a:xfrm>
          <a:prstGeom prst="rect">
            <a:avLst/>
          </a:prstGeom>
          <a:noFill/>
        </p:spPr>
        <p:txBody>
          <a:bodyPr wrap="square">
            <a:spAutoFit/>
          </a:bodyPr>
          <a:lstStyle/>
          <a:p>
            <a:r>
              <a:rPr lang="es-ES" sz="1600" b="1" dirty="0">
                <a:solidFill>
                  <a:srgbClr val="569CD6"/>
                </a:solidFill>
                <a:effectLst/>
                <a:latin typeface="Consolas" panose="020B0609020204030204" pitchFamily="49" charset="0"/>
              </a:rPr>
              <a:t>let</a:t>
            </a:r>
            <a:r>
              <a:rPr lang="es-ES" sz="1600" b="1" dirty="0">
                <a:solidFill>
                  <a:srgbClr val="D4D4D4"/>
                </a:solidFill>
                <a:effectLst/>
                <a:latin typeface="Consolas" panose="020B0609020204030204" pitchFamily="49" charset="0"/>
              </a:rPr>
              <a:t> </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"10"</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"4"</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"3"</a:t>
            </a:r>
            <a:r>
              <a:rPr lang="es-ES" sz="1600" b="1" dirty="0">
                <a:solidFill>
                  <a:srgbClr val="D4D4D4"/>
                </a:solidFill>
                <a:effectLst/>
                <a:latin typeface="Consolas" panose="020B0609020204030204" pitchFamily="49" charset="0"/>
              </a:rPr>
              <a:t> - </a:t>
            </a:r>
            <a:r>
              <a:rPr lang="es-ES" sz="1600" b="1" dirty="0">
                <a:solidFill>
                  <a:srgbClr val="B5CEA8"/>
                </a:solidFill>
                <a:effectLst/>
                <a:latin typeface="Consolas" panose="020B0609020204030204" pitchFamily="49" charset="0"/>
              </a:rPr>
              <a:t>2</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"5"</a:t>
            </a:r>
            <a:r>
              <a:rPr lang="es-ES" sz="1600" b="1" dirty="0">
                <a:solidFill>
                  <a:srgbClr val="D4D4D4"/>
                </a:solidFill>
                <a:effectLst/>
                <a:latin typeface="Consolas" panose="020B0609020204030204" pitchFamily="49" charset="0"/>
              </a:rPr>
              <a:t>;</a:t>
            </a:r>
          </a:p>
          <a:p>
            <a:r>
              <a:rPr lang="es-ES" sz="1600" b="1" dirty="0">
                <a:solidFill>
                  <a:srgbClr val="9CDCFE"/>
                </a:solidFill>
                <a:effectLst/>
                <a:latin typeface="Consolas" panose="020B0609020204030204" pitchFamily="49" charset="0"/>
              </a:rPr>
              <a:t>console</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log</a:t>
            </a:r>
            <a:r>
              <a:rPr lang="es-ES" sz="1600" b="1" dirty="0">
                <a:solidFill>
                  <a:srgbClr val="D4D4D4"/>
                </a:solidFill>
                <a:effectLst/>
                <a:latin typeface="Consolas" panose="020B0609020204030204" pitchFamily="49" charset="0"/>
              </a:rPr>
              <a:t>(</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402A2DC-C60D-421E-A802-27B4D645BE06}"/>
              </a:ext>
            </a:extLst>
          </p:cNvPr>
          <p:cNvSpPr txBox="1"/>
          <p:nvPr/>
        </p:nvSpPr>
        <p:spPr>
          <a:xfrm>
            <a:off x="4278859" y="3074933"/>
            <a:ext cx="5467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10 - 4 - 3 as a number giving a value of 1 then concatenate the 1 onto string 5 -&gt; “15”</a:t>
            </a:r>
          </a:p>
        </p:txBody>
      </p:sp>
    </p:spTree>
    <p:extLst>
      <p:ext uri="{BB962C8B-B14F-4D97-AF65-F5344CB8AC3E}">
        <p14:creationId xmlns:p14="http://schemas.microsoft.com/office/powerpoint/2010/main" val="10889008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B3587-ED7E-4DA7-A9D9-BA982C4D33EC}"/>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How JavaScript works behind the Scenes.</a:t>
            </a:r>
          </a:p>
        </p:txBody>
      </p:sp>
    </p:spTree>
    <p:extLst>
      <p:ext uri="{BB962C8B-B14F-4D97-AF65-F5344CB8AC3E}">
        <p14:creationId xmlns:p14="http://schemas.microsoft.com/office/powerpoint/2010/main" val="68475874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81045BB-8678-4E2A-B53C-95B6925E57B3}"/>
              </a:ext>
            </a:extLst>
          </p:cNvPr>
          <p:cNvGrpSpPr/>
          <p:nvPr/>
        </p:nvGrpSpPr>
        <p:grpSpPr>
          <a:xfrm>
            <a:off x="172278" y="160876"/>
            <a:ext cx="2385392" cy="6563648"/>
            <a:chOff x="172278" y="174128"/>
            <a:chExt cx="2385392" cy="6563648"/>
          </a:xfrm>
        </p:grpSpPr>
        <p:sp>
          <p:nvSpPr>
            <p:cNvPr id="2" name="TextBox 1">
              <a:extLst>
                <a:ext uri="{FF2B5EF4-FFF2-40B4-BE49-F238E27FC236}">
                  <a16:creationId xmlns:a16="http://schemas.microsoft.com/office/drawing/2014/main" id="{C6CE7B18-96A1-4A7F-942C-570CC94DF4B9}"/>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3" name="TextBox 2">
              <a:extLst>
                <a:ext uri="{FF2B5EF4-FFF2-40B4-BE49-F238E27FC236}">
                  <a16:creationId xmlns:a16="http://schemas.microsoft.com/office/drawing/2014/main" id="{CA12EB42-A93F-45E7-B7E5-7AA1203A5CE0}"/>
                </a:ext>
              </a:extLst>
            </p:cNvPr>
            <p:cNvSpPr txBox="1"/>
            <p:nvPr/>
          </p:nvSpPr>
          <p:spPr>
            <a:xfrm>
              <a:off x="172278" y="915325"/>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Garbage Collected</a:t>
              </a:r>
            </a:p>
          </p:txBody>
        </p:sp>
        <p:sp>
          <p:nvSpPr>
            <p:cNvPr id="4" name="TextBox 3">
              <a:extLst>
                <a:ext uri="{FF2B5EF4-FFF2-40B4-BE49-F238E27FC236}">
                  <a16:creationId xmlns:a16="http://schemas.microsoft.com/office/drawing/2014/main" id="{07867A99-6E93-461C-B55C-D3E084E9264C}"/>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5" name="TextBox 4">
              <a:extLst>
                <a:ext uri="{FF2B5EF4-FFF2-40B4-BE49-F238E27FC236}">
                  <a16:creationId xmlns:a16="http://schemas.microsoft.com/office/drawing/2014/main" id="{91FD1064-4B1A-458D-AC6A-C1A315E7E1D4}"/>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6" name="TextBox 5">
              <a:extLst>
                <a:ext uri="{FF2B5EF4-FFF2-40B4-BE49-F238E27FC236}">
                  <a16:creationId xmlns:a16="http://schemas.microsoft.com/office/drawing/2014/main" id="{E0BAA8FB-90C0-4C0C-AF9B-87EE96A892C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7" name="TextBox 6">
              <a:extLst>
                <a:ext uri="{FF2B5EF4-FFF2-40B4-BE49-F238E27FC236}">
                  <a16:creationId xmlns:a16="http://schemas.microsoft.com/office/drawing/2014/main" id="{AA43BF7D-D56B-42F5-85D3-F39BEC24850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8" name="TextBox 7">
              <a:extLst>
                <a:ext uri="{FF2B5EF4-FFF2-40B4-BE49-F238E27FC236}">
                  <a16:creationId xmlns:a16="http://schemas.microsoft.com/office/drawing/2014/main" id="{558D8FD8-DF0B-47D5-80D8-CC51C0850CC7}"/>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9" name="TextBox 8">
              <a:extLst>
                <a:ext uri="{FF2B5EF4-FFF2-40B4-BE49-F238E27FC236}">
                  <a16:creationId xmlns:a16="http://schemas.microsoft.com/office/drawing/2014/main" id="{08AE9572-9C13-4C62-9848-AE9475D99C95}"/>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0" name="TextBox 9">
              <a:extLst>
                <a:ext uri="{FF2B5EF4-FFF2-40B4-BE49-F238E27FC236}">
                  <a16:creationId xmlns:a16="http://schemas.microsoft.com/office/drawing/2014/main" id="{DC96AF23-6535-4F6B-A8E5-E07AA26FEA7A}"/>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026" name="Picture 2" descr="How Computer Memory Works | HowStuffWorks">
            <a:extLst>
              <a:ext uri="{FF2B5EF4-FFF2-40B4-BE49-F238E27FC236}">
                <a16:creationId xmlns:a16="http://schemas.microsoft.com/office/drawing/2014/main" id="{609ACB0F-D584-4ED1-B27B-800F91C13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0090" y="976083"/>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est PC hardware list (Winter 2016) | ZDNet">
            <a:extLst>
              <a:ext uri="{FF2B5EF4-FFF2-40B4-BE49-F238E27FC236}">
                <a16:creationId xmlns:a16="http://schemas.microsoft.com/office/drawing/2014/main" id="{3B55DB5A-3242-402D-8C75-31E76B18D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0718" y="976083"/>
            <a:ext cx="1974022" cy="18221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troduction to C programming language - Jalal Mohammadzadeh">
            <a:extLst>
              <a:ext uri="{FF2B5EF4-FFF2-40B4-BE49-F238E27FC236}">
                <a16:creationId xmlns:a16="http://schemas.microsoft.com/office/drawing/2014/main" id="{C114CDED-5937-4F0E-896B-3C2EE50314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9308" y="3737110"/>
            <a:ext cx="1242433" cy="124243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04F40947-303A-45A6-9D7A-5A42AEE9B15A}"/>
              </a:ext>
            </a:extLst>
          </p:cNvPr>
          <p:cNvPicPr>
            <a:picLocks noChangeAspect="1"/>
          </p:cNvPicPr>
          <p:nvPr/>
        </p:nvPicPr>
        <p:blipFill>
          <a:blip r:embed="rId5"/>
          <a:stretch>
            <a:fillRect/>
          </a:stretch>
        </p:blipFill>
        <p:spPr>
          <a:xfrm>
            <a:off x="6970643" y="3858304"/>
            <a:ext cx="896884" cy="993101"/>
          </a:xfrm>
          <a:prstGeom prst="rect">
            <a:avLst/>
          </a:prstGeom>
        </p:spPr>
      </p:pic>
      <p:pic>
        <p:nvPicPr>
          <p:cNvPr id="1032" name="Picture 8" descr="Python (programming language) - Wikipedia">
            <a:extLst>
              <a:ext uri="{FF2B5EF4-FFF2-40B4-BE49-F238E27FC236}">
                <a16:creationId xmlns:a16="http://schemas.microsoft.com/office/drawing/2014/main" id="{71EAE9E8-D93E-4B6B-816C-D79F3BC1BF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0604" y="3875898"/>
            <a:ext cx="1068272" cy="10682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28CEDC1-30DA-4D7D-9586-72B136E304FF}"/>
              </a:ext>
            </a:extLst>
          </p:cNvPr>
          <p:cNvSpPr txBox="1"/>
          <p:nvPr/>
        </p:nvSpPr>
        <p:spPr>
          <a:xfrm>
            <a:off x="4133801" y="4908809"/>
            <a:ext cx="1137940" cy="369332"/>
          </a:xfrm>
          <a:prstGeom prst="rect">
            <a:avLst/>
          </a:prstGeom>
          <a:noFill/>
        </p:spPr>
        <p:txBody>
          <a:bodyPr wrap="none" rtlCol="0">
            <a:spAutoFit/>
          </a:bodyPr>
          <a:lstStyle/>
          <a:p>
            <a:r>
              <a:rPr lang="en-GB" b="1" dirty="0"/>
              <a:t>Low-Level</a:t>
            </a:r>
          </a:p>
        </p:txBody>
      </p:sp>
      <p:sp>
        <p:nvSpPr>
          <p:cNvPr id="18" name="TextBox 17">
            <a:extLst>
              <a:ext uri="{FF2B5EF4-FFF2-40B4-BE49-F238E27FC236}">
                <a16:creationId xmlns:a16="http://schemas.microsoft.com/office/drawing/2014/main" id="{59C1F67B-C50B-4F30-81AC-359EB1E89487}"/>
              </a:ext>
            </a:extLst>
          </p:cNvPr>
          <p:cNvSpPr txBox="1"/>
          <p:nvPr/>
        </p:nvSpPr>
        <p:spPr>
          <a:xfrm>
            <a:off x="7298557" y="4927478"/>
            <a:ext cx="1180067" cy="369332"/>
          </a:xfrm>
          <a:prstGeom prst="rect">
            <a:avLst/>
          </a:prstGeom>
          <a:noFill/>
        </p:spPr>
        <p:txBody>
          <a:bodyPr wrap="none" rtlCol="0">
            <a:spAutoFit/>
          </a:bodyPr>
          <a:lstStyle/>
          <a:p>
            <a:r>
              <a:rPr lang="en-GB" b="1" dirty="0"/>
              <a:t>High-Level</a:t>
            </a:r>
          </a:p>
        </p:txBody>
      </p:sp>
      <p:sp>
        <p:nvSpPr>
          <p:cNvPr id="19" name="TextBox 18">
            <a:extLst>
              <a:ext uri="{FF2B5EF4-FFF2-40B4-BE49-F238E27FC236}">
                <a16:creationId xmlns:a16="http://schemas.microsoft.com/office/drawing/2014/main" id="{33CA9012-975F-4007-AA37-AC12148B48E7}"/>
              </a:ext>
            </a:extLst>
          </p:cNvPr>
          <p:cNvSpPr txBox="1"/>
          <p:nvPr/>
        </p:nvSpPr>
        <p:spPr>
          <a:xfrm>
            <a:off x="3952545" y="2837249"/>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0" name="TextBox 19">
            <a:extLst>
              <a:ext uri="{FF2B5EF4-FFF2-40B4-BE49-F238E27FC236}">
                <a16:creationId xmlns:a16="http://schemas.microsoft.com/office/drawing/2014/main" id="{B4C0329D-5971-4C8F-9B07-485A139EE0A0}"/>
              </a:ext>
            </a:extLst>
          </p:cNvPr>
          <p:cNvSpPr txBox="1"/>
          <p:nvPr/>
        </p:nvSpPr>
        <p:spPr>
          <a:xfrm>
            <a:off x="3821255" y="5808347"/>
            <a:ext cx="2263490" cy="923330"/>
          </a:xfrm>
          <a:prstGeom prst="rect">
            <a:avLst/>
          </a:prstGeom>
          <a:noFill/>
        </p:spPr>
        <p:txBody>
          <a:bodyPr wrap="square" rtlCol="0">
            <a:spAutoFit/>
          </a:bodyPr>
          <a:lstStyle/>
          <a:p>
            <a:r>
              <a:rPr lang="en-GB" b="1" dirty="0">
                <a:solidFill>
                  <a:srgbClr val="FF0000"/>
                </a:solidFill>
              </a:rPr>
              <a:t>Developer has to manage resources manually</a:t>
            </a:r>
          </a:p>
        </p:txBody>
      </p:sp>
      <p:sp>
        <p:nvSpPr>
          <p:cNvPr id="21" name="TextBox 20">
            <a:extLst>
              <a:ext uri="{FF2B5EF4-FFF2-40B4-BE49-F238E27FC236}">
                <a16:creationId xmlns:a16="http://schemas.microsoft.com/office/drawing/2014/main" id="{B88C21CD-92CC-4F49-9343-8B81A533C902}"/>
              </a:ext>
            </a:extLst>
          </p:cNvPr>
          <p:cNvSpPr txBox="1"/>
          <p:nvPr/>
        </p:nvSpPr>
        <p:spPr>
          <a:xfrm>
            <a:off x="3952545" y="3480178"/>
            <a:ext cx="1336328" cy="369332"/>
          </a:xfrm>
          <a:prstGeom prst="rect">
            <a:avLst/>
          </a:prstGeom>
          <a:noFill/>
        </p:spPr>
        <p:txBody>
          <a:bodyPr wrap="none" rtlCol="0">
            <a:spAutoFit/>
          </a:bodyPr>
          <a:lstStyle/>
          <a:p>
            <a:r>
              <a:rPr lang="en-GB" b="1" dirty="0"/>
              <a:t>C+ language</a:t>
            </a:r>
          </a:p>
        </p:txBody>
      </p:sp>
      <p:sp>
        <p:nvSpPr>
          <p:cNvPr id="22" name="TextBox 21">
            <a:extLst>
              <a:ext uri="{FF2B5EF4-FFF2-40B4-BE49-F238E27FC236}">
                <a16:creationId xmlns:a16="http://schemas.microsoft.com/office/drawing/2014/main" id="{708AFBB6-5CAD-4512-8766-CAA175EDB2C0}"/>
              </a:ext>
            </a:extLst>
          </p:cNvPr>
          <p:cNvSpPr txBox="1"/>
          <p:nvPr/>
        </p:nvSpPr>
        <p:spPr>
          <a:xfrm>
            <a:off x="6854400" y="3451836"/>
            <a:ext cx="1119665" cy="369332"/>
          </a:xfrm>
          <a:prstGeom prst="rect">
            <a:avLst/>
          </a:prstGeom>
          <a:noFill/>
        </p:spPr>
        <p:txBody>
          <a:bodyPr wrap="none" rtlCol="0">
            <a:spAutoFit/>
          </a:bodyPr>
          <a:lstStyle/>
          <a:p>
            <a:r>
              <a:rPr lang="en-GB" b="1" dirty="0"/>
              <a:t>Javascript</a:t>
            </a:r>
          </a:p>
        </p:txBody>
      </p:sp>
      <p:sp>
        <p:nvSpPr>
          <p:cNvPr id="23" name="TextBox 22">
            <a:extLst>
              <a:ext uri="{FF2B5EF4-FFF2-40B4-BE49-F238E27FC236}">
                <a16:creationId xmlns:a16="http://schemas.microsoft.com/office/drawing/2014/main" id="{BBB41425-8A3D-4D5E-96DD-0A5DCCB2E7CA}"/>
              </a:ext>
            </a:extLst>
          </p:cNvPr>
          <p:cNvSpPr txBox="1"/>
          <p:nvPr/>
        </p:nvSpPr>
        <p:spPr>
          <a:xfrm>
            <a:off x="8105332" y="3451836"/>
            <a:ext cx="870366" cy="369332"/>
          </a:xfrm>
          <a:prstGeom prst="rect">
            <a:avLst/>
          </a:prstGeom>
          <a:noFill/>
        </p:spPr>
        <p:txBody>
          <a:bodyPr wrap="none" rtlCol="0">
            <a:spAutoFit/>
          </a:bodyPr>
          <a:lstStyle/>
          <a:p>
            <a:r>
              <a:rPr lang="en-GB" b="1" dirty="0"/>
              <a:t>Python</a:t>
            </a:r>
          </a:p>
        </p:txBody>
      </p:sp>
      <p:sp>
        <p:nvSpPr>
          <p:cNvPr id="24" name="TextBox 23">
            <a:extLst>
              <a:ext uri="{FF2B5EF4-FFF2-40B4-BE49-F238E27FC236}">
                <a16:creationId xmlns:a16="http://schemas.microsoft.com/office/drawing/2014/main" id="{20CA7CF1-1FE9-471B-A1C5-72CE7B36C6DE}"/>
              </a:ext>
            </a:extLst>
          </p:cNvPr>
          <p:cNvSpPr txBox="1"/>
          <p:nvPr/>
        </p:nvSpPr>
        <p:spPr>
          <a:xfrm>
            <a:off x="6885386" y="5808347"/>
            <a:ext cx="2848336" cy="923330"/>
          </a:xfrm>
          <a:prstGeom prst="rect">
            <a:avLst/>
          </a:prstGeom>
          <a:noFill/>
        </p:spPr>
        <p:txBody>
          <a:bodyPr wrap="square" rtlCol="0">
            <a:spAutoFit/>
          </a:bodyPr>
          <a:lstStyle/>
          <a:p>
            <a:r>
              <a:rPr lang="en-GB" b="1" dirty="0">
                <a:solidFill>
                  <a:srgbClr val="FF0000"/>
                </a:solidFill>
              </a:rPr>
              <a:t>Developer DOES NOT have to worry, Everything happens automatically</a:t>
            </a:r>
          </a:p>
        </p:txBody>
      </p:sp>
      <p:cxnSp>
        <p:nvCxnSpPr>
          <p:cNvPr id="14" name="Straight Arrow Connector 13">
            <a:extLst>
              <a:ext uri="{FF2B5EF4-FFF2-40B4-BE49-F238E27FC236}">
                <a16:creationId xmlns:a16="http://schemas.microsoft.com/office/drawing/2014/main" id="{76B39D51-B1E9-4F8C-8949-1A08A9A43E8C}"/>
              </a:ext>
            </a:extLst>
          </p:cNvPr>
          <p:cNvCxnSpPr>
            <a:cxnSpLocks/>
          </p:cNvCxnSpPr>
          <p:nvPr/>
        </p:nvCxnSpPr>
        <p:spPr>
          <a:xfrm flipV="1">
            <a:off x="4702771" y="5312293"/>
            <a:ext cx="0" cy="4921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D02F252-BC4D-4DAD-A768-50B2A13E8203}"/>
              </a:ext>
            </a:extLst>
          </p:cNvPr>
          <p:cNvCxnSpPr>
            <a:cxnSpLocks/>
          </p:cNvCxnSpPr>
          <p:nvPr/>
        </p:nvCxnSpPr>
        <p:spPr>
          <a:xfrm flipV="1">
            <a:off x="7974065" y="5327777"/>
            <a:ext cx="0" cy="463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C9B21A1-AE83-4A4E-918B-83190E132252}"/>
              </a:ext>
            </a:extLst>
          </p:cNvPr>
          <p:cNvSpPr txBox="1"/>
          <p:nvPr/>
        </p:nvSpPr>
        <p:spPr>
          <a:xfrm>
            <a:off x="2729947" y="145773"/>
            <a:ext cx="7003775" cy="584775"/>
          </a:xfrm>
          <a:prstGeom prst="rect">
            <a:avLst/>
          </a:prstGeom>
          <a:noFill/>
        </p:spPr>
        <p:txBody>
          <a:bodyPr wrap="square">
            <a:spAutoFit/>
          </a:bodyPr>
          <a:lstStyle/>
          <a:p>
            <a:r>
              <a:rPr lang="en-GB" sz="3200" b="0" i="0" dirty="0">
                <a:solidFill>
                  <a:srgbClr val="1C1D1F"/>
                </a:solidFill>
                <a:effectLst/>
              </a:rPr>
              <a:t>JavaScript high level overview</a:t>
            </a:r>
          </a:p>
        </p:txBody>
      </p:sp>
    </p:spTree>
    <p:extLst>
      <p:ext uri="{BB962C8B-B14F-4D97-AF65-F5344CB8AC3E}">
        <p14:creationId xmlns:p14="http://schemas.microsoft.com/office/powerpoint/2010/main" val="319141704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3EB00CC-89CA-4334-A427-FE91C6F6D173}"/>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A7C98795-7DA4-493F-B192-B2024B01D9F0}"/>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38F2974-C955-4B75-A788-635F927A7E90}"/>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81334746-815A-4DFA-A7CB-452D2DFDD715}"/>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3AC78764-3CA4-4363-BBCF-7BC8A08457A1}"/>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43C4998F-E6D5-4013-BF58-ACA792A1113D}"/>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F5E43B09-E5C7-4C73-B986-912C65D43981}"/>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5E8D881-B741-4BB5-A8AE-73DE61D3344A}"/>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B6BB50AD-CF37-4C2A-8C2A-43921614A13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3E2BDBC0-02A8-475B-9603-DF0F4D38EA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2" name="Picture 2" descr="How Computer Memory Works | HowStuffWorks">
            <a:extLst>
              <a:ext uri="{FF2B5EF4-FFF2-40B4-BE49-F238E27FC236}">
                <a16:creationId xmlns:a16="http://schemas.microsoft.com/office/drawing/2014/main" id="{BDBB669B-6350-420A-8610-ECD31D8A59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5864" y="3294680"/>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Best PC hardware list (Winter 2016) | ZDNet">
            <a:extLst>
              <a:ext uri="{FF2B5EF4-FFF2-40B4-BE49-F238E27FC236}">
                <a16:creationId xmlns:a16="http://schemas.microsoft.com/office/drawing/2014/main" id="{EFA4B1E8-CEEB-4019-9A29-ADDF6D9EA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492" y="3294680"/>
            <a:ext cx="1974022" cy="182217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6AB9488C-2C06-46BA-B865-A26CCDBD7AF4}"/>
              </a:ext>
            </a:extLst>
          </p:cNvPr>
          <p:cNvSpPr txBox="1"/>
          <p:nvPr/>
        </p:nvSpPr>
        <p:spPr>
          <a:xfrm>
            <a:off x="4098319" y="5155846"/>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4" name="TextBox 23">
            <a:extLst>
              <a:ext uri="{FF2B5EF4-FFF2-40B4-BE49-F238E27FC236}">
                <a16:creationId xmlns:a16="http://schemas.microsoft.com/office/drawing/2014/main" id="{55681B2E-4137-405C-8C3B-68D51E521885}"/>
              </a:ext>
            </a:extLst>
          </p:cNvPr>
          <p:cNvSpPr txBox="1"/>
          <p:nvPr/>
        </p:nvSpPr>
        <p:spPr>
          <a:xfrm>
            <a:off x="3081265" y="864109"/>
            <a:ext cx="6016486" cy="923330"/>
          </a:xfrm>
          <a:prstGeom prst="rect">
            <a:avLst/>
          </a:prstGeom>
          <a:noFill/>
        </p:spPr>
        <p:txBody>
          <a:bodyPr wrap="square" rtlCol="0">
            <a:spAutoFit/>
          </a:bodyPr>
          <a:lstStyle/>
          <a:p>
            <a:r>
              <a:rPr lang="en-GB" b="1" dirty="0">
                <a:solidFill>
                  <a:srgbClr val="FF0000"/>
                </a:solidFill>
              </a:rPr>
              <a:t>JavaScript has automatic Garbage-Collection which cleans the memory from time to time so we do not have to do it manually in the code.</a:t>
            </a:r>
          </a:p>
        </p:txBody>
      </p:sp>
      <p:pic>
        <p:nvPicPr>
          <p:cNvPr id="2050" name="Picture 2" descr="Buy HNC ECOLIFE Small Natural Whisk Sweeping Hand Handle Broom - Vietnamese  Straw Soft Broom for Cleaning Dustpan Indoor - Outdoor - Decorative Brooms  - Wooden Handle - 7.87'' Width, 24.4 Length Online in Turkey. B08ZHQKNQZ">
            <a:extLst>
              <a:ext uri="{FF2B5EF4-FFF2-40B4-BE49-F238E27FC236}">
                <a16:creationId xmlns:a16="http://schemas.microsoft.com/office/drawing/2014/main" id="{DC040BD9-C390-4D01-A66E-1085747364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449174" y="1985998"/>
            <a:ext cx="1280668" cy="1384852"/>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1B89C839-92B0-4CA5-A335-E526AA6C4284}"/>
              </a:ext>
            </a:extLst>
          </p:cNvPr>
          <p:cNvCxnSpPr>
            <a:cxnSpLocks/>
          </p:cNvCxnSpPr>
          <p:nvPr/>
        </p:nvCxnSpPr>
        <p:spPr>
          <a:xfrm>
            <a:off x="6089508" y="1550073"/>
            <a:ext cx="0" cy="67953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04810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C658F34-67AC-43ED-8DF2-61AE98EAC4F6}"/>
              </a:ext>
            </a:extLst>
          </p:cNvPr>
          <p:cNvPicPr>
            <a:picLocks noChangeAspect="1"/>
          </p:cNvPicPr>
          <p:nvPr/>
        </p:nvPicPr>
        <p:blipFill>
          <a:blip r:embed="rId2"/>
          <a:stretch>
            <a:fillRect/>
          </a:stretch>
        </p:blipFill>
        <p:spPr>
          <a:xfrm>
            <a:off x="4153397" y="645032"/>
            <a:ext cx="4008387" cy="3962664"/>
          </a:xfrm>
          <a:prstGeom prst="rect">
            <a:avLst/>
          </a:prstGeom>
        </p:spPr>
      </p:pic>
      <p:grpSp>
        <p:nvGrpSpPr>
          <p:cNvPr id="2" name="Group 1">
            <a:extLst>
              <a:ext uri="{FF2B5EF4-FFF2-40B4-BE49-F238E27FC236}">
                <a16:creationId xmlns:a16="http://schemas.microsoft.com/office/drawing/2014/main" id="{54E2743E-B0D4-49C7-8244-493E8985AAC0}"/>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8A757A8-428A-4FAE-B823-6BAF93B58AF1}"/>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569A5578-A435-42B5-AF23-BFD72AE5CB21}"/>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E66F9C8-ACA7-404A-B0C8-E9DC8100EBAB}"/>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905EAFD1-44C3-4397-B73C-3D6C4B355D2F}"/>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194CDCA3-64B7-4C7A-81F0-7191385F642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F06011A-5637-43AA-B5D5-82FF231D057E}"/>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DB1FDEC4-BBDF-4C6A-AE9A-8EBEAFB048F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A60A9AD-649C-49A7-BDE0-0B34F9ED3FAA}"/>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BC1C2080-C991-4DD0-9C8D-455626B327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5" name="TextBox 14">
            <a:extLst>
              <a:ext uri="{FF2B5EF4-FFF2-40B4-BE49-F238E27FC236}">
                <a16:creationId xmlns:a16="http://schemas.microsoft.com/office/drawing/2014/main" id="{8D986DE1-70C6-4181-BCEC-3AE01CD0DB2F}"/>
              </a:ext>
            </a:extLst>
          </p:cNvPr>
          <p:cNvSpPr txBox="1"/>
          <p:nvPr/>
        </p:nvSpPr>
        <p:spPr>
          <a:xfrm>
            <a:off x="3149347" y="4974512"/>
            <a:ext cx="6016486" cy="923330"/>
          </a:xfrm>
          <a:prstGeom prst="rect">
            <a:avLst/>
          </a:prstGeom>
          <a:noFill/>
        </p:spPr>
        <p:txBody>
          <a:bodyPr wrap="square" rtlCol="0">
            <a:spAutoFit/>
          </a:bodyPr>
          <a:lstStyle/>
          <a:p>
            <a:r>
              <a:rPr lang="en-GB" b="1" dirty="0">
                <a:solidFill>
                  <a:srgbClr val="FF0000"/>
                </a:solidFill>
              </a:rPr>
              <a:t>JavaScript is an interpreted or just-in-time complied code. I.e. It converts human readable JavaScript code in to machine readable code i.e. 1s and 0s.</a:t>
            </a:r>
          </a:p>
        </p:txBody>
      </p:sp>
      <p:cxnSp>
        <p:nvCxnSpPr>
          <p:cNvPr id="17" name="Straight Arrow Connector 16">
            <a:extLst>
              <a:ext uri="{FF2B5EF4-FFF2-40B4-BE49-F238E27FC236}">
                <a16:creationId xmlns:a16="http://schemas.microsoft.com/office/drawing/2014/main" id="{366E6D15-06C6-4F85-9BFB-D1C1103C1715}"/>
              </a:ext>
            </a:extLst>
          </p:cNvPr>
          <p:cNvCxnSpPr>
            <a:cxnSpLocks/>
          </p:cNvCxnSpPr>
          <p:nvPr/>
        </p:nvCxnSpPr>
        <p:spPr>
          <a:xfrm>
            <a:off x="6129265" y="2155780"/>
            <a:ext cx="0" cy="977144"/>
          </a:xfrm>
          <a:prstGeom prst="straightConnector1">
            <a:avLst/>
          </a:prstGeom>
          <a:ln w="889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77912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7D007F-B708-4E0D-AE0B-792FCE6035D8}"/>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14918E9F-4B31-459D-87AE-2C65849815DA}"/>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1924F9F-B0EB-4C0B-AA4E-DC645DA7BE0F}"/>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2E1A7312-7892-449A-B1FF-A80900BEA929}"/>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4A67071C-5560-48F1-AA64-1EBABC9E2F6E}"/>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75F0E891-A912-477F-A0DA-CB11C09E422F}"/>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63C066BA-AC77-43DD-8EC2-91F9B8FD8130}"/>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46691DE-0497-491D-ADBE-E94B750A5F4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AA742EA3-5F77-48E5-9163-701FC3F6500D}"/>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DBE792F-D1FB-4719-A9D9-09DEF99075FC}"/>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C4E51109-350B-4CC6-B282-DBB079119F8B}"/>
              </a:ext>
            </a:extLst>
          </p:cNvPr>
          <p:cNvSpPr txBox="1"/>
          <p:nvPr/>
        </p:nvSpPr>
        <p:spPr>
          <a:xfrm>
            <a:off x="3230795" y="411726"/>
            <a:ext cx="6281694" cy="646331"/>
          </a:xfrm>
          <a:prstGeom prst="rect">
            <a:avLst/>
          </a:prstGeom>
          <a:noFill/>
        </p:spPr>
        <p:txBody>
          <a:bodyPr wrap="square" rtlCol="0">
            <a:spAutoFit/>
          </a:bodyPr>
          <a:lstStyle/>
          <a:p>
            <a:r>
              <a:rPr lang="en-GB" b="1" dirty="0"/>
              <a:t>Paradigm: An approach and mindset of structuring code, which will direct your coding style and technique</a:t>
            </a:r>
          </a:p>
        </p:txBody>
      </p:sp>
      <p:sp>
        <p:nvSpPr>
          <p:cNvPr id="13" name="TextBox 12">
            <a:extLst>
              <a:ext uri="{FF2B5EF4-FFF2-40B4-BE49-F238E27FC236}">
                <a16:creationId xmlns:a16="http://schemas.microsoft.com/office/drawing/2014/main" id="{289C0A76-F38A-4AEB-8D80-694D94FB3FA7}"/>
              </a:ext>
            </a:extLst>
          </p:cNvPr>
          <p:cNvSpPr txBox="1"/>
          <p:nvPr/>
        </p:nvSpPr>
        <p:spPr>
          <a:xfrm>
            <a:off x="3835021" y="2371215"/>
            <a:ext cx="5677468" cy="369332"/>
          </a:xfrm>
          <a:prstGeom prst="rect">
            <a:avLst/>
          </a:prstGeom>
          <a:noFill/>
        </p:spPr>
        <p:txBody>
          <a:bodyPr wrap="square" rtlCol="0">
            <a:spAutoFit/>
          </a:bodyPr>
          <a:lstStyle/>
          <a:p>
            <a:r>
              <a:rPr lang="en-GB" b="1" dirty="0"/>
              <a:t>Procedural Programming</a:t>
            </a:r>
          </a:p>
        </p:txBody>
      </p:sp>
      <p:sp>
        <p:nvSpPr>
          <p:cNvPr id="14" name="TextBox 13">
            <a:extLst>
              <a:ext uri="{FF2B5EF4-FFF2-40B4-BE49-F238E27FC236}">
                <a16:creationId xmlns:a16="http://schemas.microsoft.com/office/drawing/2014/main" id="{33691017-186F-4C4B-B356-D419A5457C7E}"/>
              </a:ext>
            </a:extLst>
          </p:cNvPr>
          <p:cNvSpPr txBox="1"/>
          <p:nvPr/>
        </p:nvSpPr>
        <p:spPr>
          <a:xfrm>
            <a:off x="3835021" y="3044842"/>
            <a:ext cx="5677468" cy="369332"/>
          </a:xfrm>
          <a:prstGeom prst="rect">
            <a:avLst/>
          </a:prstGeom>
          <a:noFill/>
        </p:spPr>
        <p:txBody>
          <a:bodyPr wrap="square" rtlCol="0">
            <a:spAutoFit/>
          </a:bodyPr>
          <a:lstStyle/>
          <a:p>
            <a:r>
              <a:rPr lang="en-GB" b="1" dirty="0"/>
              <a:t>Object-Orientated Programming (OOP)</a:t>
            </a:r>
          </a:p>
        </p:txBody>
      </p:sp>
      <p:sp>
        <p:nvSpPr>
          <p:cNvPr id="15" name="TextBox 14">
            <a:extLst>
              <a:ext uri="{FF2B5EF4-FFF2-40B4-BE49-F238E27FC236}">
                <a16:creationId xmlns:a16="http://schemas.microsoft.com/office/drawing/2014/main" id="{B09B2765-A8E2-4E3E-89C0-861D17A7C5CB}"/>
              </a:ext>
            </a:extLst>
          </p:cNvPr>
          <p:cNvSpPr txBox="1"/>
          <p:nvPr/>
        </p:nvSpPr>
        <p:spPr>
          <a:xfrm>
            <a:off x="3835021" y="3711669"/>
            <a:ext cx="5677468" cy="369332"/>
          </a:xfrm>
          <a:prstGeom prst="rect">
            <a:avLst/>
          </a:prstGeom>
          <a:noFill/>
        </p:spPr>
        <p:txBody>
          <a:bodyPr wrap="square" rtlCol="0">
            <a:spAutoFit/>
          </a:bodyPr>
          <a:lstStyle/>
          <a:p>
            <a:r>
              <a:rPr lang="en-GB" b="1" dirty="0"/>
              <a:t>Functional-Programming (FP):</a:t>
            </a:r>
          </a:p>
        </p:txBody>
      </p:sp>
      <p:sp>
        <p:nvSpPr>
          <p:cNvPr id="16" name="Oval 15">
            <a:extLst>
              <a:ext uri="{FF2B5EF4-FFF2-40B4-BE49-F238E27FC236}">
                <a16:creationId xmlns:a16="http://schemas.microsoft.com/office/drawing/2014/main" id="{247F3CDE-2AC1-4B2E-A66B-5F39A3F0A0AF}"/>
              </a:ext>
            </a:extLst>
          </p:cNvPr>
          <p:cNvSpPr/>
          <p:nvPr/>
        </p:nvSpPr>
        <p:spPr>
          <a:xfrm>
            <a:off x="3370997" y="24223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2BCED63C-F34B-4955-8795-B2EBB397C184}"/>
              </a:ext>
            </a:extLst>
          </p:cNvPr>
          <p:cNvSpPr txBox="1"/>
          <p:nvPr/>
        </p:nvSpPr>
        <p:spPr>
          <a:xfrm>
            <a:off x="3396857" y="2413344"/>
            <a:ext cx="301686" cy="369332"/>
          </a:xfrm>
          <a:prstGeom prst="rect">
            <a:avLst/>
          </a:prstGeom>
          <a:noFill/>
        </p:spPr>
        <p:txBody>
          <a:bodyPr wrap="none" rtlCol="0">
            <a:spAutoFit/>
          </a:bodyPr>
          <a:lstStyle/>
          <a:p>
            <a:r>
              <a:rPr lang="en-GB" b="1" dirty="0"/>
              <a:t>1</a:t>
            </a:r>
          </a:p>
        </p:txBody>
      </p:sp>
      <p:sp>
        <p:nvSpPr>
          <p:cNvPr id="18" name="Oval 17">
            <a:extLst>
              <a:ext uri="{FF2B5EF4-FFF2-40B4-BE49-F238E27FC236}">
                <a16:creationId xmlns:a16="http://schemas.microsoft.com/office/drawing/2014/main" id="{AA641820-8B8C-4F42-B483-01E68D4C2B20}"/>
              </a:ext>
            </a:extLst>
          </p:cNvPr>
          <p:cNvSpPr/>
          <p:nvPr/>
        </p:nvSpPr>
        <p:spPr>
          <a:xfrm>
            <a:off x="3386917" y="30933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B8D3BCC6-B182-45E0-854E-EA3BA282F0B3}"/>
              </a:ext>
            </a:extLst>
          </p:cNvPr>
          <p:cNvSpPr txBox="1"/>
          <p:nvPr/>
        </p:nvSpPr>
        <p:spPr>
          <a:xfrm>
            <a:off x="3412777" y="3084363"/>
            <a:ext cx="301686" cy="369332"/>
          </a:xfrm>
          <a:prstGeom prst="rect">
            <a:avLst/>
          </a:prstGeom>
          <a:noFill/>
        </p:spPr>
        <p:txBody>
          <a:bodyPr wrap="none" rtlCol="0">
            <a:spAutoFit/>
          </a:bodyPr>
          <a:lstStyle/>
          <a:p>
            <a:r>
              <a:rPr lang="en-GB" b="1" dirty="0"/>
              <a:t>2</a:t>
            </a:r>
          </a:p>
        </p:txBody>
      </p:sp>
      <p:sp>
        <p:nvSpPr>
          <p:cNvPr id="20" name="Oval 19">
            <a:extLst>
              <a:ext uri="{FF2B5EF4-FFF2-40B4-BE49-F238E27FC236}">
                <a16:creationId xmlns:a16="http://schemas.microsoft.com/office/drawing/2014/main" id="{203CA679-12C0-466F-B87F-955A881FB798}"/>
              </a:ext>
            </a:extLst>
          </p:cNvPr>
          <p:cNvSpPr/>
          <p:nvPr/>
        </p:nvSpPr>
        <p:spPr>
          <a:xfrm>
            <a:off x="3402838" y="3723457"/>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TextBox 20">
            <a:extLst>
              <a:ext uri="{FF2B5EF4-FFF2-40B4-BE49-F238E27FC236}">
                <a16:creationId xmlns:a16="http://schemas.microsoft.com/office/drawing/2014/main" id="{66404C1A-494A-4E14-AB95-3DAD2F92186B}"/>
              </a:ext>
            </a:extLst>
          </p:cNvPr>
          <p:cNvSpPr txBox="1"/>
          <p:nvPr/>
        </p:nvSpPr>
        <p:spPr>
          <a:xfrm>
            <a:off x="3428698" y="3714439"/>
            <a:ext cx="301686" cy="369332"/>
          </a:xfrm>
          <a:prstGeom prst="rect">
            <a:avLst/>
          </a:prstGeom>
          <a:noFill/>
        </p:spPr>
        <p:txBody>
          <a:bodyPr wrap="none" rtlCol="0">
            <a:spAutoFit/>
          </a:bodyPr>
          <a:lstStyle/>
          <a:p>
            <a:r>
              <a:rPr lang="en-GB" b="1" dirty="0"/>
              <a:t>3</a:t>
            </a:r>
          </a:p>
        </p:txBody>
      </p:sp>
      <p:sp>
        <p:nvSpPr>
          <p:cNvPr id="22" name="TextBox 21">
            <a:extLst>
              <a:ext uri="{FF2B5EF4-FFF2-40B4-BE49-F238E27FC236}">
                <a16:creationId xmlns:a16="http://schemas.microsoft.com/office/drawing/2014/main" id="{D2AD3D14-E691-4CFD-9F50-56E5067A04E2}"/>
              </a:ext>
            </a:extLst>
          </p:cNvPr>
          <p:cNvSpPr txBox="1"/>
          <p:nvPr/>
        </p:nvSpPr>
        <p:spPr>
          <a:xfrm>
            <a:off x="4456206" y="1647517"/>
            <a:ext cx="5303674" cy="369332"/>
          </a:xfrm>
          <a:prstGeom prst="rect">
            <a:avLst/>
          </a:prstGeom>
          <a:noFill/>
        </p:spPr>
        <p:txBody>
          <a:bodyPr wrap="square" rtlCol="0">
            <a:spAutoFit/>
          </a:bodyPr>
          <a:lstStyle/>
          <a:p>
            <a:r>
              <a:rPr lang="en-GB" b="1" dirty="0">
                <a:solidFill>
                  <a:srgbClr val="FF0000"/>
                </a:solidFill>
              </a:rPr>
              <a:t>This is what we have been using so far in this course</a:t>
            </a:r>
          </a:p>
        </p:txBody>
      </p:sp>
      <p:cxnSp>
        <p:nvCxnSpPr>
          <p:cNvPr id="23" name="Straight Arrow Connector 22">
            <a:extLst>
              <a:ext uri="{FF2B5EF4-FFF2-40B4-BE49-F238E27FC236}">
                <a16:creationId xmlns:a16="http://schemas.microsoft.com/office/drawing/2014/main" id="{B8486610-2156-41A1-9D33-06356E3FCAEB}"/>
              </a:ext>
            </a:extLst>
          </p:cNvPr>
          <p:cNvCxnSpPr>
            <a:cxnSpLocks/>
          </p:cNvCxnSpPr>
          <p:nvPr/>
        </p:nvCxnSpPr>
        <p:spPr>
          <a:xfrm flipH="1">
            <a:off x="6371642" y="1966435"/>
            <a:ext cx="736401" cy="63157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8E8B402-6342-4CED-AC33-D44BC4638DE7}"/>
              </a:ext>
            </a:extLst>
          </p:cNvPr>
          <p:cNvSpPr txBox="1"/>
          <p:nvPr/>
        </p:nvSpPr>
        <p:spPr>
          <a:xfrm>
            <a:off x="3428698" y="4564152"/>
            <a:ext cx="5303674" cy="646331"/>
          </a:xfrm>
          <a:prstGeom prst="rect">
            <a:avLst/>
          </a:prstGeom>
          <a:noFill/>
        </p:spPr>
        <p:txBody>
          <a:bodyPr wrap="square" rtlCol="0">
            <a:spAutoFit/>
          </a:bodyPr>
          <a:lstStyle/>
          <a:p>
            <a:r>
              <a:rPr lang="en-GB" b="1" dirty="0">
                <a:solidFill>
                  <a:srgbClr val="FF0000"/>
                </a:solidFill>
              </a:rPr>
              <a:t>JavaScript is very versatile and flexible and can support any of the three paradigm´s</a:t>
            </a:r>
          </a:p>
        </p:txBody>
      </p:sp>
    </p:spTree>
    <p:extLst>
      <p:ext uri="{BB962C8B-B14F-4D97-AF65-F5344CB8AC3E}">
        <p14:creationId xmlns:p14="http://schemas.microsoft.com/office/powerpoint/2010/main" val="363468208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760ACE-62CF-48E2-9725-FCA0375242DB}"/>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BC02816F-FD90-44CB-B29C-94E2E54E67A6}"/>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E64C9AC0-61CD-49E7-9C4D-2F945B39395D}"/>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61E29058-3871-42FB-B4AB-BABE4BF91AB6}"/>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538CAEAB-8476-4381-8764-B5C45554723B}"/>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A2FB7E8F-954E-418D-93DC-BC81A5C9733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709F404-6B5A-4A84-8226-3E2897C62D5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60024B4C-0968-4093-BA38-34496C34FB72}"/>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0E8CE72-0B21-4A29-8224-B371E011786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CDD4A663-22F3-4EC6-82E7-6FBAA5AA6F5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E4BBE169-82AF-4E2D-877B-6B99BB992E45}"/>
              </a:ext>
            </a:extLst>
          </p:cNvPr>
          <p:cNvSpPr txBox="1"/>
          <p:nvPr/>
        </p:nvSpPr>
        <p:spPr>
          <a:xfrm>
            <a:off x="2914557" y="206681"/>
            <a:ext cx="6281694" cy="646331"/>
          </a:xfrm>
          <a:prstGeom prst="rect">
            <a:avLst/>
          </a:prstGeom>
          <a:noFill/>
        </p:spPr>
        <p:txBody>
          <a:bodyPr wrap="square" rtlCol="0">
            <a:spAutoFit/>
          </a:bodyPr>
          <a:lstStyle/>
          <a:p>
            <a:r>
              <a:rPr lang="en-GB" b="1" dirty="0"/>
              <a:t>Almost everything in JavaScript is an object (except for primitive values like strings or numbers etc)</a:t>
            </a:r>
          </a:p>
        </p:txBody>
      </p:sp>
      <p:sp>
        <p:nvSpPr>
          <p:cNvPr id="13" name="TextBox 12">
            <a:extLst>
              <a:ext uri="{FF2B5EF4-FFF2-40B4-BE49-F238E27FC236}">
                <a16:creationId xmlns:a16="http://schemas.microsoft.com/office/drawing/2014/main" id="{AFFF0F26-D5FD-4AC9-9FC5-DFD92A4E92A0}"/>
              </a:ext>
            </a:extLst>
          </p:cNvPr>
          <p:cNvSpPr txBox="1"/>
          <p:nvPr/>
        </p:nvSpPr>
        <p:spPr>
          <a:xfrm>
            <a:off x="2930544" y="951163"/>
            <a:ext cx="6459116" cy="2585323"/>
          </a:xfrm>
          <a:prstGeom prst="rect">
            <a:avLst/>
          </a:prstGeom>
          <a:noFill/>
        </p:spPr>
        <p:txBody>
          <a:bodyPr wrap="square" rtlCol="0">
            <a:spAutoFit/>
          </a:bodyPr>
          <a:lstStyle/>
          <a:p>
            <a:r>
              <a:rPr lang="en-GB" b="1" dirty="0"/>
              <a:t>Arrays are just objects. </a:t>
            </a:r>
          </a:p>
          <a:p>
            <a:endParaRPr lang="en-GB" b="1" dirty="0"/>
          </a:p>
          <a:p>
            <a:r>
              <a:rPr lang="en-GB" b="1" dirty="0"/>
              <a:t>We can use push method on arrays because of prototype inheritance.</a:t>
            </a:r>
          </a:p>
          <a:p>
            <a:endParaRPr lang="en-GB" b="1" dirty="0"/>
          </a:p>
          <a:p>
            <a:r>
              <a:rPr lang="en-GB" b="1" dirty="0"/>
              <a:t>We create arrays from array blueprint which is called a prototype.</a:t>
            </a:r>
          </a:p>
          <a:p>
            <a:endParaRPr lang="en-GB" b="1" dirty="0"/>
          </a:p>
          <a:p>
            <a:r>
              <a:rPr lang="en-GB" b="1" dirty="0"/>
              <a:t>The prototype contains all the methods we can use on it so we can reuse methods for all prototypes such as arrays.</a:t>
            </a:r>
          </a:p>
        </p:txBody>
      </p:sp>
      <p:pic>
        <p:nvPicPr>
          <p:cNvPr id="15" name="Picture 14">
            <a:extLst>
              <a:ext uri="{FF2B5EF4-FFF2-40B4-BE49-F238E27FC236}">
                <a16:creationId xmlns:a16="http://schemas.microsoft.com/office/drawing/2014/main" id="{1FD544C3-A5A3-47D9-BF2B-A8F5C5C26513}"/>
              </a:ext>
            </a:extLst>
          </p:cNvPr>
          <p:cNvPicPr>
            <a:picLocks noChangeAspect="1"/>
          </p:cNvPicPr>
          <p:nvPr/>
        </p:nvPicPr>
        <p:blipFill>
          <a:blip r:embed="rId2"/>
          <a:stretch>
            <a:fillRect/>
          </a:stretch>
        </p:blipFill>
        <p:spPr>
          <a:xfrm>
            <a:off x="4790598" y="3929057"/>
            <a:ext cx="3528052" cy="2722262"/>
          </a:xfrm>
          <a:prstGeom prst="rect">
            <a:avLst/>
          </a:prstGeom>
        </p:spPr>
      </p:pic>
      <p:sp>
        <p:nvSpPr>
          <p:cNvPr id="16" name="TextBox 15">
            <a:extLst>
              <a:ext uri="{FF2B5EF4-FFF2-40B4-BE49-F238E27FC236}">
                <a16:creationId xmlns:a16="http://schemas.microsoft.com/office/drawing/2014/main" id="{FF05667C-760B-495B-AAAE-448CA58AB6E8}"/>
              </a:ext>
            </a:extLst>
          </p:cNvPr>
          <p:cNvSpPr txBox="1"/>
          <p:nvPr/>
        </p:nvSpPr>
        <p:spPr>
          <a:xfrm>
            <a:off x="8190844" y="3795892"/>
            <a:ext cx="1433545" cy="369332"/>
          </a:xfrm>
          <a:prstGeom prst="rect">
            <a:avLst/>
          </a:prstGeom>
          <a:noFill/>
        </p:spPr>
        <p:txBody>
          <a:bodyPr wrap="square" rtlCol="0">
            <a:spAutoFit/>
          </a:bodyPr>
          <a:lstStyle/>
          <a:p>
            <a:r>
              <a:rPr lang="en-GB" b="1" dirty="0">
                <a:solidFill>
                  <a:srgbClr val="FF0000"/>
                </a:solidFill>
              </a:rPr>
              <a:t>Prototype</a:t>
            </a:r>
          </a:p>
        </p:txBody>
      </p:sp>
      <p:sp>
        <p:nvSpPr>
          <p:cNvPr id="17" name="TextBox 16">
            <a:extLst>
              <a:ext uri="{FF2B5EF4-FFF2-40B4-BE49-F238E27FC236}">
                <a16:creationId xmlns:a16="http://schemas.microsoft.com/office/drawing/2014/main" id="{2DC3A989-E6DB-4669-A99E-9BC087791EE1}"/>
              </a:ext>
            </a:extLst>
          </p:cNvPr>
          <p:cNvSpPr txBox="1"/>
          <p:nvPr/>
        </p:nvSpPr>
        <p:spPr>
          <a:xfrm>
            <a:off x="3068723" y="4966188"/>
            <a:ext cx="2111505" cy="923330"/>
          </a:xfrm>
          <a:prstGeom prst="rect">
            <a:avLst/>
          </a:prstGeom>
          <a:noFill/>
        </p:spPr>
        <p:txBody>
          <a:bodyPr wrap="square" rtlCol="0">
            <a:spAutoFit/>
          </a:bodyPr>
          <a:lstStyle/>
          <a:p>
            <a:r>
              <a:rPr lang="en-GB" b="1" dirty="0">
                <a:solidFill>
                  <a:srgbClr val="FF0000"/>
                </a:solidFill>
              </a:rPr>
              <a:t>Our array inherits methods from Prototype</a:t>
            </a:r>
          </a:p>
        </p:txBody>
      </p:sp>
      <p:sp>
        <p:nvSpPr>
          <p:cNvPr id="18" name="TextBox 17">
            <a:extLst>
              <a:ext uri="{FF2B5EF4-FFF2-40B4-BE49-F238E27FC236}">
                <a16:creationId xmlns:a16="http://schemas.microsoft.com/office/drawing/2014/main" id="{483DC45C-A2BB-4636-AACB-EDBA3CC76B4A}"/>
              </a:ext>
            </a:extLst>
          </p:cNvPr>
          <p:cNvSpPr txBox="1"/>
          <p:nvPr/>
        </p:nvSpPr>
        <p:spPr>
          <a:xfrm>
            <a:off x="7269311" y="5413020"/>
            <a:ext cx="2368877" cy="369332"/>
          </a:xfrm>
          <a:prstGeom prst="rect">
            <a:avLst/>
          </a:prstGeom>
          <a:noFill/>
        </p:spPr>
        <p:txBody>
          <a:bodyPr wrap="square" rtlCol="0">
            <a:spAutoFit/>
          </a:bodyPr>
          <a:lstStyle/>
          <a:p>
            <a:r>
              <a:rPr lang="en-GB" b="1" dirty="0">
                <a:solidFill>
                  <a:srgbClr val="FF0000"/>
                </a:solidFill>
              </a:rPr>
              <a:t>Built from Prototype</a:t>
            </a:r>
          </a:p>
        </p:txBody>
      </p:sp>
    </p:spTree>
    <p:extLst>
      <p:ext uri="{BB962C8B-B14F-4D97-AF65-F5344CB8AC3E}">
        <p14:creationId xmlns:p14="http://schemas.microsoft.com/office/powerpoint/2010/main" val="119557133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E77EA0B-9B21-41EC-92EF-0253294CB887}"/>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2D97EA7B-C726-4040-9D6D-EB41975561D5}"/>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A8B41545-43DC-4F99-ABEA-34D1C7773F88}"/>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92C869A-7FA9-4761-B67F-5C9D33ED3923}"/>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7188801F-B5BB-4D08-BEC0-A41A64DA3C19}"/>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237E33CA-C40E-448E-9E59-9D9738D34CC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6195B83-9D73-406F-82DA-E689B5B1C940}"/>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FCF5B5E1-96D5-4EA5-807D-F61EFF343C08}"/>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5E7D342-4ED8-492B-8D69-C1F360E925E1}"/>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66208654-6831-4385-8B3A-173415F1ACC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AC856383-D0F2-4676-9BDF-4F24B9551127}"/>
              </a:ext>
            </a:extLst>
          </p:cNvPr>
          <p:cNvSpPr txBox="1"/>
          <p:nvPr/>
        </p:nvSpPr>
        <p:spPr>
          <a:xfrm>
            <a:off x="2998782" y="347211"/>
            <a:ext cx="6290991" cy="923330"/>
          </a:xfrm>
          <a:prstGeom prst="rect">
            <a:avLst/>
          </a:prstGeom>
          <a:noFill/>
        </p:spPr>
        <p:txBody>
          <a:bodyPr wrap="square" rtlCol="0">
            <a:spAutoFit/>
          </a:bodyPr>
          <a:lstStyle/>
          <a:p>
            <a:r>
              <a:rPr lang="en-GB" b="1" dirty="0"/>
              <a:t>In a language with </a:t>
            </a:r>
            <a:r>
              <a:rPr lang="en-GB" b="1" dirty="0">
                <a:solidFill>
                  <a:srgbClr val="FF0000"/>
                </a:solidFill>
              </a:rPr>
              <a:t>First-Class Functions</a:t>
            </a:r>
            <a:r>
              <a:rPr lang="en-GB" b="1" dirty="0"/>
              <a:t>, Functions are simply </a:t>
            </a:r>
            <a:r>
              <a:rPr lang="en-GB" b="1" dirty="0">
                <a:solidFill>
                  <a:srgbClr val="FF0000"/>
                </a:solidFill>
              </a:rPr>
              <a:t>treated as variables</a:t>
            </a:r>
            <a:r>
              <a:rPr lang="en-GB" b="1" dirty="0"/>
              <a:t>. We can pass them into other functions and return them from functions.</a:t>
            </a:r>
          </a:p>
        </p:txBody>
      </p:sp>
      <p:sp>
        <p:nvSpPr>
          <p:cNvPr id="25" name="TextBox 24">
            <a:extLst>
              <a:ext uri="{FF2B5EF4-FFF2-40B4-BE49-F238E27FC236}">
                <a16:creationId xmlns:a16="http://schemas.microsoft.com/office/drawing/2014/main" id="{D1E134AE-FBB8-4522-B98B-C581C29D2D92}"/>
              </a:ext>
            </a:extLst>
          </p:cNvPr>
          <p:cNvSpPr txBox="1"/>
          <p:nvPr/>
        </p:nvSpPr>
        <p:spPr>
          <a:xfrm>
            <a:off x="2914719" y="2197035"/>
            <a:ext cx="6459116" cy="1200329"/>
          </a:xfrm>
          <a:prstGeom prst="rect">
            <a:avLst/>
          </a:prstGeom>
          <a:noFill/>
        </p:spPr>
        <p:txBody>
          <a:bodyPr wrap="square" rtlCol="0">
            <a:spAutoFit/>
          </a:bodyPr>
          <a:lstStyle/>
          <a:p>
            <a:r>
              <a:rPr lang="en-GB" b="1" dirty="0"/>
              <a:t>We have already used a first class function when we passed the close modal function into the event listener function.</a:t>
            </a:r>
          </a:p>
          <a:p>
            <a:endParaRPr lang="en-GB" b="1" dirty="0"/>
          </a:p>
          <a:p>
            <a:r>
              <a:rPr lang="en-GB" b="1" dirty="0"/>
              <a:t>Not all languages have this ability. </a:t>
            </a:r>
          </a:p>
        </p:txBody>
      </p:sp>
      <p:pic>
        <p:nvPicPr>
          <p:cNvPr id="27" name="Picture 26">
            <a:extLst>
              <a:ext uri="{FF2B5EF4-FFF2-40B4-BE49-F238E27FC236}">
                <a16:creationId xmlns:a16="http://schemas.microsoft.com/office/drawing/2014/main" id="{5FDCD02F-7C81-4CE9-98B8-2947D6EA5C1E}"/>
              </a:ext>
            </a:extLst>
          </p:cNvPr>
          <p:cNvPicPr>
            <a:picLocks noChangeAspect="1"/>
          </p:cNvPicPr>
          <p:nvPr/>
        </p:nvPicPr>
        <p:blipFill>
          <a:blip r:embed="rId2"/>
          <a:stretch>
            <a:fillRect/>
          </a:stretch>
        </p:blipFill>
        <p:spPr>
          <a:xfrm>
            <a:off x="2920892" y="3455219"/>
            <a:ext cx="4170231" cy="1599336"/>
          </a:xfrm>
          <a:prstGeom prst="rect">
            <a:avLst/>
          </a:prstGeom>
        </p:spPr>
      </p:pic>
      <p:sp>
        <p:nvSpPr>
          <p:cNvPr id="28" name="TextBox 27">
            <a:extLst>
              <a:ext uri="{FF2B5EF4-FFF2-40B4-BE49-F238E27FC236}">
                <a16:creationId xmlns:a16="http://schemas.microsoft.com/office/drawing/2014/main" id="{BF4693CD-B060-4A8D-87BE-69B731184AF3}"/>
              </a:ext>
            </a:extLst>
          </p:cNvPr>
          <p:cNvSpPr txBox="1"/>
          <p:nvPr/>
        </p:nvSpPr>
        <p:spPr>
          <a:xfrm>
            <a:off x="7161566" y="3656262"/>
            <a:ext cx="2572156" cy="923330"/>
          </a:xfrm>
          <a:prstGeom prst="rect">
            <a:avLst/>
          </a:prstGeom>
          <a:noFill/>
        </p:spPr>
        <p:txBody>
          <a:bodyPr wrap="square" rtlCol="0">
            <a:spAutoFit/>
          </a:bodyPr>
          <a:lstStyle/>
          <a:p>
            <a:r>
              <a:rPr lang="en-GB" b="1" dirty="0">
                <a:solidFill>
                  <a:srgbClr val="FF0000"/>
                </a:solidFill>
              </a:rPr>
              <a:t>Passing a function into a function as an argument – First-Class Functions!</a:t>
            </a:r>
          </a:p>
        </p:txBody>
      </p:sp>
      <p:cxnSp>
        <p:nvCxnSpPr>
          <p:cNvPr id="29" name="Straight Arrow Connector 28">
            <a:extLst>
              <a:ext uri="{FF2B5EF4-FFF2-40B4-BE49-F238E27FC236}">
                <a16:creationId xmlns:a16="http://schemas.microsoft.com/office/drawing/2014/main" id="{EA0FE0EA-B680-46D2-98FB-A0F8109721BD}"/>
              </a:ext>
            </a:extLst>
          </p:cNvPr>
          <p:cNvCxnSpPr>
            <a:cxnSpLocks/>
          </p:cNvCxnSpPr>
          <p:nvPr/>
        </p:nvCxnSpPr>
        <p:spPr>
          <a:xfrm flipH="1">
            <a:off x="6654835" y="4096664"/>
            <a:ext cx="5067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31607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FBE50D2-170E-4590-81B6-F93E3F54A4CC}"/>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C0579C1A-5A24-4115-B6DD-BED3CA0D0A18}"/>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9376EF74-323D-4AB7-87CA-A23736F0BBF9}"/>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23A1A6E-0BE1-4E4F-B739-D0294A651AA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10EA7332-CE6F-49E7-8CF7-54D16796D95C}"/>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E5EE2FB0-CE3E-40D8-B972-F5A911208E0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8E53176-366E-4A70-A34B-495C23F73EDE}"/>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5FBA1E7A-92CE-4133-9B0A-F68211A8D3E5}"/>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8FA7548D-FCBC-4973-9C6C-7AA08D8EE63C}"/>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D689E65B-73E0-4D7F-87A8-615B106DA759}"/>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8EDCF6C9-DFE2-453D-9701-6F3097AB69DF}"/>
              </a:ext>
            </a:extLst>
          </p:cNvPr>
          <p:cNvSpPr txBox="1"/>
          <p:nvPr/>
        </p:nvSpPr>
        <p:spPr>
          <a:xfrm>
            <a:off x="4147929" y="300210"/>
            <a:ext cx="5180843" cy="369332"/>
          </a:xfrm>
          <a:prstGeom prst="rect">
            <a:avLst/>
          </a:prstGeom>
          <a:noFill/>
        </p:spPr>
        <p:txBody>
          <a:bodyPr wrap="square" rtlCol="0">
            <a:spAutoFit/>
          </a:bodyPr>
          <a:lstStyle/>
          <a:p>
            <a:r>
              <a:rPr lang="en-GB" b="1" dirty="0"/>
              <a:t>Dynamically-typed Language:</a:t>
            </a:r>
          </a:p>
        </p:txBody>
      </p:sp>
      <p:sp>
        <p:nvSpPr>
          <p:cNvPr id="13" name="TextBox 12">
            <a:extLst>
              <a:ext uri="{FF2B5EF4-FFF2-40B4-BE49-F238E27FC236}">
                <a16:creationId xmlns:a16="http://schemas.microsoft.com/office/drawing/2014/main" id="{02B6161E-CF2C-4EAD-876A-BD1E485E482F}"/>
              </a:ext>
            </a:extLst>
          </p:cNvPr>
          <p:cNvSpPr txBox="1"/>
          <p:nvPr/>
        </p:nvSpPr>
        <p:spPr>
          <a:xfrm>
            <a:off x="3443753" y="4428476"/>
            <a:ext cx="5888019" cy="646331"/>
          </a:xfrm>
          <a:prstGeom prst="rect">
            <a:avLst/>
          </a:prstGeom>
          <a:noFill/>
        </p:spPr>
        <p:txBody>
          <a:bodyPr wrap="square" rtlCol="0">
            <a:spAutoFit/>
          </a:bodyPr>
          <a:lstStyle/>
          <a:p>
            <a:r>
              <a:rPr lang="en-GB" b="1" dirty="0"/>
              <a:t>Many other programming languages insist on manually assigned datatypes.</a:t>
            </a:r>
          </a:p>
        </p:txBody>
      </p:sp>
      <p:grpSp>
        <p:nvGrpSpPr>
          <p:cNvPr id="22" name="Group 21">
            <a:extLst>
              <a:ext uri="{FF2B5EF4-FFF2-40B4-BE49-F238E27FC236}">
                <a16:creationId xmlns:a16="http://schemas.microsoft.com/office/drawing/2014/main" id="{1E429443-DC1F-4161-BC0E-36DDB5092233}"/>
              </a:ext>
            </a:extLst>
          </p:cNvPr>
          <p:cNvGrpSpPr/>
          <p:nvPr/>
        </p:nvGrpSpPr>
        <p:grpSpPr>
          <a:xfrm>
            <a:off x="3457004" y="1043253"/>
            <a:ext cx="5598285" cy="1548057"/>
            <a:chOff x="3246781" y="2970691"/>
            <a:chExt cx="5598285" cy="1548057"/>
          </a:xfrm>
        </p:grpSpPr>
        <p:pic>
          <p:nvPicPr>
            <p:cNvPr id="15" name="Picture 14">
              <a:extLst>
                <a:ext uri="{FF2B5EF4-FFF2-40B4-BE49-F238E27FC236}">
                  <a16:creationId xmlns:a16="http://schemas.microsoft.com/office/drawing/2014/main" id="{BCCD8017-6BCF-4245-AC65-0781BCCC94C9}"/>
                </a:ext>
              </a:extLst>
            </p:cNvPr>
            <p:cNvPicPr>
              <a:picLocks noChangeAspect="1"/>
            </p:cNvPicPr>
            <p:nvPr/>
          </p:nvPicPr>
          <p:blipFill>
            <a:blip r:embed="rId2"/>
            <a:stretch>
              <a:fillRect/>
            </a:stretch>
          </p:blipFill>
          <p:spPr>
            <a:xfrm>
              <a:off x="6586329" y="2978409"/>
              <a:ext cx="2258737" cy="1495440"/>
            </a:xfrm>
            <a:prstGeom prst="rect">
              <a:avLst/>
            </a:prstGeom>
          </p:spPr>
        </p:pic>
        <p:sp>
          <p:nvSpPr>
            <p:cNvPr id="16" name="TextBox 15">
              <a:extLst>
                <a:ext uri="{FF2B5EF4-FFF2-40B4-BE49-F238E27FC236}">
                  <a16:creationId xmlns:a16="http://schemas.microsoft.com/office/drawing/2014/main" id="{37408D9E-3EE3-4F6E-A71B-7EA44A724C7D}"/>
                </a:ext>
              </a:extLst>
            </p:cNvPr>
            <p:cNvSpPr txBox="1"/>
            <p:nvPr/>
          </p:nvSpPr>
          <p:spPr>
            <a:xfrm>
              <a:off x="3246781" y="2970691"/>
              <a:ext cx="2580861" cy="923330"/>
            </a:xfrm>
            <a:prstGeom prst="rect">
              <a:avLst/>
            </a:prstGeom>
            <a:noFill/>
          </p:spPr>
          <p:txBody>
            <a:bodyPr wrap="square" rtlCol="0">
              <a:spAutoFit/>
            </a:bodyPr>
            <a:lstStyle/>
            <a:p>
              <a:r>
                <a:rPr lang="en-GB" b="1" dirty="0">
                  <a:solidFill>
                    <a:srgbClr val="FF0000"/>
                  </a:solidFill>
                </a:rPr>
                <a:t>No Data type definitions: Types become known at runtime.</a:t>
              </a:r>
            </a:p>
          </p:txBody>
        </p:sp>
        <p:cxnSp>
          <p:nvCxnSpPr>
            <p:cNvPr id="17" name="Straight Arrow Connector 16">
              <a:extLst>
                <a:ext uri="{FF2B5EF4-FFF2-40B4-BE49-F238E27FC236}">
                  <a16:creationId xmlns:a16="http://schemas.microsoft.com/office/drawing/2014/main" id="{15D34A0F-A4AC-4586-B18E-F9505541CCFD}"/>
                </a:ext>
              </a:extLst>
            </p:cNvPr>
            <p:cNvCxnSpPr>
              <a:cxnSpLocks/>
            </p:cNvCxnSpPr>
            <p:nvPr/>
          </p:nvCxnSpPr>
          <p:spPr>
            <a:xfrm>
              <a:off x="5777948" y="3334272"/>
              <a:ext cx="95640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D2D7062-0AB8-41F1-93FB-2F6B29DE8216}"/>
                </a:ext>
              </a:extLst>
            </p:cNvPr>
            <p:cNvSpPr txBox="1"/>
            <p:nvPr/>
          </p:nvSpPr>
          <p:spPr>
            <a:xfrm>
              <a:off x="3246781" y="3872417"/>
              <a:ext cx="2753139" cy="646331"/>
            </a:xfrm>
            <a:prstGeom prst="rect">
              <a:avLst/>
            </a:prstGeom>
            <a:noFill/>
          </p:spPr>
          <p:txBody>
            <a:bodyPr wrap="square" rtlCol="0">
              <a:spAutoFit/>
            </a:bodyPr>
            <a:lstStyle/>
            <a:p>
              <a:r>
                <a:rPr lang="en-GB" b="1" dirty="0">
                  <a:solidFill>
                    <a:srgbClr val="FF0000"/>
                  </a:solidFill>
                </a:rPr>
                <a:t>Data type of variable is automatically changed.</a:t>
              </a:r>
            </a:p>
          </p:txBody>
        </p:sp>
        <p:cxnSp>
          <p:nvCxnSpPr>
            <p:cNvPr id="20" name="Straight Arrow Connector 19">
              <a:extLst>
                <a:ext uri="{FF2B5EF4-FFF2-40B4-BE49-F238E27FC236}">
                  <a16:creationId xmlns:a16="http://schemas.microsoft.com/office/drawing/2014/main" id="{F87E4302-3DBA-44DE-88C6-8E5CFC4CD5BB}"/>
                </a:ext>
              </a:extLst>
            </p:cNvPr>
            <p:cNvCxnSpPr>
              <a:cxnSpLocks/>
            </p:cNvCxnSpPr>
            <p:nvPr/>
          </p:nvCxnSpPr>
          <p:spPr>
            <a:xfrm>
              <a:off x="5579165" y="4151168"/>
              <a:ext cx="115368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23" name="Picture 6" descr="Introduction to C programming language - Jalal Mohammadzadeh">
            <a:extLst>
              <a:ext uri="{FF2B5EF4-FFF2-40B4-BE49-F238E27FC236}">
                <a16:creationId xmlns:a16="http://schemas.microsoft.com/office/drawing/2014/main" id="{AEE6345E-9A2E-43F6-8931-03D1D9D552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3825" y="5059294"/>
            <a:ext cx="1503451" cy="150345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524CFEDD-15C5-473B-8A1B-624D276CE07F}"/>
              </a:ext>
            </a:extLst>
          </p:cNvPr>
          <p:cNvPicPr>
            <a:picLocks noChangeAspect="1"/>
          </p:cNvPicPr>
          <p:nvPr/>
        </p:nvPicPr>
        <p:blipFill>
          <a:blip r:embed="rId4"/>
          <a:stretch>
            <a:fillRect/>
          </a:stretch>
        </p:blipFill>
        <p:spPr>
          <a:xfrm>
            <a:off x="6943068" y="5233215"/>
            <a:ext cx="1282014" cy="1201545"/>
          </a:xfrm>
          <a:prstGeom prst="rect">
            <a:avLst/>
          </a:prstGeom>
        </p:spPr>
      </p:pic>
      <p:pic>
        <p:nvPicPr>
          <p:cNvPr id="3080" name="Picture 8" descr="Java API y Ejemplos">
            <a:extLst>
              <a:ext uri="{FF2B5EF4-FFF2-40B4-BE49-F238E27FC236}">
                <a16:creationId xmlns:a16="http://schemas.microsoft.com/office/drawing/2014/main" id="{C8EF258B-39DB-4764-880F-C8569AF942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9521" y="5090321"/>
            <a:ext cx="1608829" cy="1608829"/>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D14FBE4F-4CE1-4DA2-B93C-A6A8E7C7CA8D}"/>
              </a:ext>
            </a:extLst>
          </p:cNvPr>
          <p:cNvCxnSpPr>
            <a:cxnSpLocks/>
          </p:cNvCxnSpPr>
          <p:nvPr/>
        </p:nvCxnSpPr>
        <p:spPr>
          <a:xfrm flipV="1">
            <a:off x="3844998" y="5119291"/>
            <a:ext cx="4080922" cy="128206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AE76AE2-C5D1-4105-B62A-4C9EA8E0BCC7}"/>
              </a:ext>
            </a:extLst>
          </p:cNvPr>
          <p:cNvCxnSpPr>
            <a:cxnSpLocks/>
          </p:cNvCxnSpPr>
          <p:nvPr/>
        </p:nvCxnSpPr>
        <p:spPr>
          <a:xfrm>
            <a:off x="3909294" y="5233215"/>
            <a:ext cx="4177799" cy="1168143"/>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5361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C74834-D7BB-4AFF-A1B2-C1BAE7742EBF}"/>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76E1698-8904-4233-B2D2-F8B6B19BC99E}"/>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19658CE0-1DA6-40AB-AB64-DC037C13B03A}"/>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B3939EE-40E8-49B0-A186-913E9EFAFE9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DCAA77D7-1096-40A5-B83E-2B1B99C7C6A4}"/>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3A3D0830-3145-493D-9E33-B7BAEA76F5F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7CB41145-1F70-43E0-8C8E-0363F3516777}"/>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47DC5A6B-B47A-496D-81D7-56BB3FBB8C5E}"/>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9AD1ED5-3D36-4F58-8A10-3ECB6D29FD77}"/>
                </a:ext>
              </a:extLst>
            </p:cNvPr>
            <p:cNvSpPr txBox="1"/>
            <p:nvPr/>
          </p:nvSpPr>
          <p:spPr>
            <a:xfrm>
              <a:off x="172278" y="5361311"/>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C17524E-B4D5-41B6-8E85-E995259BE8D6}"/>
                </a:ext>
              </a:extLst>
            </p:cNvPr>
            <p:cNvSpPr txBox="1"/>
            <p:nvPr/>
          </p:nvSpPr>
          <p:spPr>
            <a:xfrm>
              <a:off x="172278" y="6091445"/>
              <a:ext cx="2385392"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01B140AC-EE7D-4B7B-A27F-7AB0073BF294}"/>
              </a:ext>
            </a:extLst>
          </p:cNvPr>
          <p:cNvSpPr txBox="1"/>
          <p:nvPr/>
        </p:nvSpPr>
        <p:spPr>
          <a:xfrm>
            <a:off x="3299789" y="348629"/>
            <a:ext cx="5499654" cy="646331"/>
          </a:xfrm>
          <a:prstGeom prst="rect">
            <a:avLst/>
          </a:prstGeom>
          <a:noFill/>
        </p:spPr>
        <p:txBody>
          <a:bodyPr wrap="square" rtlCol="0">
            <a:spAutoFit/>
          </a:bodyPr>
          <a:lstStyle/>
          <a:p>
            <a:r>
              <a:rPr lang="en-GB" b="1" dirty="0"/>
              <a:t>Concurrency model: How the JavaScript Engine handles multiple tasks happening at the same time.</a:t>
            </a:r>
          </a:p>
        </p:txBody>
      </p:sp>
      <p:sp>
        <p:nvSpPr>
          <p:cNvPr id="13" name="TextBox 12">
            <a:extLst>
              <a:ext uri="{FF2B5EF4-FFF2-40B4-BE49-F238E27FC236}">
                <a16:creationId xmlns:a16="http://schemas.microsoft.com/office/drawing/2014/main" id="{2B2C2045-44C4-4D53-9075-3156B209A5FE}"/>
              </a:ext>
            </a:extLst>
          </p:cNvPr>
          <p:cNvSpPr txBox="1"/>
          <p:nvPr/>
        </p:nvSpPr>
        <p:spPr>
          <a:xfrm>
            <a:off x="3299789" y="1152508"/>
            <a:ext cx="6069498" cy="923330"/>
          </a:xfrm>
          <a:prstGeom prst="rect">
            <a:avLst/>
          </a:prstGeom>
          <a:noFill/>
        </p:spPr>
        <p:txBody>
          <a:bodyPr wrap="square" rtlCol="0">
            <a:spAutoFit/>
          </a:bodyPr>
          <a:lstStyle/>
          <a:p>
            <a:r>
              <a:rPr lang="en-GB" b="1" dirty="0"/>
              <a:t>JavaScript runs in a </a:t>
            </a:r>
            <a:r>
              <a:rPr lang="en-GB" b="1" dirty="0">
                <a:solidFill>
                  <a:srgbClr val="FF0000"/>
                </a:solidFill>
              </a:rPr>
              <a:t>single Thread </a:t>
            </a:r>
            <a:r>
              <a:rPr lang="en-GB" b="1" dirty="0"/>
              <a:t>so it can only do one thing at a time. ( A Thread is like a set of instructions that run in a computer’s CPU.)</a:t>
            </a:r>
          </a:p>
        </p:txBody>
      </p:sp>
      <p:sp>
        <p:nvSpPr>
          <p:cNvPr id="14" name="TextBox 13">
            <a:extLst>
              <a:ext uri="{FF2B5EF4-FFF2-40B4-BE49-F238E27FC236}">
                <a16:creationId xmlns:a16="http://schemas.microsoft.com/office/drawing/2014/main" id="{8621CAFC-EDF4-4CC7-97F8-8A6646546450}"/>
              </a:ext>
            </a:extLst>
          </p:cNvPr>
          <p:cNvSpPr txBox="1"/>
          <p:nvPr/>
        </p:nvSpPr>
        <p:spPr>
          <a:xfrm>
            <a:off x="3299789" y="2179924"/>
            <a:ext cx="6069498" cy="646331"/>
          </a:xfrm>
          <a:prstGeom prst="rect">
            <a:avLst/>
          </a:prstGeom>
          <a:noFill/>
        </p:spPr>
        <p:txBody>
          <a:bodyPr wrap="square" rtlCol="0">
            <a:spAutoFit/>
          </a:bodyPr>
          <a:lstStyle/>
          <a:p>
            <a:r>
              <a:rPr lang="en-GB" b="1" dirty="0"/>
              <a:t>A long running task would therefore block the thread but we want non-blocking behaviour.</a:t>
            </a:r>
          </a:p>
        </p:txBody>
      </p:sp>
      <p:sp>
        <p:nvSpPr>
          <p:cNvPr id="15" name="TextBox 14">
            <a:extLst>
              <a:ext uri="{FF2B5EF4-FFF2-40B4-BE49-F238E27FC236}">
                <a16:creationId xmlns:a16="http://schemas.microsoft.com/office/drawing/2014/main" id="{56C4AB33-E9BA-429C-B879-F4122BFEF926}"/>
              </a:ext>
            </a:extLst>
          </p:cNvPr>
          <p:cNvSpPr txBox="1"/>
          <p:nvPr/>
        </p:nvSpPr>
        <p:spPr>
          <a:xfrm>
            <a:off x="3299789" y="2950711"/>
            <a:ext cx="6069498" cy="923330"/>
          </a:xfrm>
          <a:prstGeom prst="rect">
            <a:avLst/>
          </a:prstGeom>
          <a:noFill/>
        </p:spPr>
        <p:txBody>
          <a:bodyPr wrap="square" rtlCol="0">
            <a:spAutoFit/>
          </a:bodyPr>
          <a:lstStyle/>
          <a:p>
            <a:r>
              <a:rPr lang="en-GB" b="1" dirty="0"/>
              <a:t>By using an </a:t>
            </a:r>
            <a:r>
              <a:rPr lang="en-GB" b="1" dirty="0">
                <a:solidFill>
                  <a:srgbClr val="FF0000"/>
                </a:solidFill>
              </a:rPr>
              <a:t>Event loop</a:t>
            </a:r>
            <a:r>
              <a:rPr lang="en-GB" b="1" dirty="0"/>
              <a:t>. This takes long running tasks and executes them in the background then puts them back in the main thread once they are finished. </a:t>
            </a:r>
          </a:p>
        </p:txBody>
      </p:sp>
    </p:spTree>
    <p:extLst>
      <p:ext uri="{BB962C8B-B14F-4D97-AF65-F5344CB8AC3E}">
        <p14:creationId xmlns:p14="http://schemas.microsoft.com/office/powerpoint/2010/main" val="372789661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4F95A-DC9C-4E73-9BCE-9BC10CB57585}"/>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JavaScript Engine and Runtime</a:t>
            </a:r>
          </a:p>
        </p:txBody>
      </p:sp>
      <p:sp>
        <p:nvSpPr>
          <p:cNvPr id="3" name="TextBox 2">
            <a:extLst>
              <a:ext uri="{FF2B5EF4-FFF2-40B4-BE49-F238E27FC236}">
                <a16:creationId xmlns:a16="http://schemas.microsoft.com/office/drawing/2014/main" id="{A3A04BF6-D581-4671-9DED-DB5E3A576BDC}"/>
              </a:ext>
            </a:extLst>
          </p:cNvPr>
          <p:cNvSpPr txBox="1"/>
          <p:nvPr/>
        </p:nvSpPr>
        <p:spPr>
          <a:xfrm>
            <a:off x="318052" y="640176"/>
            <a:ext cx="9316277" cy="369332"/>
          </a:xfrm>
          <a:prstGeom prst="rect">
            <a:avLst/>
          </a:prstGeom>
          <a:noFill/>
        </p:spPr>
        <p:txBody>
          <a:bodyPr wrap="square" rtlCol="0">
            <a:spAutoFit/>
          </a:bodyPr>
          <a:lstStyle/>
          <a:p>
            <a:r>
              <a:rPr lang="en-GB" b="1" dirty="0"/>
              <a:t>A JavaScript engine is a program that executes JavaScript code. Below are examples of Engines.</a:t>
            </a:r>
          </a:p>
        </p:txBody>
      </p:sp>
      <p:pic>
        <p:nvPicPr>
          <p:cNvPr id="8194" name="Picture 2" descr="V8 Lite with Ross McIlroy - Software Engineering Daily">
            <a:extLst>
              <a:ext uri="{FF2B5EF4-FFF2-40B4-BE49-F238E27FC236}">
                <a16:creationId xmlns:a16="http://schemas.microsoft.com/office/drawing/2014/main" id="{ADB45947-9F18-4CE1-A574-FB74FEFC63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6" y="1245131"/>
            <a:ext cx="1619457" cy="90992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Node.js - Wikipedia, la enciclopedia libre">
            <a:extLst>
              <a:ext uri="{FF2B5EF4-FFF2-40B4-BE49-F238E27FC236}">
                <a16:creationId xmlns:a16="http://schemas.microsoft.com/office/drawing/2014/main" id="{02F6FEA9-E900-4628-B0B1-DF40B5DCB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9905" y="1250917"/>
            <a:ext cx="1482795" cy="9041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DDDF331-98A8-44E0-8F5F-2D770C250FDA}"/>
              </a:ext>
            </a:extLst>
          </p:cNvPr>
          <p:cNvSpPr txBox="1"/>
          <p:nvPr/>
        </p:nvSpPr>
        <p:spPr>
          <a:xfrm>
            <a:off x="989775" y="2255068"/>
            <a:ext cx="2179258" cy="646331"/>
          </a:xfrm>
          <a:prstGeom prst="rect">
            <a:avLst/>
          </a:prstGeom>
          <a:noFill/>
        </p:spPr>
        <p:txBody>
          <a:bodyPr wrap="square" rtlCol="0">
            <a:spAutoFit/>
          </a:bodyPr>
          <a:lstStyle/>
          <a:p>
            <a:r>
              <a:rPr lang="en-GB" b="1" dirty="0"/>
              <a:t>Google V8 - Chrome and NodeJS</a:t>
            </a:r>
          </a:p>
        </p:txBody>
      </p:sp>
      <p:pic>
        <p:nvPicPr>
          <p:cNvPr id="8198" name="Picture 6" descr="Apple's Nitro JavaScript Engine Available To All Apps - Zoompf Web  Performance">
            <a:extLst>
              <a:ext uri="{FF2B5EF4-FFF2-40B4-BE49-F238E27FC236}">
                <a16:creationId xmlns:a16="http://schemas.microsoft.com/office/drawing/2014/main" id="{D8C7D409-0CA4-46B5-AC65-67151D40CE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6630" y="1213583"/>
            <a:ext cx="773917" cy="90414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D151008-51E5-4429-895F-BEAE11502838}"/>
              </a:ext>
            </a:extLst>
          </p:cNvPr>
          <p:cNvSpPr txBox="1"/>
          <p:nvPr/>
        </p:nvSpPr>
        <p:spPr>
          <a:xfrm>
            <a:off x="3849291" y="2255067"/>
            <a:ext cx="1106915" cy="646331"/>
          </a:xfrm>
          <a:prstGeom prst="rect">
            <a:avLst/>
          </a:prstGeom>
          <a:noFill/>
        </p:spPr>
        <p:txBody>
          <a:bodyPr wrap="square" rtlCol="0">
            <a:spAutoFit/>
          </a:bodyPr>
          <a:lstStyle/>
          <a:p>
            <a:r>
              <a:rPr lang="en-GB" b="1" dirty="0"/>
              <a:t>Nitro - Apple</a:t>
            </a:r>
          </a:p>
        </p:txBody>
      </p:sp>
      <p:pic>
        <p:nvPicPr>
          <p:cNvPr id="8200" name="Picture 8">
            <a:extLst>
              <a:ext uri="{FF2B5EF4-FFF2-40B4-BE49-F238E27FC236}">
                <a16:creationId xmlns:a16="http://schemas.microsoft.com/office/drawing/2014/main" id="{E47876F0-9A01-4D84-9C48-150CA5A74F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7505" y="721025"/>
            <a:ext cx="1918977" cy="195814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A627A32-E595-4584-9655-92143EAE4A38}"/>
              </a:ext>
            </a:extLst>
          </p:cNvPr>
          <p:cNvSpPr txBox="1"/>
          <p:nvPr/>
        </p:nvSpPr>
        <p:spPr>
          <a:xfrm>
            <a:off x="5301341" y="2293725"/>
            <a:ext cx="1801826" cy="646331"/>
          </a:xfrm>
          <a:prstGeom prst="rect">
            <a:avLst/>
          </a:prstGeom>
          <a:noFill/>
        </p:spPr>
        <p:txBody>
          <a:bodyPr wrap="square" rtlCol="0">
            <a:spAutoFit/>
          </a:bodyPr>
          <a:lstStyle/>
          <a:p>
            <a:r>
              <a:rPr lang="en-GB" b="1" dirty="0"/>
              <a:t>Spider Monkey - Firefox.</a:t>
            </a:r>
          </a:p>
        </p:txBody>
      </p:sp>
      <p:pic>
        <p:nvPicPr>
          <p:cNvPr id="8202" name="Picture 10" descr="ChakraCore: analysis of JavaScript-engine for Microsoft Edge">
            <a:extLst>
              <a:ext uri="{FF2B5EF4-FFF2-40B4-BE49-F238E27FC236}">
                <a16:creationId xmlns:a16="http://schemas.microsoft.com/office/drawing/2014/main" id="{312DCF9C-E912-4F7C-9B8C-1DF3F02ED5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70767" y="1393757"/>
            <a:ext cx="1347440" cy="76130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1C66F90-30E2-4823-ABBA-5857613AA768}"/>
              </a:ext>
            </a:extLst>
          </p:cNvPr>
          <p:cNvSpPr txBox="1"/>
          <p:nvPr/>
        </p:nvSpPr>
        <p:spPr>
          <a:xfrm>
            <a:off x="7578002" y="2293724"/>
            <a:ext cx="1801826" cy="646331"/>
          </a:xfrm>
          <a:prstGeom prst="rect">
            <a:avLst/>
          </a:prstGeom>
          <a:noFill/>
        </p:spPr>
        <p:txBody>
          <a:bodyPr wrap="square" rtlCol="0">
            <a:spAutoFit/>
          </a:bodyPr>
          <a:lstStyle/>
          <a:p>
            <a:r>
              <a:rPr lang="en-GB" b="1" dirty="0"/>
              <a:t>Chakra Core - Microsoft Edge.</a:t>
            </a:r>
          </a:p>
        </p:txBody>
      </p:sp>
      <p:pic>
        <p:nvPicPr>
          <p:cNvPr id="5" name="Picture 4">
            <a:extLst>
              <a:ext uri="{FF2B5EF4-FFF2-40B4-BE49-F238E27FC236}">
                <a16:creationId xmlns:a16="http://schemas.microsoft.com/office/drawing/2014/main" id="{5BD8C024-07ED-4575-96AB-33FA0A4DA04D}"/>
              </a:ext>
            </a:extLst>
          </p:cNvPr>
          <p:cNvPicPr>
            <a:picLocks noChangeAspect="1"/>
          </p:cNvPicPr>
          <p:nvPr/>
        </p:nvPicPr>
        <p:blipFill>
          <a:blip r:embed="rId7"/>
          <a:stretch>
            <a:fillRect/>
          </a:stretch>
        </p:blipFill>
        <p:spPr>
          <a:xfrm>
            <a:off x="3681946" y="3251770"/>
            <a:ext cx="2891117" cy="3428999"/>
          </a:xfrm>
          <a:prstGeom prst="rect">
            <a:avLst/>
          </a:prstGeom>
        </p:spPr>
      </p:pic>
      <p:sp>
        <p:nvSpPr>
          <p:cNvPr id="13" name="TextBox 12">
            <a:extLst>
              <a:ext uri="{FF2B5EF4-FFF2-40B4-BE49-F238E27FC236}">
                <a16:creationId xmlns:a16="http://schemas.microsoft.com/office/drawing/2014/main" id="{6612D8D6-3880-49FA-BE0D-41150C4EA22F}"/>
              </a:ext>
            </a:extLst>
          </p:cNvPr>
          <p:cNvSpPr txBox="1"/>
          <p:nvPr/>
        </p:nvSpPr>
        <p:spPr>
          <a:xfrm>
            <a:off x="4011370" y="6070715"/>
            <a:ext cx="2179259" cy="369332"/>
          </a:xfrm>
          <a:prstGeom prst="rect">
            <a:avLst/>
          </a:prstGeom>
          <a:noFill/>
        </p:spPr>
        <p:txBody>
          <a:bodyPr wrap="square" rtlCol="0">
            <a:spAutoFit/>
          </a:bodyPr>
          <a:lstStyle/>
          <a:p>
            <a:r>
              <a:rPr lang="en-GB" b="1" dirty="0"/>
              <a:t>Call Stack		Heap</a:t>
            </a:r>
          </a:p>
        </p:txBody>
      </p:sp>
      <p:sp>
        <p:nvSpPr>
          <p:cNvPr id="16" name="TextBox 15">
            <a:extLst>
              <a:ext uri="{FF2B5EF4-FFF2-40B4-BE49-F238E27FC236}">
                <a16:creationId xmlns:a16="http://schemas.microsoft.com/office/drawing/2014/main" id="{4E8AE502-B67E-40A4-8828-695BEB797810}"/>
              </a:ext>
            </a:extLst>
          </p:cNvPr>
          <p:cNvSpPr txBox="1"/>
          <p:nvPr/>
        </p:nvSpPr>
        <p:spPr>
          <a:xfrm>
            <a:off x="1184177" y="3455294"/>
            <a:ext cx="2332383" cy="923330"/>
          </a:xfrm>
          <a:prstGeom prst="rect">
            <a:avLst/>
          </a:prstGeom>
          <a:noFill/>
        </p:spPr>
        <p:txBody>
          <a:bodyPr wrap="square" rtlCol="0">
            <a:spAutoFit/>
          </a:bodyPr>
          <a:lstStyle/>
          <a:p>
            <a:r>
              <a:rPr lang="en-GB" b="1" dirty="0"/>
              <a:t>Any JavaScript Engine will include a call stack and a heap.</a:t>
            </a:r>
          </a:p>
        </p:txBody>
      </p:sp>
      <p:sp>
        <p:nvSpPr>
          <p:cNvPr id="17" name="TextBox 16">
            <a:extLst>
              <a:ext uri="{FF2B5EF4-FFF2-40B4-BE49-F238E27FC236}">
                <a16:creationId xmlns:a16="http://schemas.microsoft.com/office/drawing/2014/main" id="{A3032156-59AE-4C09-92A7-F4B083F8D2AA}"/>
              </a:ext>
            </a:extLst>
          </p:cNvPr>
          <p:cNvSpPr txBox="1"/>
          <p:nvPr/>
        </p:nvSpPr>
        <p:spPr>
          <a:xfrm>
            <a:off x="1184177" y="4623429"/>
            <a:ext cx="2332383" cy="369332"/>
          </a:xfrm>
          <a:prstGeom prst="rect">
            <a:avLst/>
          </a:prstGeom>
          <a:noFill/>
        </p:spPr>
        <p:txBody>
          <a:bodyPr wrap="square" rtlCol="0">
            <a:spAutoFit/>
          </a:bodyPr>
          <a:lstStyle/>
          <a:p>
            <a:r>
              <a:rPr lang="en-GB" b="1" dirty="0">
                <a:solidFill>
                  <a:srgbClr val="FF0000"/>
                </a:solidFill>
              </a:rPr>
              <a:t>Execution Context</a:t>
            </a:r>
          </a:p>
        </p:txBody>
      </p:sp>
      <p:sp>
        <p:nvSpPr>
          <p:cNvPr id="18" name="TextBox 17">
            <a:extLst>
              <a:ext uri="{FF2B5EF4-FFF2-40B4-BE49-F238E27FC236}">
                <a16:creationId xmlns:a16="http://schemas.microsoft.com/office/drawing/2014/main" id="{52F7814A-F71C-4A89-BE03-C5DA9B98273E}"/>
              </a:ext>
            </a:extLst>
          </p:cNvPr>
          <p:cNvSpPr txBox="1"/>
          <p:nvPr/>
        </p:nvSpPr>
        <p:spPr>
          <a:xfrm>
            <a:off x="1184177" y="5811378"/>
            <a:ext cx="2332383" cy="646331"/>
          </a:xfrm>
          <a:prstGeom prst="rect">
            <a:avLst/>
          </a:prstGeom>
          <a:noFill/>
        </p:spPr>
        <p:txBody>
          <a:bodyPr wrap="square" rtlCol="0">
            <a:spAutoFit/>
          </a:bodyPr>
          <a:lstStyle/>
          <a:p>
            <a:r>
              <a:rPr lang="en-GB" b="1" dirty="0">
                <a:solidFill>
                  <a:srgbClr val="FF0000"/>
                </a:solidFill>
              </a:rPr>
              <a:t>Where our code is executed.</a:t>
            </a:r>
          </a:p>
        </p:txBody>
      </p:sp>
      <p:cxnSp>
        <p:nvCxnSpPr>
          <p:cNvPr id="19" name="Straight Arrow Connector 18">
            <a:extLst>
              <a:ext uri="{FF2B5EF4-FFF2-40B4-BE49-F238E27FC236}">
                <a16:creationId xmlns:a16="http://schemas.microsoft.com/office/drawing/2014/main" id="{D62AA943-4814-461C-8E12-6D1F9873E16B}"/>
              </a:ext>
            </a:extLst>
          </p:cNvPr>
          <p:cNvCxnSpPr>
            <a:cxnSpLocks/>
          </p:cNvCxnSpPr>
          <p:nvPr/>
        </p:nvCxnSpPr>
        <p:spPr>
          <a:xfrm>
            <a:off x="3169033" y="4799391"/>
            <a:ext cx="113792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7F0EB9-0A8B-40B9-B92C-B0114954B6FB}"/>
              </a:ext>
            </a:extLst>
          </p:cNvPr>
          <p:cNvCxnSpPr>
            <a:cxnSpLocks/>
          </p:cNvCxnSpPr>
          <p:nvPr/>
        </p:nvCxnSpPr>
        <p:spPr>
          <a:xfrm>
            <a:off x="2454339" y="6255381"/>
            <a:ext cx="15570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912BF32-0986-46F5-BF75-F7A46779DCAD}"/>
              </a:ext>
            </a:extLst>
          </p:cNvPr>
          <p:cNvSpPr txBox="1"/>
          <p:nvPr/>
        </p:nvSpPr>
        <p:spPr>
          <a:xfrm>
            <a:off x="7005398" y="4623429"/>
            <a:ext cx="2332383" cy="369332"/>
          </a:xfrm>
          <a:prstGeom prst="rect">
            <a:avLst/>
          </a:prstGeom>
          <a:noFill/>
        </p:spPr>
        <p:txBody>
          <a:bodyPr wrap="square" rtlCol="0">
            <a:spAutoFit/>
          </a:bodyPr>
          <a:lstStyle/>
          <a:p>
            <a:r>
              <a:rPr lang="en-GB" b="1" dirty="0">
                <a:solidFill>
                  <a:srgbClr val="FF0000"/>
                </a:solidFill>
              </a:rPr>
              <a:t>Objects in Memory</a:t>
            </a:r>
          </a:p>
        </p:txBody>
      </p:sp>
      <p:cxnSp>
        <p:nvCxnSpPr>
          <p:cNvPr id="25" name="Straight Arrow Connector 24">
            <a:extLst>
              <a:ext uri="{FF2B5EF4-FFF2-40B4-BE49-F238E27FC236}">
                <a16:creationId xmlns:a16="http://schemas.microsoft.com/office/drawing/2014/main" id="{04EEA4E9-33E7-412D-A1A0-EEEE412DAAA5}"/>
              </a:ext>
            </a:extLst>
          </p:cNvPr>
          <p:cNvCxnSpPr>
            <a:cxnSpLocks/>
          </p:cNvCxnSpPr>
          <p:nvPr/>
        </p:nvCxnSpPr>
        <p:spPr>
          <a:xfrm flipH="1">
            <a:off x="6086993" y="4808095"/>
            <a:ext cx="918405"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DA08B2C-68BB-4E20-8980-44349E51D9F2}"/>
              </a:ext>
            </a:extLst>
          </p:cNvPr>
          <p:cNvCxnSpPr>
            <a:cxnSpLocks/>
          </p:cNvCxnSpPr>
          <p:nvPr/>
        </p:nvCxnSpPr>
        <p:spPr>
          <a:xfrm flipH="1" flipV="1">
            <a:off x="6035266" y="6261986"/>
            <a:ext cx="1175396" cy="419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052EC81-C12A-410F-B95F-39CCC48F6B78}"/>
              </a:ext>
            </a:extLst>
          </p:cNvPr>
          <p:cNvSpPr txBox="1"/>
          <p:nvPr/>
        </p:nvSpPr>
        <p:spPr>
          <a:xfrm>
            <a:off x="7130172" y="5938820"/>
            <a:ext cx="2082833" cy="646331"/>
          </a:xfrm>
          <a:prstGeom prst="rect">
            <a:avLst/>
          </a:prstGeom>
          <a:noFill/>
        </p:spPr>
        <p:txBody>
          <a:bodyPr wrap="square" rtlCol="0">
            <a:spAutoFit/>
          </a:bodyPr>
          <a:lstStyle/>
          <a:p>
            <a:r>
              <a:rPr lang="en-GB" b="1" dirty="0">
                <a:solidFill>
                  <a:srgbClr val="FF0000"/>
                </a:solidFill>
              </a:rPr>
              <a:t>Where our Objects are stored.</a:t>
            </a:r>
          </a:p>
        </p:txBody>
      </p:sp>
    </p:spTree>
    <p:extLst>
      <p:ext uri="{BB962C8B-B14F-4D97-AF65-F5344CB8AC3E}">
        <p14:creationId xmlns:p14="http://schemas.microsoft.com/office/powerpoint/2010/main" val="1041121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3D248-A0CE-46E8-B817-9CD03C9570EB}"/>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Truthy values &amp; Falsy Values</a:t>
            </a:r>
          </a:p>
        </p:txBody>
      </p:sp>
      <p:sp>
        <p:nvSpPr>
          <p:cNvPr id="3" name="TextBox 2">
            <a:extLst>
              <a:ext uri="{FF2B5EF4-FFF2-40B4-BE49-F238E27FC236}">
                <a16:creationId xmlns:a16="http://schemas.microsoft.com/office/drawing/2014/main" id="{26FE3454-A2EA-4DBE-97DC-89656E5383E0}"/>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Falsy Values: </a:t>
            </a:r>
            <a:r>
              <a:rPr lang="en-GB" dirty="0">
                <a:effectLst/>
                <a:latin typeface="Calibri" panose="020F0502020204030204" pitchFamily="34" charset="0"/>
                <a:cs typeface="Calibri" panose="020F0502020204030204" pitchFamily="34" charset="0"/>
              </a:rPr>
              <a:t>Zero 0, Empty string “”, undefined, Null and NaN</a:t>
            </a:r>
          </a:p>
        </p:txBody>
      </p:sp>
      <p:sp>
        <p:nvSpPr>
          <p:cNvPr id="5" name="TextBox 4">
            <a:extLst>
              <a:ext uri="{FF2B5EF4-FFF2-40B4-BE49-F238E27FC236}">
                <a16:creationId xmlns:a16="http://schemas.microsoft.com/office/drawing/2014/main" id="{47C5EA14-B665-4726-A9CC-2CFC0BBDCEC9}"/>
              </a:ext>
            </a:extLst>
          </p:cNvPr>
          <p:cNvSpPr txBox="1"/>
          <p:nvPr/>
        </p:nvSpPr>
        <p:spPr>
          <a:xfrm>
            <a:off x="179452" y="1220039"/>
            <a:ext cx="9242339" cy="135421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 False</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 - Strings are truthy when converted to Boolean.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24D42E9-5373-433F-83B3-57F58C7D1E31}"/>
              </a:ext>
            </a:extLst>
          </p:cNvPr>
          <p:cNvSpPr txBox="1"/>
          <p:nvPr/>
        </p:nvSpPr>
        <p:spPr>
          <a:xfrm>
            <a:off x="179452" y="2574256"/>
            <a:ext cx="673646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performs type coercion in a Boolean operation.</a:t>
            </a:r>
          </a:p>
        </p:txBody>
      </p:sp>
      <p:sp>
        <p:nvSpPr>
          <p:cNvPr id="8" name="TextBox 7">
            <a:extLst>
              <a:ext uri="{FF2B5EF4-FFF2-40B4-BE49-F238E27FC236}">
                <a16:creationId xmlns:a16="http://schemas.microsoft.com/office/drawing/2014/main" id="{31C476B0-58B5-4DEA-82C0-A30F4F05B9E1}"/>
              </a:ext>
            </a:extLst>
          </p:cNvPr>
          <p:cNvSpPr txBox="1"/>
          <p:nvPr/>
        </p:nvSpPr>
        <p:spPr>
          <a:xfrm>
            <a:off x="179452" y="3221755"/>
            <a:ext cx="4890259"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E31D050B-E66C-4244-9AC1-E7F5010DE0CA}"/>
              </a:ext>
            </a:extLst>
          </p:cNvPr>
          <p:cNvSpPr txBox="1"/>
          <p:nvPr/>
        </p:nvSpPr>
        <p:spPr>
          <a:xfrm>
            <a:off x="4588441" y="3220587"/>
            <a:ext cx="489025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operation will be logged? The If or the Else?</a:t>
            </a:r>
            <a:endParaRPr lang="en-GB"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9DD7A5-3096-498B-909D-49C9CEB3135F}"/>
              </a:ext>
            </a:extLst>
          </p:cNvPr>
          <p:cNvSpPr txBox="1"/>
          <p:nvPr/>
        </p:nvSpPr>
        <p:spPr>
          <a:xfrm>
            <a:off x="5069711" y="3766427"/>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zero will be treated as a falsy Boolean so the else statement will be executed.</a:t>
            </a:r>
            <a:endParaRPr lang="en-GB"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EF4FA4A1-72DF-446E-BD38-1EDEF20C2D18}"/>
              </a:ext>
            </a:extLst>
          </p:cNvPr>
          <p:cNvSpPr txBox="1"/>
          <p:nvPr/>
        </p:nvSpPr>
        <p:spPr>
          <a:xfrm>
            <a:off x="5069711" y="5314795"/>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100 is a truthy Boolean so the if statement will be executed.</a:t>
            </a:r>
            <a:endParaRPr lang="en-GB"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2342269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FF23AC-83F7-444E-976E-E6CB6D567A20}"/>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Compilation vs Interpretation</a:t>
            </a:r>
          </a:p>
        </p:txBody>
      </p:sp>
      <p:sp>
        <p:nvSpPr>
          <p:cNvPr id="3" name="TextBox 2">
            <a:extLst>
              <a:ext uri="{FF2B5EF4-FFF2-40B4-BE49-F238E27FC236}">
                <a16:creationId xmlns:a16="http://schemas.microsoft.com/office/drawing/2014/main" id="{157E861B-2C53-4C8C-966A-D9E6BBBC7EA7}"/>
              </a:ext>
            </a:extLst>
          </p:cNvPr>
          <p:cNvSpPr txBox="1"/>
          <p:nvPr/>
        </p:nvSpPr>
        <p:spPr>
          <a:xfrm>
            <a:off x="768628" y="1712213"/>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4" name="TextBox 3">
            <a:extLst>
              <a:ext uri="{FF2B5EF4-FFF2-40B4-BE49-F238E27FC236}">
                <a16:creationId xmlns:a16="http://schemas.microsoft.com/office/drawing/2014/main" id="{23ECFC30-EFD1-4F03-8A69-3398B796F269}"/>
              </a:ext>
            </a:extLst>
          </p:cNvPr>
          <p:cNvSpPr txBox="1"/>
          <p:nvPr/>
        </p:nvSpPr>
        <p:spPr>
          <a:xfrm>
            <a:off x="3826565" y="1712214"/>
            <a:ext cx="1871870" cy="646331"/>
          </a:xfrm>
          <a:prstGeom prst="rect">
            <a:avLst/>
          </a:prstGeom>
          <a:solidFill>
            <a:srgbClr val="92D050"/>
          </a:solidFill>
          <a:ln w="22225">
            <a:solidFill>
              <a:schemeClr val="accent1"/>
            </a:solidFill>
          </a:ln>
        </p:spPr>
        <p:txBody>
          <a:bodyPr wrap="square" rtlCol="0" anchor="ctr" anchorCtr="0">
            <a:spAutoFit/>
          </a:bodyPr>
          <a:lstStyle/>
          <a:p>
            <a:pPr algn="ctr"/>
            <a:r>
              <a:rPr lang="en-GB" b="1" dirty="0"/>
              <a:t>Portable File: Machine Code</a:t>
            </a:r>
          </a:p>
        </p:txBody>
      </p:sp>
      <p:sp>
        <p:nvSpPr>
          <p:cNvPr id="5" name="TextBox 4">
            <a:extLst>
              <a:ext uri="{FF2B5EF4-FFF2-40B4-BE49-F238E27FC236}">
                <a16:creationId xmlns:a16="http://schemas.microsoft.com/office/drawing/2014/main" id="{BF25462B-F43B-4FAC-9801-22BBBBFE3CF9}"/>
              </a:ext>
            </a:extLst>
          </p:cNvPr>
          <p:cNvSpPr txBox="1"/>
          <p:nvPr/>
        </p:nvSpPr>
        <p:spPr>
          <a:xfrm>
            <a:off x="7245844" y="1712213"/>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cxnSp>
        <p:nvCxnSpPr>
          <p:cNvPr id="6" name="Straight Arrow Connector 5">
            <a:extLst>
              <a:ext uri="{FF2B5EF4-FFF2-40B4-BE49-F238E27FC236}">
                <a16:creationId xmlns:a16="http://schemas.microsoft.com/office/drawing/2014/main" id="{A1F17E3D-378E-4A52-AB78-08B234C5ECBC}"/>
              </a:ext>
            </a:extLst>
          </p:cNvPr>
          <p:cNvCxnSpPr>
            <a:cxnSpLocks/>
          </p:cNvCxnSpPr>
          <p:nvPr/>
        </p:nvCxnSpPr>
        <p:spPr>
          <a:xfrm>
            <a:off x="2170430" y="1980886"/>
            <a:ext cx="1579549" cy="17774"/>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4C586E3-914E-4A4B-865B-9FBFBCADFA96}"/>
              </a:ext>
            </a:extLst>
          </p:cNvPr>
          <p:cNvCxnSpPr>
            <a:cxnSpLocks/>
          </p:cNvCxnSpPr>
          <p:nvPr/>
        </p:nvCxnSpPr>
        <p:spPr>
          <a:xfrm>
            <a:off x="5832614" y="2011913"/>
            <a:ext cx="1332725"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CD4BCA7-A2DB-4795-8232-07AB103A8252}"/>
              </a:ext>
            </a:extLst>
          </p:cNvPr>
          <p:cNvSpPr txBox="1"/>
          <p:nvPr/>
        </p:nvSpPr>
        <p:spPr>
          <a:xfrm>
            <a:off x="2214662" y="1657720"/>
            <a:ext cx="1433000" cy="646331"/>
          </a:xfrm>
          <a:prstGeom prst="rect">
            <a:avLst/>
          </a:prstGeom>
          <a:noFill/>
        </p:spPr>
        <p:txBody>
          <a:bodyPr wrap="square" rtlCol="0">
            <a:spAutoFit/>
          </a:bodyPr>
          <a:lstStyle/>
          <a:p>
            <a:pPr algn="ctr"/>
            <a:r>
              <a:rPr lang="en-GB" b="1" dirty="0"/>
              <a:t>Step 1:</a:t>
            </a:r>
          </a:p>
          <a:p>
            <a:pPr algn="ctr"/>
            <a:r>
              <a:rPr lang="en-GB" b="1" dirty="0"/>
              <a:t>Compilation</a:t>
            </a:r>
          </a:p>
        </p:txBody>
      </p:sp>
      <p:sp>
        <p:nvSpPr>
          <p:cNvPr id="11" name="TextBox 10">
            <a:extLst>
              <a:ext uri="{FF2B5EF4-FFF2-40B4-BE49-F238E27FC236}">
                <a16:creationId xmlns:a16="http://schemas.microsoft.com/office/drawing/2014/main" id="{A2C534B8-B7B0-4AA5-808E-89F942C9997F}"/>
              </a:ext>
            </a:extLst>
          </p:cNvPr>
          <p:cNvSpPr txBox="1"/>
          <p:nvPr/>
        </p:nvSpPr>
        <p:spPr>
          <a:xfrm>
            <a:off x="5832614" y="1675494"/>
            <a:ext cx="1260722" cy="646331"/>
          </a:xfrm>
          <a:prstGeom prst="rect">
            <a:avLst/>
          </a:prstGeom>
          <a:noFill/>
        </p:spPr>
        <p:txBody>
          <a:bodyPr wrap="square" rtlCol="0">
            <a:spAutoFit/>
          </a:bodyPr>
          <a:lstStyle/>
          <a:p>
            <a:pPr algn="ctr"/>
            <a:r>
              <a:rPr lang="en-GB" b="1" dirty="0"/>
              <a:t>Step 2:</a:t>
            </a:r>
          </a:p>
          <a:p>
            <a:pPr algn="ctr"/>
            <a:r>
              <a:rPr lang="en-GB" b="1" dirty="0"/>
              <a:t>Execution</a:t>
            </a:r>
          </a:p>
        </p:txBody>
      </p:sp>
      <p:sp>
        <p:nvSpPr>
          <p:cNvPr id="16" name="TextBox 15">
            <a:extLst>
              <a:ext uri="{FF2B5EF4-FFF2-40B4-BE49-F238E27FC236}">
                <a16:creationId xmlns:a16="http://schemas.microsoft.com/office/drawing/2014/main" id="{7F351EE6-499B-4CBE-AFC8-0B9A55D4ADB8}"/>
              </a:ext>
            </a:extLst>
          </p:cNvPr>
          <p:cNvSpPr txBox="1"/>
          <p:nvPr/>
        </p:nvSpPr>
        <p:spPr>
          <a:xfrm>
            <a:off x="145774" y="897672"/>
            <a:ext cx="9572384" cy="646331"/>
          </a:xfrm>
          <a:prstGeom prst="rect">
            <a:avLst/>
          </a:prstGeom>
          <a:noFill/>
        </p:spPr>
        <p:txBody>
          <a:bodyPr wrap="square" rtlCol="0">
            <a:spAutoFit/>
          </a:bodyPr>
          <a:lstStyle/>
          <a:p>
            <a:r>
              <a:rPr lang="en-GB" b="1" dirty="0"/>
              <a:t>Compilation: Entire code is converted into machine code at once, and written to a binary file that can be executed by a computer.</a:t>
            </a:r>
          </a:p>
        </p:txBody>
      </p:sp>
      <p:sp>
        <p:nvSpPr>
          <p:cNvPr id="17" name="TextBox 16">
            <a:extLst>
              <a:ext uri="{FF2B5EF4-FFF2-40B4-BE49-F238E27FC236}">
                <a16:creationId xmlns:a16="http://schemas.microsoft.com/office/drawing/2014/main" id="{811AB422-F83C-45C3-9EF6-323B858462CF}"/>
              </a:ext>
            </a:extLst>
          </p:cNvPr>
          <p:cNvSpPr txBox="1"/>
          <p:nvPr/>
        </p:nvSpPr>
        <p:spPr>
          <a:xfrm>
            <a:off x="166808" y="3002053"/>
            <a:ext cx="9572384" cy="369332"/>
          </a:xfrm>
          <a:prstGeom prst="rect">
            <a:avLst/>
          </a:prstGeom>
          <a:noFill/>
        </p:spPr>
        <p:txBody>
          <a:bodyPr wrap="square" rtlCol="0">
            <a:spAutoFit/>
          </a:bodyPr>
          <a:lstStyle/>
          <a:p>
            <a:r>
              <a:rPr lang="en-GB" b="1" dirty="0"/>
              <a:t>Interpretation: Interpreter runs through the source code and executes it line by line.</a:t>
            </a:r>
          </a:p>
        </p:txBody>
      </p:sp>
      <p:sp>
        <p:nvSpPr>
          <p:cNvPr id="18" name="TextBox 17">
            <a:extLst>
              <a:ext uri="{FF2B5EF4-FFF2-40B4-BE49-F238E27FC236}">
                <a16:creationId xmlns:a16="http://schemas.microsoft.com/office/drawing/2014/main" id="{6070723C-E9D8-4E3A-B54E-89C19716FE72}"/>
              </a:ext>
            </a:extLst>
          </p:cNvPr>
          <p:cNvSpPr txBox="1"/>
          <p:nvPr/>
        </p:nvSpPr>
        <p:spPr>
          <a:xfrm>
            <a:off x="768628" y="3545955"/>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19" name="TextBox 18">
            <a:extLst>
              <a:ext uri="{FF2B5EF4-FFF2-40B4-BE49-F238E27FC236}">
                <a16:creationId xmlns:a16="http://schemas.microsoft.com/office/drawing/2014/main" id="{48FD440D-5C92-43AC-8F21-E8B4089EE088}"/>
              </a:ext>
            </a:extLst>
          </p:cNvPr>
          <p:cNvSpPr txBox="1"/>
          <p:nvPr/>
        </p:nvSpPr>
        <p:spPr>
          <a:xfrm>
            <a:off x="7245844" y="3545955"/>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sp>
        <p:nvSpPr>
          <p:cNvPr id="20" name="TextBox 19">
            <a:extLst>
              <a:ext uri="{FF2B5EF4-FFF2-40B4-BE49-F238E27FC236}">
                <a16:creationId xmlns:a16="http://schemas.microsoft.com/office/drawing/2014/main" id="{C921CB76-B683-4C02-A758-52CBB79DD30D}"/>
              </a:ext>
            </a:extLst>
          </p:cNvPr>
          <p:cNvSpPr txBox="1"/>
          <p:nvPr/>
        </p:nvSpPr>
        <p:spPr>
          <a:xfrm>
            <a:off x="3478313" y="3556700"/>
            <a:ext cx="2907305" cy="646331"/>
          </a:xfrm>
          <a:prstGeom prst="rect">
            <a:avLst/>
          </a:prstGeom>
          <a:noFill/>
        </p:spPr>
        <p:txBody>
          <a:bodyPr wrap="square" rtlCol="0">
            <a:spAutoFit/>
          </a:bodyPr>
          <a:lstStyle/>
          <a:p>
            <a:pPr algn="ctr"/>
            <a:r>
              <a:rPr lang="en-GB" b="1" dirty="0"/>
              <a:t>Step 1:</a:t>
            </a:r>
          </a:p>
          <a:p>
            <a:pPr algn="ctr"/>
            <a:r>
              <a:rPr lang="en-GB" b="1" dirty="0"/>
              <a:t>Execution line by line</a:t>
            </a:r>
          </a:p>
        </p:txBody>
      </p:sp>
      <p:cxnSp>
        <p:nvCxnSpPr>
          <p:cNvPr id="21" name="Straight Arrow Connector 20">
            <a:extLst>
              <a:ext uri="{FF2B5EF4-FFF2-40B4-BE49-F238E27FC236}">
                <a16:creationId xmlns:a16="http://schemas.microsoft.com/office/drawing/2014/main" id="{F746F112-B79C-4DD7-9A88-CDC80FB7C80A}"/>
              </a:ext>
            </a:extLst>
          </p:cNvPr>
          <p:cNvCxnSpPr>
            <a:cxnSpLocks/>
          </p:cNvCxnSpPr>
          <p:nvPr/>
        </p:nvCxnSpPr>
        <p:spPr>
          <a:xfrm>
            <a:off x="2254417" y="3869120"/>
            <a:ext cx="4871166"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FAF9AE0-1442-472F-A1F5-EDE56934467F}"/>
              </a:ext>
            </a:extLst>
          </p:cNvPr>
          <p:cNvSpPr txBox="1"/>
          <p:nvPr/>
        </p:nvSpPr>
        <p:spPr>
          <a:xfrm>
            <a:off x="145773" y="4813174"/>
            <a:ext cx="9572384" cy="923330"/>
          </a:xfrm>
          <a:prstGeom prst="rect">
            <a:avLst/>
          </a:prstGeom>
          <a:noFill/>
        </p:spPr>
        <p:txBody>
          <a:bodyPr wrap="square" rtlCol="0">
            <a:spAutoFit/>
          </a:bodyPr>
          <a:lstStyle/>
          <a:p>
            <a:r>
              <a:rPr lang="en-GB" b="1" dirty="0"/>
              <a:t>JavaScript used to be a compilation language but the problem is that they are much more slower so it is now a mix between interpretation and compilation which is called just in time. The execution happens just after the compilation.</a:t>
            </a:r>
          </a:p>
        </p:txBody>
      </p:sp>
    </p:spTree>
    <p:extLst>
      <p:ext uri="{BB962C8B-B14F-4D97-AF65-F5344CB8AC3E}">
        <p14:creationId xmlns:p14="http://schemas.microsoft.com/office/powerpoint/2010/main" val="35251727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95E432-38CE-4BD9-90CB-90AE33607E09}"/>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Modern Just-In-Time Compilation of Javascript</a:t>
            </a:r>
          </a:p>
        </p:txBody>
      </p:sp>
      <p:pic>
        <p:nvPicPr>
          <p:cNvPr id="17" name="Picture 16">
            <a:extLst>
              <a:ext uri="{FF2B5EF4-FFF2-40B4-BE49-F238E27FC236}">
                <a16:creationId xmlns:a16="http://schemas.microsoft.com/office/drawing/2014/main" id="{FD73CEC8-B3D9-4449-B5AF-EB13BE6F3B90}"/>
              </a:ext>
            </a:extLst>
          </p:cNvPr>
          <p:cNvPicPr>
            <a:picLocks noChangeAspect="1"/>
          </p:cNvPicPr>
          <p:nvPr/>
        </p:nvPicPr>
        <p:blipFill>
          <a:blip r:embed="rId2"/>
          <a:stretch>
            <a:fillRect/>
          </a:stretch>
        </p:blipFill>
        <p:spPr>
          <a:xfrm>
            <a:off x="367124" y="1225867"/>
            <a:ext cx="347078" cy="384313"/>
          </a:xfrm>
          <a:prstGeom prst="rect">
            <a:avLst/>
          </a:prstGeom>
        </p:spPr>
      </p:pic>
      <p:pic>
        <p:nvPicPr>
          <p:cNvPr id="19" name="Picture 18">
            <a:extLst>
              <a:ext uri="{FF2B5EF4-FFF2-40B4-BE49-F238E27FC236}">
                <a16:creationId xmlns:a16="http://schemas.microsoft.com/office/drawing/2014/main" id="{5CE4DB2A-085D-4D4C-BA62-DAFD404B01AD}"/>
              </a:ext>
            </a:extLst>
          </p:cNvPr>
          <p:cNvPicPr>
            <a:picLocks noChangeAspect="1"/>
          </p:cNvPicPr>
          <p:nvPr/>
        </p:nvPicPr>
        <p:blipFill>
          <a:blip r:embed="rId3"/>
          <a:stretch>
            <a:fillRect/>
          </a:stretch>
        </p:blipFill>
        <p:spPr>
          <a:xfrm>
            <a:off x="5435878" y="1000538"/>
            <a:ext cx="1790700" cy="361950"/>
          </a:xfrm>
          <a:prstGeom prst="rect">
            <a:avLst/>
          </a:prstGeom>
        </p:spPr>
      </p:pic>
      <p:sp>
        <p:nvSpPr>
          <p:cNvPr id="20" name="TextBox 19">
            <a:extLst>
              <a:ext uri="{FF2B5EF4-FFF2-40B4-BE49-F238E27FC236}">
                <a16:creationId xmlns:a16="http://schemas.microsoft.com/office/drawing/2014/main" id="{BA3D0887-D6DB-4804-89CB-87AE02F68F88}"/>
              </a:ext>
            </a:extLst>
          </p:cNvPr>
          <p:cNvSpPr txBox="1"/>
          <p:nvPr/>
        </p:nvSpPr>
        <p:spPr>
          <a:xfrm>
            <a:off x="714202" y="1237049"/>
            <a:ext cx="1940288" cy="369332"/>
          </a:xfrm>
          <a:prstGeom prst="rect">
            <a:avLst/>
          </a:prstGeom>
          <a:noFill/>
        </p:spPr>
        <p:txBody>
          <a:bodyPr wrap="square" rtlCol="0">
            <a:spAutoFit/>
          </a:bodyPr>
          <a:lstStyle/>
          <a:p>
            <a:r>
              <a:rPr lang="en-GB" b="1" dirty="0"/>
              <a:t>JavaScript Engine</a:t>
            </a:r>
          </a:p>
        </p:txBody>
      </p:sp>
      <p:sp>
        <p:nvSpPr>
          <p:cNvPr id="21" name="Rectangle 20">
            <a:extLst>
              <a:ext uri="{FF2B5EF4-FFF2-40B4-BE49-F238E27FC236}">
                <a16:creationId xmlns:a16="http://schemas.microsoft.com/office/drawing/2014/main" id="{54254475-EE05-49B8-BBAE-169BCDF2C478}"/>
              </a:ext>
            </a:extLst>
          </p:cNvPr>
          <p:cNvSpPr/>
          <p:nvPr/>
        </p:nvSpPr>
        <p:spPr>
          <a:xfrm>
            <a:off x="367124" y="1683027"/>
            <a:ext cx="9250017" cy="4663670"/>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552F7950-139C-47CB-8D1A-060E283865BF}"/>
              </a:ext>
            </a:extLst>
          </p:cNvPr>
          <p:cNvSpPr txBox="1"/>
          <p:nvPr/>
        </p:nvSpPr>
        <p:spPr>
          <a:xfrm>
            <a:off x="5596561" y="2056573"/>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Parsing</a:t>
            </a:r>
          </a:p>
        </p:txBody>
      </p:sp>
      <p:cxnSp>
        <p:nvCxnSpPr>
          <p:cNvPr id="23" name="Straight Arrow Connector 22">
            <a:extLst>
              <a:ext uri="{FF2B5EF4-FFF2-40B4-BE49-F238E27FC236}">
                <a16:creationId xmlns:a16="http://schemas.microsoft.com/office/drawing/2014/main" id="{BE0F8C10-5AFA-48F0-89CE-4EF98D1418C9}"/>
              </a:ext>
            </a:extLst>
          </p:cNvPr>
          <p:cNvCxnSpPr>
            <a:cxnSpLocks/>
          </p:cNvCxnSpPr>
          <p:nvPr/>
        </p:nvCxnSpPr>
        <p:spPr>
          <a:xfrm>
            <a:off x="6347793" y="1377174"/>
            <a:ext cx="0" cy="664713"/>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AB6EC6-DA55-48B9-86D4-4DAFAA603E22}"/>
              </a:ext>
            </a:extLst>
          </p:cNvPr>
          <p:cNvSpPr txBox="1"/>
          <p:nvPr/>
        </p:nvSpPr>
        <p:spPr>
          <a:xfrm>
            <a:off x="497573" y="1779574"/>
            <a:ext cx="4938304" cy="923330"/>
          </a:xfrm>
          <a:prstGeom prst="rect">
            <a:avLst/>
          </a:prstGeom>
          <a:noFill/>
        </p:spPr>
        <p:txBody>
          <a:bodyPr wrap="square" rtlCol="0">
            <a:spAutoFit/>
          </a:bodyPr>
          <a:lstStyle/>
          <a:p>
            <a:r>
              <a:rPr lang="en-GB" b="1" dirty="0"/>
              <a:t>Parsing means reading the code and splitting it up into known pieces such as variables to make an Abstract Syntax tree.</a:t>
            </a:r>
          </a:p>
        </p:txBody>
      </p:sp>
      <p:sp>
        <p:nvSpPr>
          <p:cNvPr id="26" name="TextBox 25">
            <a:extLst>
              <a:ext uri="{FF2B5EF4-FFF2-40B4-BE49-F238E27FC236}">
                <a16:creationId xmlns:a16="http://schemas.microsoft.com/office/drawing/2014/main" id="{EC2E3C18-E15C-4428-A3BF-A0BB0F8E348A}"/>
              </a:ext>
            </a:extLst>
          </p:cNvPr>
          <p:cNvSpPr txBox="1"/>
          <p:nvPr/>
        </p:nvSpPr>
        <p:spPr>
          <a:xfrm>
            <a:off x="6931823" y="2255382"/>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27" name="Straight Arrow Connector 26">
            <a:extLst>
              <a:ext uri="{FF2B5EF4-FFF2-40B4-BE49-F238E27FC236}">
                <a16:creationId xmlns:a16="http://schemas.microsoft.com/office/drawing/2014/main" id="{448965E0-50E4-4C1B-844B-EC9D1E5ADF55}"/>
              </a:ext>
            </a:extLst>
          </p:cNvPr>
          <p:cNvCxnSpPr>
            <a:cxnSpLocks/>
          </p:cNvCxnSpPr>
          <p:nvPr/>
        </p:nvCxnSpPr>
        <p:spPr>
          <a:xfrm>
            <a:off x="6376641" y="2440048"/>
            <a:ext cx="0" cy="1037285"/>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98A3975-BB19-425C-B9EB-B17D23127AA9}"/>
              </a:ext>
            </a:extLst>
          </p:cNvPr>
          <p:cNvSpPr txBox="1"/>
          <p:nvPr/>
        </p:nvSpPr>
        <p:spPr>
          <a:xfrm>
            <a:off x="5578806" y="345374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Compilation</a:t>
            </a:r>
          </a:p>
        </p:txBody>
      </p:sp>
      <p:sp>
        <p:nvSpPr>
          <p:cNvPr id="29" name="TextBox 28">
            <a:extLst>
              <a:ext uri="{FF2B5EF4-FFF2-40B4-BE49-F238E27FC236}">
                <a16:creationId xmlns:a16="http://schemas.microsoft.com/office/drawing/2014/main" id="{06CBF51F-A08D-45DF-90FC-450873999F04}"/>
              </a:ext>
            </a:extLst>
          </p:cNvPr>
          <p:cNvSpPr txBox="1"/>
          <p:nvPr/>
        </p:nvSpPr>
        <p:spPr>
          <a:xfrm>
            <a:off x="540663" y="2948819"/>
            <a:ext cx="4702431" cy="646331"/>
          </a:xfrm>
          <a:prstGeom prst="rect">
            <a:avLst/>
          </a:prstGeom>
          <a:noFill/>
        </p:spPr>
        <p:txBody>
          <a:bodyPr wrap="square" rtlCol="0">
            <a:spAutoFit/>
          </a:bodyPr>
          <a:lstStyle/>
          <a:p>
            <a:r>
              <a:rPr lang="en-GB" b="1" dirty="0"/>
              <a:t>Compilation means taking the Abstract Syntax Tree and converting it to machine code.</a:t>
            </a:r>
          </a:p>
        </p:txBody>
      </p:sp>
      <p:sp>
        <p:nvSpPr>
          <p:cNvPr id="30" name="TextBox 29">
            <a:extLst>
              <a:ext uri="{FF2B5EF4-FFF2-40B4-BE49-F238E27FC236}">
                <a16:creationId xmlns:a16="http://schemas.microsoft.com/office/drawing/2014/main" id="{4FA47CEE-E92E-4CED-88AB-703FCB37D8B6}"/>
              </a:ext>
            </a:extLst>
          </p:cNvPr>
          <p:cNvSpPr txBox="1"/>
          <p:nvPr/>
        </p:nvSpPr>
        <p:spPr>
          <a:xfrm>
            <a:off x="7000522" y="3682389"/>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31" name="Straight Arrow Connector 30">
            <a:extLst>
              <a:ext uri="{FF2B5EF4-FFF2-40B4-BE49-F238E27FC236}">
                <a16:creationId xmlns:a16="http://schemas.microsoft.com/office/drawing/2014/main" id="{9CB84B93-292A-48F0-8249-F1C3695634C4}"/>
              </a:ext>
            </a:extLst>
          </p:cNvPr>
          <p:cNvCxnSpPr>
            <a:cxnSpLocks/>
          </p:cNvCxnSpPr>
          <p:nvPr/>
        </p:nvCxnSpPr>
        <p:spPr>
          <a:xfrm>
            <a:off x="6354420" y="3829878"/>
            <a:ext cx="0" cy="106629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D258CDA-914F-4477-A4C9-D508589FE64C}"/>
              </a:ext>
            </a:extLst>
          </p:cNvPr>
          <p:cNvSpPr txBox="1"/>
          <p:nvPr/>
        </p:nvSpPr>
        <p:spPr>
          <a:xfrm>
            <a:off x="5596561" y="490266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a:t>
            </a:r>
          </a:p>
        </p:txBody>
      </p:sp>
      <p:sp>
        <p:nvSpPr>
          <p:cNvPr id="33" name="TextBox 32">
            <a:extLst>
              <a:ext uri="{FF2B5EF4-FFF2-40B4-BE49-F238E27FC236}">
                <a16:creationId xmlns:a16="http://schemas.microsoft.com/office/drawing/2014/main" id="{A06F3B69-646A-4B50-8596-D92335804B44}"/>
              </a:ext>
            </a:extLst>
          </p:cNvPr>
          <p:cNvSpPr txBox="1"/>
          <p:nvPr/>
        </p:nvSpPr>
        <p:spPr>
          <a:xfrm>
            <a:off x="5578806" y="5526853"/>
            <a:ext cx="4472690" cy="646331"/>
          </a:xfrm>
          <a:prstGeom prst="rect">
            <a:avLst/>
          </a:prstGeom>
          <a:noFill/>
        </p:spPr>
        <p:txBody>
          <a:bodyPr wrap="square" rtlCol="0">
            <a:spAutoFit/>
          </a:bodyPr>
          <a:lstStyle/>
          <a:p>
            <a:r>
              <a:rPr lang="en-GB" b="1" dirty="0"/>
              <a:t>It then gets executes right away because modern JavaScript is Just-in-time.</a:t>
            </a:r>
          </a:p>
        </p:txBody>
      </p:sp>
      <p:sp>
        <p:nvSpPr>
          <p:cNvPr id="34" name="TextBox 33">
            <a:extLst>
              <a:ext uri="{FF2B5EF4-FFF2-40B4-BE49-F238E27FC236}">
                <a16:creationId xmlns:a16="http://schemas.microsoft.com/office/drawing/2014/main" id="{78CCF907-E419-425E-9273-79BE58C6AB66}"/>
              </a:ext>
            </a:extLst>
          </p:cNvPr>
          <p:cNvSpPr txBox="1"/>
          <p:nvPr/>
        </p:nvSpPr>
        <p:spPr>
          <a:xfrm>
            <a:off x="8006658" y="3190674"/>
            <a:ext cx="1395364" cy="646331"/>
          </a:xfrm>
          <a:prstGeom prst="rect">
            <a:avLst/>
          </a:prstGeom>
          <a:noFill/>
        </p:spPr>
        <p:txBody>
          <a:bodyPr wrap="square" rtlCol="0">
            <a:spAutoFit/>
          </a:bodyPr>
          <a:lstStyle/>
          <a:p>
            <a:r>
              <a:rPr lang="en-GB" b="1" dirty="0">
                <a:solidFill>
                  <a:srgbClr val="FF0000"/>
                </a:solidFill>
              </a:rPr>
              <a:t>Just-in-time compilation</a:t>
            </a:r>
          </a:p>
        </p:txBody>
      </p:sp>
      <p:sp>
        <p:nvSpPr>
          <p:cNvPr id="37" name="TextBox 36">
            <a:extLst>
              <a:ext uri="{FF2B5EF4-FFF2-40B4-BE49-F238E27FC236}">
                <a16:creationId xmlns:a16="http://schemas.microsoft.com/office/drawing/2014/main" id="{C4263098-C197-407F-927E-AC9815544326}"/>
              </a:ext>
            </a:extLst>
          </p:cNvPr>
          <p:cNvSpPr txBox="1"/>
          <p:nvPr/>
        </p:nvSpPr>
        <p:spPr>
          <a:xfrm>
            <a:off x="8123541" y="4753244"/>
            <a:ext cx="1395364" cy="646331"/>
          </a:xfrm>
          <a:prstGeom prst="rect">
            <a:avLst/>
          </a:prstGeom>
          <a:noFill/>
        </p:spPr>
        <p:txBody>
          <a:bodyPr wrap="square" rtlCol="0">
            <a:spAutoFit/>
          </a:bodyPr>
          <a:lstStyle/>
          <a:p>
            <a:r>
              <a:rPr lang="en-GB" b="1" dirty="0">
                <a:solidFill>
                  <a:srgbClr val="FF0000"/>
                </a:solidFill>
              </a:rPr>
              <a:t>Happens in Call Stack</a:t>
            </a:r>
          </a:p>
        </p:txBody>
      </p:sp>
      <p:cxnSp>
        <p:nvCxnSpPr>
          <p:cNvPr id="38" name="Straight Arrow Connector 37">
            <a:extLst>
              <a:ext uri="{FF2B5EF4-FFF2-40B4-BE49-F238E27FC236}">
                <a16:creationId xmlns:a16="http://schemas.microsoft.com/office/drawing/2014/main" id="{635B1A19-DC40-4ECC-A6BD-99477F247668}"/>
              </a:ext>
            </a:extLst>
          </p:cNvPr>
          <p:cNvCxnSpPr>
            <a:cxnSpLocks/>
          </p:cNvCxnSpPr>
          <p:nvPr/>
        </p:nvCxnSpPr>
        <p:spPr>
          <a:xfrm flipH="1">
            <a:off x="7236554" y="3521742"/>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F3C2050-BB52-459F-AAE1-8A4BF26A421E}"/>
              </a:ext>
            </a:extLst>
          </p:cNvPr>
          <p:cNvCxnSpPr>
            <a:cxnSpLocks/>
          </p:cNvCxnSpPr>
          <p:nvPr/>
        </p:nvCxnSpPr>
        <p:spPr>
          <a:xfrm flipH="1">
            <a:off x="7353944" y="5069035"/>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C107FE6-82D7-4825-986B-756DA28E6323}"/>
              </a:ext>
            </a:extLst>
          </p:cNvPr>
          <p:cNvSpPr txBox="1"/>
          <p:nvPr/>
        </p:nvSpPr>
        <p:spPr>
          <a:xfrm>
            <a:off x="549155" y="3761374"/>
            <a:ext cx="2771962" cy="2585323"/>
          </a:xfrm>
          <a:prstGeom prst="rect">
            <a:avLst/>
          </a:prstGeom>
          <a:noFill/>
        </p:spPr>
        <p:txBody>
          <a:bodyPr wrap="square" rtlCol="0">
            <a:spAutoFit/>
          </a:bodyPr>
          <a:lstStyle/>
          <a:p>
            <a:r>
              <a:rPr lang="en-GB" b="1" dirty="0"/>
              <a:t>In the beginning the Engine creates a very basic un-optimised version of the code to the get the program running then in a background thread it optimises the code for better efficiency and updates the compilation.</a:t>
            </a:r>
          </a:p>
        </p:txBody>
      </p:sp>
      <p:sp>
        <p:nvSpPr>
          <p:cNvPr id="46" name="TextBox 45">
            <a:extLst>
              <a:ext uri="{FF2B5EF4-FFF2-40B4-BE49-F238E27FC236}">
                <a16:creationId xmlns:a16="http://schemas.microsoft.com/office/drawing/2014/main" id="{396BC187-6819-426E-9415-7B09E4D84FC4}"/>
              </a:ext>
            </a:extLst>
          </p:cNvPr>
          <p:cNvSpPr txBox="1"/>
          <p:nvPr/>
        </p:nvSpPr>
        <p:spPr>
          <a:xfrm>
            <a:off x="3310201" y="4121770"/>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Optimisation</a:t>
            </a:r>
          </a:p>
        </p:txBody>
      </p:sp>
      <p:cxnSp>
        <p:nvCxnSpPr>
          <p:cNvPr id="47" name="Straight Arrow Connector 46">
            <a:extLst>
              <a:ext uri="{FF2B5EF4-FFF2-40B4-BE49-F238E27FC236}">
                <a16:creationId xmlns:a16="http://schemas.microsoft.com/office/drawing/2014/main" id="{1D964692-5061-4118-9CA5-09FFA4BE20AD}"/>
              </a:ext>
            </a:extLst>
          </p:cNvPr>
          <p:cNvCxnSpPr>
            <a:cxnSpLocks/>
            <a:stCxn id="32" idx="1"/>
          </p:cNvCxnSpPr>
          <p:nvPr/>
        </p:nvCxnSpPr>
        <p:spPr>
          <a:xfrm flipH="1" flipV="1">
            <a:off x="4770781" y="4491102"/>
            <a:ext cx="825780" cy="596230"/>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6BD3F57-11E3-4A01-8DEC-62BD1335E5E5}"/>
              </a:ext>
            </a:extLst>
          </p:cNvPr>
          <p:cNvCxnSpPr>
            <a:cxnSpLocks/>
          </p:cNvCxnSpPr>
          <p:nvPr/>
        </p:nvCxnSpPr>
        <p:spPr>
          <a:xfrm flipV="1">
            <a:off x="4855500" y="3653193"/>
            <a:ext cx="708569" cy="43553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60276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81DA4C-83A6-411A-A85A-261A45679437}"/>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Browser</a:t>
            </a:r>
          </a:p>
        </p:txBody>
      </p:sp>
      <p:pic>
        <p:nvPicPr>
          <p:cNvPr id="3" name="Picture 2">
            <a:extLst>
              <a:ext uri="{FF2B5EF4-FFF2-40B4-BE49-F238E27FC236}">
                <a16:creationId xmlns:a16="http://schemas.microsoft.com/office/drawing/2014/main" id="{1056F5A0-E829-4FEA-9F0D-1B9BBBCEA906}"/>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503B7E21-CE31-4589-A9AC-8B11615224D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FF482709-879B-4BB6-8E9B-B6237D7605F0}"/>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590C4741-2730-407B-8842-E74D52E9A226}"/>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8" name="TextBox 7">
            <a:extLst>
              <a:ext uri="{FF2B5EF4-FFF2-40B4-BE49-F238E27FC236}">
                <a16:creationId xmlns:a16="http://schemas.microsoft.com/office/drawing/2014/main" id="{447ADC23-62C6-47B6-B2B8-ACCCE90327E5}"/>
              </a:ext>
            </a:extLst>
          </p:cNvPr>
          <p:cNvSpPr txBox="1"/>
          <p:nvPr/>
        </p:nvSpPr>
        <p:spPr>
          <a:xfrm>
            <a:off x="54260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DOM</a:t>
            </a:r>
          </a:p>
        </p:txBody>
      </p:sp>
      <p:sp>
        <p:nvSpPr>
          <p:cNvPr id="9" name="TextBox 8">
            <a:extLst>
              <a:ext uri="{FF2B5EF4-FFF2-40B4-BE49-F238E27FC236}">
                <a16:creationId xmlns:a16="http://schemas.microsoft.com/office/drawing/2014/main" id="{2F1C38CF-1E59-4485-A870-1D089F6EA0DA}"/>
              </a:ext>
            </a:extLst>
          </p:cNvPr>
          <p:cNvSpPr txBox="1"/>
          <p:nvPr/>
        </p:nvSpPr>
        <p:spPr>
          <a:xfrm>
            <a:off x="197596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TIMERS</a:t>
            </a:r>
          </a:p>
        </p:txBody>
      </p:sp>
      <p:sp>
        <p:nvSpPr>
          <p:cNvPr id="10" name="TextBox 9">
            <a:extLst>
              <a:ext uri="{FF2B5EF4-FFF2-40B4-BE49-F238E27FC236}">
                <a16:creationId xmlns:a16="http://schemas.microsoft.com/office/drawing/2014/main" id="{FEBF964A-E9CF-4E59-B2A8-0C9D7B2F6FA5}"/>
              </a:ext>
            </a:extLst>
          </p:cNvPr>
          <p:cNvSpPr txBox="1"/>
          <p:nvPr/>
        </p:nvSpPr>
        <p:spPr>
          <a:xfrm>
            <a:off x="54260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Fetch API</a:t>
            </a:r>
          </a:p>
        </p:txBody>
      </p:sp>
      <p:sp>
        <p:nvSpPr>
          <p:cNvPr id="11" name="TextBox 10">
            <a:extLst>
              <a:ext uri="{FF2B5EF4-FFF2-40B4-BE49-F238E27FC236}">
                <a16:creationId xmlns:a16="http://schemas.microsoft.com/office/drawing/2014/main" id="{17EBB0EB-F5D8-4AA6-8055-64BE96421B73}"/>
              </a:ext>
            </a:extLst>
          </p:cNvPr>
          <p:cNvSpPr txBox="1"/>
          <p:nvPr/>
        </p:nvSpPr>
        <p:spPr>
          <a:xfrm>
            <a:off x="197596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2" name="Rectangle 11">
            <a:extLst>
              <a:ext uri="{FF2B5EF4-FFF2-40B4-BE49-F238E27FC236}">
                <a16:creationId xmlns:a16="http://schemas.microsoft.com/office/drawing/2014/main" id="{10D74C53-4FC7-41A5-AE6A-CD3B34648314}"/>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3CC90799-FF96-4F7B-81BA-C056BF3E6982}"/>
              </a:ext>
            </a:extLst>
          </p:cNvPr>
          <p:cNvSpPr txBox="1"/>
          <p:nvPr/>
        </p:nvSpPr>
        <p:spPr>
          <a:xfrm>
            <a:off x="1401675" y="1734028"/>
            <a:ext cx="1133827" cy="369332"/>
          </a:xfrm>
          <a:prstGeom prst="rect">
            <a:avLst/>
          </a:prstGeom>
          <a:noFill/>
        </p:spPr>
        <p:txBody>
          <a:bodyPr wrap="square">
            <a:spAutoFit/>
          </a:bodyPr>
          <a:lstStyle/>
          <a:p>
            <a:r>
              <a:rPr lang="en-GB" b="1" i="0" dirty="0">
                <a:solidFill>
                  <a:srgbClr val="1C1D1F"/>
                </a:solidFill>
                <a:effectLst/>
              </a:rPr>
              <a:t>Web APIs</a:t>
            </a:r>
          </a:p>
        </p:txBody>
      </p:sp>
      <p:sp>
        <p:nvSpPr>
          <p:cNvPr id="14" name="TextBox 13">
            <a:extLst>
              <a:ext uri="{FF2B5EF4-FFF2-40B4-BE49-F238E27FC236}">
                <a16:creationId xmlns:a16="http://schemas.microsoft.com/office/drawing/2014/main" id="{C3EF16D3-9B31-4058-AAC1-8475A46F82B7}"/>
              </a:ext>
            </a:extLst>
          </p:cNvPr>
          <p:cNvSpPr txBox="1"/>
          <p:nvPr/>
        </p:nvSpPr>
        <p:spPr>
          <a:xfrm>
            <a:off x="137085" y="733789"/>
            <a:ext cx="3698715" cy="646331"/>
          </a:xfrm>
          <a:prstGeom prst="rect">
            <a:avLst/>
          </a:prstGeom>
          <a:noFill/>
        </p:spPr>
        <p:txBody>
          <a:bodyPr wrap="square">
            <a:spAutoFit/>
          </a:bodyPr>
          <a:lstStyle/>
          <a:p>
            <a:r>
              <a:rPr lang="en-GB" b="1" i="0" dirty="0">
                <a:solidFill>
                  <a:srgbClr val="FF0000"/>
                </a:solidFill>
                <a:effectLst/>
              </a:rPr>
              <a:t>Functionalities provided to the engine accessible on windows object</a:t>
            </a:r>
          </a:p>
        </p:txBody>
      </p:sp>
      <p:cxnSp>
        <p:nvCxnSpPr>
          <p:cNvPr id="15" name="Straight Arrow Connector 14">
            <a:extLst>
              <a:ext uri="{FF2B5EF4-FFF2-40B4-BE49-F238E27FC236}">
                <a16:creationId xmlns:a16="http://schemas.microsoft.com/office/drawing/2014/main" id="{3B684674-442D-4165-8992-AA35E034D915}"/>
              </a:ext>
            </a:extLst>
          </p:cNvPr>
          <p:cNvCxnSpPr>
            <a:cxnSpLocks/>
          </p:cNvCxnSpPr>
          <p:nvPr/>
        </p:nvCxnSpPr>
        <p:spPr>
          <a:xfrm>
            <a:off x="1155198" y="1337822"/>
            <a:ext cx="0" cy="58545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D7706CD-5C99-4CB2-8DB7-021B79958410}"/>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181D94D-E14B-4051-BD12-8C2F5C19FF73}"/>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20" name="TextBox 19">
            <a:extLst>
              <a:ext uri="{FF2B5EF4-FFF2-40B4-BE49-F238E27FC236}">
                <a16:creationId xmlns:a16="http://schemas.microsoft.com/office/drawing/2014/main" id="{14DF12F2-5F18-455C-BF46-ED3D6DE9EDFF}"/>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21" name="TextBox 20">
            <a:extLst>
              <a:ext uri="{FF2B5EF4-FFF2-40B4-BE49-F238E27FC236}">
                <a16:creationId xmlns:a16="http://schemas.microsoft.com/office/drawing/2014/main" id="{F5931BB5-3987-40C0-B4F0-E43B88191E2B}"/>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22" name="TextBox 21">
            <a:extLst>
              <a:ext uri="{FF2B5EF4-FFF2-40B4-BE49-F238E27FC236}">
                <a16:creationId xmlns:a16="http://schemas.microsoft.com/office/drawing/2014/main" id="{9767099A-90FE-4E40-AB3F-DA7CC079E124}"/>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3" name="TextBox 22">
            <a:extLst>
              <a:ext uri="{FF2B5EF4-FFF2-40B4-BE49-F238E27FC236}">
                <a16:creationId xmlns:a16="http://schemas.microsoft.com/office/drawing/2014/main" id="{755EF50F-8071-494A-9CD9-9A26B4CADD4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36D1ABBC-5638-42A2-8420-32088006D92A}"/>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7" name="TextBox 26">
            <a:extLst>
              <a:ext uri="{FF2B5EF4-FFF2-40B4-BE49-F238E27FC236}">
                <a16:creationId xmlns:a16="http://schemas.microsoft.com/office/drawing/2014/main" id="{EDC8B5B7-2055-4929-8ADF-18F2E47BB2DD}"/>
              </a:ext>
            </a:extLst>
          </p:cNvPr>
          <p:cNvSpPr txBox="1"/>
          <p:nvPr/>
        </p:nvSpPr>
        <p:spPr>
          <a:xfrm>
            <a:off x="450837" y="5756155"/>
            <a:ext cx="2979546" cy="646331"/>
          </a:xfrm>
          <a:prstGeom prst="rect">
            <a:avLst/>
          </a:prstGeom>
          <a:noFill/>
        </p:spPr>
        <p:txBody>
          <a:bodyPr wrap="square">
            <a:spAutoFit/>
          </a:bodyPr>
          <a:lstStyle/>
          <a:p>
            <a:r>
              <a:rPr lang="en-GB" b="1" i="0" dirty="0">
                <a:solidFill>
                  <a:srgbClr val="FF0000"/>
                </a:solidFill>
                <a:effectLst/>
              </a:rPr>
              <a:t>Example: </a:t>
            </a:r>
            <a:r>
              <a:rPr lang="en-GB" b="1" dirty="0">
                <a:solidFill>
                  <a:srgbClr val="FF0000"/>
                </a:solidFill>
              </a:rPr>
              <a:t>Call-back</a:t>
            </a:r>
            <a:r>
              <a:rPr lang="en-GB" b="1" i="0" dirty="0">
                <a:solidFill>
                  <a:srgbClr val="FF0000"/>
                </a:solidFill>
                <a:effectLst/>
              </a:rPr>
              <a:t> function from DOM event Listener.</a:t>
            </a:r>
          </a:p>
        </p:txBody>
      </p:sp>
      <p:cxnSp>
        <p:nvCxnSpPr>
          <p:cNvPr id="28" name="Straight Arrow Connector 27">
            <a:extLst>
              <a:ext uri="{FF2B5EF4-FFF2-40B4-BE49-F238E27FC236}">
                <a16:creationId xmlns:a16="http://schemas.microsoft.com/office/drawing/2014/main" id="{51680916-1FEA-4AC8-AA71-584BD8A67718}"/>
              </a:ext>
            </a:extLst>
          </p:cNvPr>
          <p:cNvCxnSpPr>
            <a:cxnSpLocks/>
          </p:cNvCxnSpPr>
          <p:nvPr/>
        </p:nvCxnSpPr>
        <p:spPr>
          <a:xfrm flipV="1">
            <a:off x="2226200" y="5140437"/>
            <a:ext cx="0" cy="60495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262EB93-761A-46AA-B526-211CF86D077C}"/>
              </a:ext>
            </a:extLst>
          </p:cNvPr>
          <p:cNvSpPr txBox="1"/>
          <p:nvPr/>
        </p:nvSpPr>
        <p:spPr>
          <a:xfrm>
            <a:off x="3749551" y="3730495"/>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32" name="Arrow: Circular 31">
            <a:extLst>
              <a:ext uri="{FF2B5EF4-FFF2-40B4-BE49-F238E27FC236}">
                <a16:creationId xmlns:a16="http://schemas.microsoft.com/office/drawing/2014/main" id="{CDABAA00-13BE-442B-8F3B-EAECD4208D77}"/>
              </a:ext>
            </a:extLst>
          </p:cNvPr>
          <p:cNvSpPr/>
          <p:nvPr/>
        </p:nvSpPr>
        <p:spPr>
          <a:xfrm>
            <a:off x="3145030" y="2712403"/>
            <a:ext cx="3651522" cy="3338169"/>
          </a:xfrm>
          <a:prstGeom prst="circularArrow">
            <a:avLst>
              <a:gd name="adj1" fmla="val 1850"/>
              <a:gd name="adj2" fmla="val 1142319"/>
              <a:gd name="adj3" fmla="val 20824259"/>
              <a:gd name="adj4" fmla="val 1239308"/>
              <a:gd name="adj5" fmla="val 8305"/>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3" name="TextBox 32">
            <a:extLst>
              <a:ext uri="{FF2B5EF4-FFF2-40B4-BE49-F238E27FC236}">
                <a16:creationId xmlns:a16="http://schemas.microsoft.com/office/drawing/2014/main" id="{4D15D562-5CEF-44BE-8E89-F1F3303080B6}"/>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Tree>
    <p:extLst>
      <p:ext uri="{BB962C8B-B14F-4D97-AF65-F5344CB8AC3E}">
        <p14:creationId xmlns:p14="http://schemas.microsoft.com/office/powerpoint/2010/main" val="4170701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45870A-4C48-46AC-AA8F-BBE9A95DCF06}"/>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NodeJS</a:t>
            </a:r>
          </a:p>
        </p:txBody>
      </p:sp>
      <p:pic>
        <p:nvPicPr>
          <p:cNvPr id="3" name="Picture 2">
            <a:extLst>
              <a:ext uri="{FF2B5EF4-FFF2-40B4-BE49-F238E27FC236}">
                <a16:creationId xmlns:a16="http://schemas.microsoft.com/office/drawing/2014/main" id="{A3474639-1678-4541-AA19-FB2EDCD7097B}"/>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3EE2EB76-FD47-48F8-8956-8DCAD4B5AA0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A1BD5987-DF5F-462D-B404-A029F2530BC5}"/>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D3D2C4C-9837-4114-B4F0-AD59282CDF23}"/>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11" name="Rectangle 10">
            <a:extLst>
              <a:ext uri="{FF2B5EF4-FFF2-40B4-BE49-F238E27FC236}">
                <a16:creationId xmlns:a16="http://schemas.microsoft.com/office/drawing/2014/main" id="{CA011E8A-3820-444A-BA99-F551EBCFD5EE}"/>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46844FDB-7D86-4454-A73C-B2938E7C266D}"/>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7093164B-F736-45BC-BEE4-FF3B2FAF904B}"/>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17" name="TextBox 16">
            <a:extLst>
              <a:ext uri="{FF2B5EF4-FFF2-40B4-BE49-F238E27FC236}">
                <a16:creationId xmlns:a16="http://schemas.microsoft.com/office/drawing/2014/main" id="{4332156B-4F5F-4C55-8E5D-0BADE14F4779}"/>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8" name="TextBox 17">
            <a:extLst>
              <a:ext uri="{FF2B5EF4-FFF2-40B4-BE49-F238E27FC236}">
                <a16:creationId xmlns:a16="http://schemas.microsoft.com/office/drawing/2014/main" id="{C19517C3-A63C-4BFC-BF36-ACA8EF2BE542}"/>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19" name="TextBox 18">
            <a:extLst>
              <a:ext uri="{FF2B5EF4-FFF2-40B4-BE49-F238E27FC236}">
                <a16:creationId xmlns:a16="http://schemas.microsoft.com/office/drawing/2014/main" id="{1C975493-3845-49C4-A091-371C4402BA6F}"/>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0" name="TextBox 19">
            <a:extLst>
              <a:ext uri="{FF2B5EF4-FFF2-40B4-BE49-F238E27FC236}">
                <a16:creationId xmlns:a16="http://schemas.microsoft.com/office/drawing/2014/main" id="{8B112376-1504-4721-9ADE-AEF0F82E008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1" name="TextBox 20">
            <a:extLst>
              <a:ext uri="{FF2B5EF4-FFF2-40B4-BE49-F238E27FC236}">
                <a16:creationId xmlns:a16="http://schemas.microsoft.com/office/drawing/2014/main" id="{9C83C49F-82EB-47BE-B06A-71FCE792396B}"/>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87E96E00-1D57-4210-ABF2-2F24979BD78E}"/>
              </a:ext>
            </a:extLst>
          </p:cNvPr>
          <p:cNvSpPr txBox="1"/>
          <p:nvPr/>
        </p:nvSpPr>
        <p:spPr>
          <a:xfrm>
            <a:off x="3719331" y="3507662"/>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25" name="Arrow: Circular 24">
            <a:extLst>
              <a:ext uri="{FF2B5EF4-FFF2-40B4-BE49-F238E27FC236}">
                <a16:creationId xmlns:a16="http://schemas.microsoft.com/office/drawing/2014/main" id="{46084E09-B8AB-48B3-94E4-6755BAE9E17D}"/>
              </a:ext>
            </a:extLst>
          </p:cNvPr>
          <p:cNvSpPr/>
          <p:nvPr/>
        </p:nvSpPr>
        <p:spPr>
          <a:xfrm>
            <a:off x="3145030" y="2712403"/>
            <a:ext cx="3651522" cy="3338169"/>
          </a:xfrm>
          <a:prstGeom prst="circularArrow">
            <a:avLst>
              <a:gd name="adj1" fmla="val 2447"/>
              <a:gd name="adj2" fmla="val 1142319"/>
              <a:gd name="adj3" fmla="val 20851209"/>
              <a:gd name="adj4" fmla="val 1239308"/>
              <a:gd name="adj5" fmla="val 6640"/>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6" name="TextBox 25">
            <a:extLst>
              <a:ext uri="{FF2B5EF4-FFF2-40B4-BE49-F238E27FC236}">
                <a16:creationId xmlns:a16="http://schemas.microsoft.com/office/drawing/2014/main" id="{AF8B0F45-F9A0-41ED-848E-918DA8695B6A}"/>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
        <p:nvSpPr>
          <p:cNvPr id="27" name="TextBox 26">
            <a:extLst>
              <a:ext uri="{FF2B5EF4-FFF2-40B4-BE49-F238E27FC236}">
                <a16:creationId xmlns:a16="http://schemas.microsoft.com/office/drawing/2014/main" id="{3B12DD90-8EC6-40BB-8AE2-294E2EC8872E}"/>
              </a:ext>
            </a:extLst>
          </p:cNvPr>
          <p:cNvSpPr txBox="1"/>
          <p:nvPr/>
        </p:nvSpPr>
        <p:spPr>
          <a:xfrm>
            <a:off x="908999" y="2007257"/>
            <a:ext cx="1917647" cy="646331"/>
          </a:xfrm>
          <a:prstGeom prst="rect">
            <a:avLst/>
          </a:prstGeom>
          <a:noFill/>
        </p:spPr>
        <p:txBody>
          <a:bodyPr wrap="square">
            <a:spAutoFit/>
          </a:bodyPr>
          <a:lstStyle/>
          <a:p>
            <a:pPr algn="ctr"/>
            <a:r>
              <a:rPr lang="en-GB" b="1" i="0" dirty="0">
                <a:solidFill>
                  <a:srgbClr val="1C1D1F"/>
                </a:solidFill>
                <a:effectLst/>
              </a:rPr>
              <a:t>C++ Bindings and Thread Pool</a:t>
            </a:r>
          </a:p>
        </p:txBody>
      </p:sp>
      <p:sp>
        <p:nvSpPr>
          <p:cNvPr id="28" name="TextBox 27">
            <a:extLst>
              <a:ext uri="{FF2B5EF4-FFF2-40B4-BE49-F238E27FC236}">
                <a16:creationId xmlns:a16="http://schemas.microsoft.com/office/drawing/2014/main" id="{E8B4A5C8-24D0-4C79-A7EC-0EF09BAE4BBA}"/>
              </a:ext>
            </a:extLst>
          </p:cNvPr>
          <p:cNvSpPr txBox="1"/>
          <p:nvPr/>
        </p:nvSpPr>
        <p:spPr>
          <a:xfrm>
            <a:off x="648205" y="851787"/>
            <a:ext cx="2680872" cy="646331"/>
          </a:xfrm>
          <a:prstGeom prst="rect">
            <a:avLst/>
          </a:prstGeom>
          <a:noFill/>
        </p:spPr>
        <p:txBody>
          <a:bodyPr wrap="square">
            <a:spAutoFit/>
          </a:bodyPr>
          <a:lstStyle/>
          <a:p>
            <a:r>
              <a:rPr lang="en-GB" b="1" i="0" dirty="0">
                <a:solidFill>
                  <a:srgbClr val="FF0000"/>
                </a:solidFill>
                <a:effectLst/>
              </a:rPr>
              <a:t>NodeJS uses C++ bindings instead of Web APIs</a:t>
            </a:r>
          </a:p>
        </p:txBody>
      </p:sp>
      <p:pic>
        <p:nvPicPr>
          <p:cNvPr id="29" name="Picture 4" descr="Node.js - Wikipedia, la enciclopedia libre">
            <a:extLst>
              <a:ext uri="{FF2B5EF4-FFF2-40B4-BE49-F238E27FC236}">
                <a16:creationId xmlns:a16="http://schemas.microsoft.com/office/drawing/2014/main" id="{FA27AB68-00DF-4F69-9266-42CDE359AE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6026" y="153520"/>
            <a:ext cx="832897" cy="507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18406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811A3-ABCC-459E-925C-70C2A625FF20}"/>
              </a:ext>
            </a:extLst>
          </p:cNvPr>
          <p:cNvSpPr txBox="1"/>
          <p:nvPr/>
        </p:nvSpPr>
        <p:spPr>
          <a:xfrm>
            <a:off x="78514" y="64930"/>
            <a:ext cx="5539409" cy="584775"/>
          </a:xfrm>
          <a:prstGeom prst="rect">
            <a:avLst/>
          </a:prstGeom>
          <a:noFill/>
        </p:spPr>
        <p:txBody>
          <a:bodyPr wrap="square">
            <a:spAutoFit/>
          </a:bodyPr>
          <a:lstStyle/>
          <a:p>
            <a:r>
              <a:rPr lang="en-GB" sz="3200" b="0" i="0" dirty="0">
                <a:solidFill>
                  <a:srgbClr val="1C1D1F"/>
                </a:solidFill>
                <a:effectLst/>
              </a:rPr>
              <a:t>What is an Execution Context?</a:t>
            </a:r>
          </a:p>
        </p:txBody>
      </p:sp>
      <p:sp>
        <p:nvSpPr>
          <p:cNvPr id="3" name="Rectangle 2">
            <a:extLst>
              <a:ext uri="{FF2B5EF4-FFF2-40B4-BE49-F238E27FC236}">
                <a16:creationId xmlns:a16="http://schemas.microsoft.com/office/drawing/2014/main" id="{4E1798BF-A0C0-42CA-B909-D2ACCA2EAE1B}"/>
              </a:ext>
            </a:extLst>
          </p:cNvPr>
          <p:cNvSpPr/>
          <p:nvPr/>
        </p:nvSpPr>
        <p:spPr>
          <a:xfrm>
            <a:off x="3440430" y="1465702"/>
            <a:ext cx="3742246"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27B29F0C-C84D-4239-967D-EB179BAA2F2D}"/>
              </a:ext>
            </a:extLst>
          </p:cNvPr>
          <p:cNvSpPr txBox="1"/>
          <p:nvPr/>
        </p:nvSpPr>
        <p:spPr>
          <a:xfrm>
            <a:off x="4447233" y="839114"/>
            <a:ext cx="1630017" cy="369332"/>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Compilation</a:t>
            </a:r>
          </a:p>
        </p:txBody>
      </p:sp>
      <p:cxnSp>
        <p:nvCxnSpPr>
          <p:cNvPr id="5" name="Straight Arrow Connector 4">
            <a:extLst>
              <a:ext uri="{FF2B5EF4-FFF2-40B4-BE49-F238E27FC236}">
                <a16:creationId xmlns:a16="http://schemas.microsoft.com/office/drawing/2014/main" id="{B995C065-06D3-4791-9FD4-DAD33474C635}"/>
              </a:ext>
            </a:extLst>
          </p:cNvPr>
          <p:cNvCxnSpPr>
            <a:cxnSpLocks/>
          </p:cNvCxnSpPr>
          <p:nvPr/>
        </p:nvCxnSpPr>
        <p:spPr>
          <a:xfrm>
            <a:off x="5262241" y="1208446"/>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B63954F-4477-411F-B2EF-D3CD0B56FBBC}"/>
              </a:ext>
            </a:extLst>
          </p:cNvPr>
          <p:cNvSpPr txBox="1"/>
          <p:nvPr/>
        </p:nvSpPr>
        <p:spPr>
          <a:xfrm>
            <a:off x="3824201" y="1850014"/>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Creation of </a:t>
            </a:r>
            <a:r>
              <a:rPr lang="en-GB" b="1" dirty="0">
                <a:solidFill>
                  <a:srgbClr val="FF0000"/>
                </a:solidFill>
              </a:rPr>
              <a:t>Global Execution Context</a:t>
            </a:r>
            <a:r>
              <a:rPr lang="en-GB" b="1" dirty="0"/>
              <a:t> (for top level Code)</a:t>
            </a:r>
          </a:p>
        </p:txBody>
      </p:sp>
      <p:pic>
        <p:nvPicPr>
          <p:cNvPr id="11" name="Picture 10">
            <a:extLst>
              <a:ext uri="{FF2B5EF4-FFF2-40B4-BE49-F238E27FC236}">
                <a16:creationId xmlns:a16="http://schemas.microsoft.com/office/drawing/2014/main" id="{790A2161-093E-460E-96AC-E539A5662E61}"/>
              </a:ext>
            </a:extLst>
          </p:cNvPr>
          <p:cNvPicPr>
            <a:picLocks noChangeAspect="1"/>
          </p:cNvPicPr>
          <p:nvPr/>
        </p:nvPicPr>
        <p:blipFill>
          <a:blip r:embed="rId2"/>
          <a:stretch>
            <a:fillRect/>
          </a:stretch>
        </p:blipFill>
        <p:spPr>
          <a:xfrm>
            <a:off x="742924" y="1997976"/>
            <a:ext cx="2262335" cy="3207557"/>
          </a:xfrm>
          <a:prstGeom prst="rect">
            <a:avLst/>
          </a:prstGeom>
        </p:spPr>
      </p:pic>
      <p:sp>
        <p:nvSpPr>
          <p:cNvPr id="12" name="TextBox 11">
            <a:extLst>
              <a:ext uri="{FF2B5EF4-FFF2-40B4-BE49-F238E27FC236}">
                <a16:creationId xmlns:a16="http://schemas.microsoft.com/office/drawing/2014/main" id="{46A99E6F-9A8F-4FEB-B1E9-9D11942427BE}"/>
              </a:ext>
            </a:extLst>
          </p:cNvPr>
          <p:cNvSpPr txBox="1"/>
          <p:nvPr/>
        </p:nvSpPr>
        <p:spPr>
          <a:xfrm>
            <a:off x="645564" y="1609064"/>
            <a:ext cx="2457054" cy="369332"/>
          </a:xfrm>
          <a:prstGeom prst="rect">
            <a:avLst/>
          </a:prstGeom>
          <a:noFill/>
        </p:spPr>
        <p:txBody>
          <a:bodyPr wrap="square">
            <a:spAutoFit/>
          </a:bodyPr>
          <a:lstStyle/>
          <a:p>
            <a:pPr algn="ctr"/>
            <a:r>
              <a:rPr lang="en-GB" b="1" i="0" dirty="0">
                <a:solidFill>
                  <a:srgbClr val="1C1D1F"/>
                </a:solidFill>
                <a:effectLst/>
              </a:rPr>
              <a:t>Human Readable code:</a:t>
            </a:r>
          </a:p>
        </p:txBody>
      </p:sp>
      <p:sp>
        <p:nvSpPr>
          <p:cNvPr id="13" name="TextBox 12">
            <a:extLst>
              <a:ext uri="{FF2B5EF4-FFF2-40B4-BE49-F238E27FC236}">
                <a16:creationId xmlns:a16="http://schemas.microsoft.com/office/drawing/2014/main" id="{973454D8-96A2-4A8B-B94E-1F55E3EC56A0}"/>
              </a:ext>
            </a:extLst>
          </p:cNvPr>
          <p:cNvSpPr txBox="1"/>
          <p:nvPr/>
        </p:nvSpPr>
        <p:spPr>
          <a:xfrm>
            <a:off x="138390" y="649957"/>
            <a:ext cx="3077280" cy="923330"/>
          </a:xfrm>
          <a:prstGeom prst="rect">
            <a:avLst/>
          </a:prstGeom>
          <a:noFill/>
        </p:spPr>
        <p:txBody>
          <a:bodyPr wrap="square" rtlCol="0">
            <a:spAutoFit/>
          </a:bodyPr>
          <a:lstStyle/>
          <a:p>
            <a:r>
              <a:rPr lang="en-GB" b="1" dirty="0"/>
              <a:t>Top level code is code that is not inside any function, i.e a variable declaration.</a:t>
            </a:r>
          </a:p>
        </p:txBody>
      </p:sp>
      <p:cxnSp>
        <p:nvCxnSpPr>
          <p:cNvPr id="14" name="Straight Arrow Connector 13">
            <a:extLst>
              <a:ext uri="{FF2B5EF4-FFF2-40B4-BE49-F238E27FC236}">
                <a16:creationId xmlns:a16="http://schemas.microsoft.com/office/drawing/2014/main" id="{32C10159-AAFA-426B-B67D-38760403F601}"/>
              </a:ext>
            </a:extLst>
          </p:cNvPr>
          <p:cNvCxnSpPr>
            <a:cxnSpLocks/>
          </p:cNvCxnSpPr>
          <p:nvPr/>
        </p:nvCxnSpPr>
        <p:spPr>
          <a:xfrm flipH="1" flipV="1">
            <a:off x="2921684" y="1305662"/>
            <a:ext cx="995942"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66B9A9-CD86-4B81-AE5D-A6045F76402F}"/>
              </a:ext>
            </a:extLst>
          </p:cNvPr>
          <p:cNvCxnSpPr>
            <a:cxnSpLocks/>
          </p:cNvCxnSpPr>
          <p:nvPr/>
        </p:nvCxnSpPr>
        <p:spPr>
          <a:xfrm>
            <a:off x="463541" y="1501493"/>
            <a:ext cx="347214"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B54332-44F0-456D-8826-E9A3A2161DC8}"/>
              </a:ext>
            </a:extLst>
          </p:cNvPr>
          <p:cNvSpPr txBox="1"/>
          <p:nvPr/>
        </p:nvSpPr>
        <p:spPr>
          <a:xfrm>
            <a:off x="119270" y="5351532"/>
            <a:ext cx="2885987" cy="1477328"/>
          </a:xfrm>
          <a:prstGeom prst="rect">
            <a:avLst/>
          </a:prstGeom>
          <a:noFill/>
        </p:spPr>
        <p:txBody>
          <a:bodyPr wrap="square" rtlCol="0">
            <a:spAutoFit/>
          </a:bodyPr>
          <a:lstStyle/>
          <a:p>
            <a:r>
              <a:rPr lang="en-GB" b="1" dirty="0"/>
              <a:t>The code within the function will only be executed when that function is called so it is NOT top level code</a:t>
            </a:r>
          </a:p>
        </p:txBody>
      </p:sp>
      <p:cxnSp>
        <p:nvCxnSpPr>
          <p:cNvPr id="20" name="Straight Arrow Connector 19">
            <a:extLst>
              <a:ext uri="{FF2B5EF4-FFF2-40B4-BE49-F238E27FC236}">
                <a16:creationId xmlns:a16="http://schemas.microsoft.com/office/drawing/2014/main" id="{1B13CCD9-9865-45DE-8DB5-D650BF87CB94}"/>
              </a:ext>
            </a:extLst>
          </p:cNvPr>
          <p:cNvCxnSpPr>
            <a:cxnSpLocks/>
          </p:cNvCxnSpPr>
          <p:nvPr/>
        </p:nvCxnSpPr>
        <p:spPr>
          <a:xfrm>
            <a:off x="358432" y="2616546"/>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920C09C-72F1-4745-824F-6776744CFAD2}"/>
              </a:ext>
            </a:extLst>
          </p:cNvPr>
          <p:cNvCxnSpPr>
            <a:cxnSpLocks/>
          </p:cNvCxnSpPr>
          <p:nvPr/>
        </p:nvCxnSpPr>
        <p:spPr>
          <a:xfrm>
            <a:off x="345180" y="4213433"/>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BF0061D-7912-4397-81EE-186F42B0BDF6}"/>
              </a:ext>
            </a:extLst>
          </p:cNvPr>
          <p:cNvCxnSpPr>
            <a:cxnSpLocks/>
          </p:cNvCxnSpPr>
          <p:nvPr/>
        </p:nvCxnSpPr>
        <p:spPr>
          <a:xfrm>
            <a:off x="344030" y="2604001"/>
            <a:ext cx="0" cy="278829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7CA894F-F175-44ED-9416-374D831951BA}"/>
              </a:ext>
            </a:extLst>
          </p:cNvPr>
          <p:cNvSpPr txBox="1"/>
          <p:nvPr/>
        </p:nvSpPr>
        <p:spPr>
          <a:xfrm>
            <a:off x="7306067" y="170531"/>
            <a:ext cx="2521419" cy="2031325"/>
          </a:xfrm>
          <a:prstGeom prst="rect">
            <a:avLst/>
          </a:prstGeom>
          <a:noFill/>
        </p:spPr>
        <p:txBody>
          <a:bodyPr wrap="square" rtlCol="0">
            <a:spAutoFit/>
          </a:bodyPr>
          <a:lstStyle/>
          <a:p>
            <a:r>
              <a:rPr lang="en-GB" b="1" dirty="0"/>
              <a:t>Execution Context:</a:t>
            </a:r>
          </a:p>
          <a:p>
            <a:r>
              <a:rPr lang="en-GB" b="1" dirty="0"/>
              <a:t>Environment in which a piece of JavaScript is executed. Stores all the necessary information for some code to be executed.</a:t>
            </a:r>
          </a:p>
        </p:txBody>
      </p:sp>
      <p:sp>
        <p:nvSpPr>
          <p:cNvPr id="28" name="TextBox 27">
            <a:extLst>
              <a:ext uri="{FF2B5EF4-FFF2-40B4-BE49-F238E27FC236}">
                <a16:creationId xmlns:a16="http://schemas.microsoft.com/office/drawing/2014/main" id="{058E4B98-17F0-4CBA-8970-2A297C992587}"/>
              </a:ext>
            </a:extLst>
          </p:cNvPr>
          <p:cNvSpPr txBox="1"/>
          <p:nvPr/>
        </p:nvSpPr>
        <p:spPr>
          <a:xfrm>
            <a:off x="7306067" y="2385209"/>
            <a:ext cx="2521418" cy="1477328"/>
          </a:xfrm>
          <a:prstGeom prst="rect">
            <a:avLst/>
          </a:prstGeom>
          <a:noFill/>
        </p:spPr>
        <p:txBody>
          <a:bodyPr wrap="square" rtlCol="0">
            <a:spAutoFit/>
          </a:bodyPr>
          <a:lstStyle/>
          <a:p>
            <a:r>
              <a:rPr lang="en-GB" b="1" dirty="0"/>
              <a:t>Exactly one Global Execution Context (EC). Default context, created for code that is not inside any function.</a:t>
            </a:r>
          </a:p>
        </p:txBody>
      </p:sp>
      <p:cxnSp>
        <p:nvCxnSpPr>
          <p:cNvPr id="31" name="Straight Arrow Connector 30">
            <a:extLst>
              <a:ext uri="{FF2B5EF4-FFF2-40B4-BE49-F238E27FC236}">
                <a16:creationId xmlns:a16="http://schemas.microsoft.com/office/drawing/2014/main" id="{20AFB607-D8AF-4EED-B610-9DDCC19EC605}"/>
              </a:ext>
            </a:extLst>
          </p:cNvPr>
          <p:cNvCxnSpPr>
            <a:cxnSpLocks/>
          </p:cNvCxnSpPr>
          <p:nvPr/>
        </p:nvCxnSpPr>
        <p:spPr>
          <a:xfrm>
            <a:off x="5243490" y="2482305"/>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47F5523-829F-40E4-8D56-FA52E07D3460}"/>
              </a:ext>
            </a:extLst>
          </p:cNvPr>
          <p:cNvSpPr txBox="1"/>
          <p:nvPr/>
        </p:nvSpPr>
        <p:spPr>
          <a:xfrm>
            <a:off x="3811218" y="3115783"/>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Top Level Code (Inside Global EC)</a:t>
            </a:r>
          </a:p>
        </p:txBody>
      </p:sp>
      <p:sp>
        <p:nvSpPr>
          <p:cNvPr id="33" name="TextBox 32">
            <a:extLst>
              <a:ext uri="{FF2B5EF4-FFF2-40B4-BE49-F238E27FC236}">
                <a16:creationId xmlns:a16="http://schemas.microsoft.com/office/drawing/2014/main" id="{6D647223-82D3-4C6C-A5A1-D480CC4B6CBA}"/>
              </a:ext>
            </a:extLst>
          </p:cNvPr>
          <p:cNvSpPr txBox="1"/>
          <p:nvPr/>
        </p:nvSpPr>
        <p:spPr>
          <a:xfrm>
            <a:off x="7306067" y="3919117"/>
            <a:ext cx="2521418" cy="923330"/>
          </a:xfrm>
          <a:prstGeom prst="rect">
            <a:avLst/>
          </a:prstGeom>
          <a:noFill/>
        </p:spPr>
        <p:txBody>
          <a:bodyPr wrap="square" rtlCol="0">
            <a:spAutoFit/>
          </a:bodyPr>
          <a:lstStyle/>
          <a:p>
            <a:r>
              <a:rPr lang="en-GB" b="1" dirty="0"/>
              <a:t>The computer CPU processes the code it receives.</a:t>
            </a:r>
          </a:p>
        </p:txBody>
      </p:sp>
      <p:cxnSp>
        <p:nvCxnSpPr>
          <p:cNvPr id="34" name="Straight Arrow Connector 33">
            <a:extLst>
              <a:ext uri="{FF2B5EF4-FFF2-40B4-BE49-F238E27FC236}">
                <a16:creationId xmlns:a16="http://schemas.microsoft.com/office/drawing/2014/main" id="{C67C6E08-70D5-4056-9023-3D16662E93CA}"/>
              </a:ext>
            </a:extLst>
          </p:cNvPr>
          <p:cNvCxnSpPr>
            <a:cxnSpLocks/>
          </p:cNvCxnSpPr>
          <p:nvPr/>
        </p:nvCxnSpPr>
        <p:spPr>
          <a:xfrm flipH="1" flipV="1">
            <a:off x="6334539" y="3604591"/>
            <a:ext cx="988302" cy="69360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8981856-119D-4C39-B015-9F5845AE01DB}"/>
              </a:ext>
            </a:extLst>
          </p:cNvPr>
          <p:cNvCxnSpPr>
            <a:cxnSpLocks/>
          </p:cNvCxnSpPr>
          <p:nvPr/>
        </p:nvCxnSpPr>
        <p:spPr>
          <a:xfrm>
            <a:off x="5243490" y="3765019"/>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2E5F2C0B-00CD-4F98-8388-D5661A10AC06}"/>
              </a:ext>
            </a:extLst>
          </p:cNvPr>
          <p:cNvSpPr txBox="1"/>
          <p:nvPr/>
        </p:nvSpPr>
        <p:spPr>
          <a:xfrm>
            <a:off x="3811218" y="4398497"/>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a:t>
            </a:r>
            <a:r>
              <a:rPr lang="en-GB" b="1" dirty="0">
                <a:solidFill>
                  <a:srgbClr val="FF0000"/>
                </a:solidFill>
              </a:rPr>
              <a:t>Functions</a:t>
            </a:r>
            <a:r>
              <a:rPr lang="en-GB" b="1" dirty="0"/>
              <a:t> and waiting for </a:t>
            </a:r>
            <a:r>
              <a:rPr lang="en-GB" b="1" dirty="0">
                <a:solidFill>
                  <a:srgbClr val="FF0000"/>
                </a:solidFill>
              </a:rPr>
              <a:t>Callbacks</a:t>
            </a:r>
          </a:p>
        </p:txBody>
      </p:sp>
      <p:sp>
        <p:nvSpPr>
          <p:cNvPr id="38" name="TextBox 37">
            <a:extLst>
              <a:ext uri="{FF2B5EF4-FFF2-40B4-BE49-F238E27FC236}">
                <a16:creationId xmlns:a16="http://schemas.microsoft.com/office/drawing/2014/main" id="{2F909495-60E8-442B-88C6-A15F48AE4378}"/>
              </a:ext>
            </a:extLst>
          </p:cNvPr>
          <p:cNvSpPr txBox="1"/>
          <p:nvPr/>
        </p:nvSpPr>
        <p:spPr>
          <a:xfrm>
            <a:off x="7322841" y="4930632"/>
            <a:ext cx="2521418" cy="1200329"/>
          </a:xfrm>
          <a:prstGeom prst="rect">
            <a:avLst/>
          </a:prstGeom>
          <a:noFill/>
        </p:spPr>
        <p:txBody>
          <a:bodyPr wrap="square" rtlCol="0">
            <a:spAutoFit/>
          </a:bodyPr>
          <a:lstStyle/>
          <a:p>
            <a:r>
              <a:rPr lang="en-GB" b="1" dirty="0"/>
              <a:t>One Execution context per function. Fr each function call a new EC is created.</a:t>
            </a:r>
          </a:p>
        </p:txBody>
      </p:sp>
      <p:cxnSp>
        <p:nvCxnSpPr>
          <p:cNvPr id="39" name="Straight Arrow Connector 38">
            <a:extLst>
              <a:ext uri="{FF2B5EF4-FFF2-40B4-BE49-F238E27FC236}">
                <a16:creationId xmlns:a16="http://schemas.microsoft.com/office/drawing/2014/main" id="{25204F6F-88EA-4A09-9DEA-FC7FC9BD7F8B}"/>
              </a:ext>
            </a:extLst>
          </p:cNvPr>
          <p:cNvCxnSpPr>
            <a:cxnSpLocks/>
          </p:cNvCxnSpPr>
          <p:nvPr/>
        </p:nvCxnSpPr>
        <p:spPr>
          <a:xfrm flipH="1" flipV="1">
            <a:off x="6503131" y="4864488"/>
            <a:ext cx="864940" cy="63469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289217E-CF91-4E29-936A-E4CFB7238B94}"/>
              </a:ext>
            </a:extLst>
          </p:cNvPr>
          <p:cNvSpPr txBox="1"/>
          <p:nvPr/>
        </p:nvSpPr>
        <p:spPr>
          <a:xfrm>
            <a:off x="3638806" y="6156511"/>
            <a:ext cx="3371458" cy="369332"/>
          </a:xfrm>
          <a:prstGeom prst="rect">
            <a:avLst/>
          </a:prstGeom>
          <a:noFill/>
        </p:spPr>
        <p:txBody>
          <a:bodyPr wrap="square" rtlCol="0">
            <a:spAutoFit/>
          </a:bodyPr>
          <a:lstStyle/>
          <a:p>
            <a:r>
              <a:rPr lang="en-GB" b="1" dirty="0"/>
              <a:t>All together make the call stack</a:t>
            </a:r>
          </a:p>
        </p:txBody>
      </p:sp>
      <p:cxnSp>
        <p:nvCxnSpPr>
          <p:cNvPr id="42" name="Straight Arrow Connector 41">
            <a:extLst>
              <a:ext uri="{FF2B5EF4-FFF2-40B4-BE49-F238E27FC236}">
                <a16:creationId xmlns:a16="http://schemas.microsoft.com/office/drawing/2014/main" id="{40136D8B-0D5C-463C-ABDA-9E9AB52D1D2C}"/>
              </a:ext>
            </a:extLst>
          </p:cNvPr>
          <p:cNvCxnSpPr>
            <a:cxnSpLocks/>
          </p:cNvCxnSpPr>
          <p:nvPr/>
        </p:nvCxnSpPr>
        <p:spPr>
          <a:xfrm flipV="1">
            <a:off x="6828690" y="6084395"/>
            <a:ext cx="592386" cy="25678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3376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469AD56-DCFC-4FEF-844C-63426BEE7EB3}"/>
              </a:ext>
            </a:extLst>
          </p:cNvPr>
          <p:cNvSpPr/>
          <p:nvPr/>
        </p:nvSpPr>
        <p:spPr>
          <a:xfrm>
            <a:off x="477076" y="1432432"/>
            <a:ext cx="3990071" cy="5266702"/>
          </a:xfrm>
          <a:prstGeom prst="rect">
            <a:avLst/>
          </a:prstGeom>
          <a:solidFill>
            <a:schemeClr val="bg1">
              <a:lumMod val="85000"/>
            </a:schemeClr>
          </a:solid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FB561ACB-9E44-4966-AD5E-A4DF5B2E24CF}"/>
              </a:ext>
            </a:extLst>
          </p:cNvPr>
          <p:cNvSpPr txBox="1"/>
          <p:nvPr/>
        </p:nvSpPr>
        <p:spPr>
          <a:xfrm>
            <a:off x="159026" y="158866"/>
            <a:ext cx="5539409" cy="584775"/>
          </a:xfrm>
          <a:prstGeom prst="rect">
            <a:avLst/>
          </a:prstGeom>
          <a:noFill/>
        </p:spPr>
        <p:txBody>
          <a:bodyPr wrap="square">
            <a:spAutoFit/>
          </a:bodyPr>
          <a:lstStyle/>
          <a:p>
            <a:r>
              <a:rPr lang="en-GB" sz="3200" b="0" i="0" dirty="0">
                <a:solidFill>
                  <a:srgbClr val="1C1D1F"/>
                </a:solidFill>
                <a:effectLst/>
              </a:rPr>
              <a:t>Execution Context in detail</a:t>
            </a:r>
          </a:p>
        </p:txBody>
      </p:sp>
      <p:sp>
        <p:nvSpPr>
          <p:cNvPr id="3" name="TextBox 2">
            <a:extLst>
              <a:ext uri="{FF2B5EF4-FFF2-40B4-BE49-F238E27FC236}">
                <a16:creationId xmlns:a16="http://schemas.microsoft.com/office/drawing/2014/main" id="{C1D48A3C-BCD8-4B89-8E5C-7CC777DD4FDE}"/>
              </a:ext>
            </a:extLst>
          </p:cNvPr>
          <p:cNvSpPr txBox="1"/>
          <p:nvPr/>
        </p:nvSpPr>
        <p:spPr>
          <a:xfrm>
            <a:off x="1102362" y="1511784"/>
            <a:ext cx="3371458" cy="369332"/>
          </a:xfrm>
          <a:prstGeom prst="rect">
            <a:avLst/>
          </a:prstGeom>
          <a:noFill/>
        </p:spPr>
        <p:txBody>
          <a:bodyPr wrap="square" rtlCol="0">
            <a:spAutoFit/>
          </a:bodyPr>
          <a:lstStyle/>
          <a:p>
            <a:r>
              <a:rPr lang="en-GB" b="1" dirty="0"/>
              <a:t>Execution context:</a:t>
            </a:r>
          </a:p>
        </p:txBody>
      </p:sp>
      <p:sp>
        <p:nvSpPr>
          <p:cNvPr id="5" name="TextBox 4">
            <a:extLst>
              <a:ext uri="{FF2B5EF4-FFF2-40B4-BE49-F238E27FC236}">
                <a16:creationId xmlns:a16="http://schemas.microsoft.com/office/drawing/2014/main" id="{35DC4D57-5F76-46FB-898B-10E3E3CB6B59}"/>
              </a:ext>
            </a:extLst>
          </p:cNvPr>
          <p:cNvSpPr txBox="1"/>
          <p:nvPr/>
        </p:nvSpPr>
        <p:spPr>
          <a:xfrm>
            <a:off x="784312" y="2074358"/>
            <a:ext cx="5677468" cy="369332"/>
          </a:xfrm>
          <a:prstGeom prst="rect">
            <a:avLst/>
          </a:prstGeom>
          <a:noFill/>
        </p:spPr>
        <p:txBody>
          <a:bodyPr wrap="square" rtlCol="0">
            <a:spAutoFit/>
          </a:bodyPr>
          <a:lstStyle/>
          <a:p>
            <a:r>
              <a:rPr lang="en-GB" b="1" dirty="0"/>
              <a:t>Variable Environment</a:t>
            </a:r>
          </a:p>
        </p:txBody>
      </p:sp>
      <p:sp>
        <p:nvSpPr>
          <p:cNvPr id="6" name="TextBox 5">
            <a:extLst>
              <a:ext uri="{FF2B5EF4-FFF2-40B4-BE49-F238E27FC236}">
                <a16:creationId xmlns:a16="http://schemas.microsoft.com/office/drawing/2014/main" id="{E30C6B36-B889-4638-A8D9-9E5FD609D96B}"/>
              </a:ext>
            </a:extLst>
          </p:cNvPr>
          <p:cNvSpPr txBox="1"/>
          <p:nvPr/>
        </p:nvSpPr>
        <p:spPr>
          <a:xfrm>
            <a:off x="1112946" y="3848512"/>
            <a:ext cx="1582380" cy="369332"/>
          </a:xfrm>
          <a:prstGeom prst="rect">
            <a:avLst/>
          </a:prstGeom>
          <a:noFill/>
        </p:spPr>
        <p:txBody>
          <a:bodyPr wrap="square" rtlCol="0">
            <a:spAutoFit/>
          </a:bodyPr>
          <a:lstStyle/>
          <a:p>
            <a:r>
              <a:rPr lang="en-GB" b="1" dirty="0"/>
              <a:t>Scope Chain</a:t>
            </a:r>
          </a:p>
        </p:txBody>
      </p:sp>
      <p:sp>
        <p:nvSpPr>
          <p:cNvPr id="7" name="TextBox 6">
            <a:extLst>
              <a:ext uri="{FF2B5EF4-FFF2-40B4-BE49-F238E27FC236}">
                <a16:creationId xmlns:a16="http://schemas.microsoft.com/office/drawing/2014/main" id="{A6E37A74-7BF8-4791-80CB-FC257BB00DBB}"/>
              </a:ext>
            </a:extLst>
          </p:cNvPr>
          <p:cNvSpPr txBox="1"/>
          <p:nvPr/>
        </p:nvSpPr>
        <p:spPr>
          <a:xfrm>
            <a:off x="1112946" y="6079093"/>
            <a:ext cx="2602798" cy="369332"/>
          </a:xfrm>
          <a:prstGeom prst="rect">
            <a:avLst/>
          </a:prstGeom>
          <a:noFill/>
        </p:spPr>
        <p:txBody>
          <a:bodyPr wrap="square" rtlCol="0">
            <a:spAutoFit/>
          </a:bodyPr>
          <a:lstStyle/>
          <a:p>
            <a:r>
              <a:rPr lang="en-GB" b="1" dirty="0">
                <a:latin typeface="Consolas" panose="020B0609020204030204" pitchFamily="49" charset="0"/>
              </a:rPr>
              <a:t>This</a:t>
            </a:r>
            <a:r>
              <a:rPr lang="en-GB" b="1" dirty="0"/>
              <a:t> keyword</a:t>
            </a:r>
          </a:p>
        </p:txBody>
      </p:sp>
      <p:sp>
        <p:nvSpPr>
          <p:cNvPr id="8" name="Oval 7">
            <a:extLst>
              <a:ext uri="{FF2B5EF4-FFF2-40B4-BE49-F238E27FC236}">
                <a16:creationId xmlns:a16="http://schemas.microsoft.com/office/drawing/2014/main" id="{B99B7853-CD31-4B12-8812-FDC55CB17FA3}"/>
              </a:ext>
            </a:extLst>
          </p:cNvPr>
          <p:cNvSpPr/>
          <p:nvPr/>
        </p:nvSpPr>
        <p:spPr>
          <a:xfrm>
            <a:off x="664842" y="212550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2C5EF331-568F-4B39-A76E-CDDAADD78032}"/>
              </a:ext>
            </a:extLst>
          </p:cNvPr>
          <p:cNvSpPr txBox="1"/>
          <p:nvPr/>
        </p:nvSpPr>
        <p:spPr>
          <a:xfrm>
            <a:off x="690702" y="2116487"/>
            <a:ext cx="301686" cy="369332"/>
          </a:xfrm>
          <a:prstGeom prst="rect">
            <a:avLst/>
          </a:prstGeom>
          <a:noFill/>
        </p:spPr>
        <p:txBody>
          <a:bodyPr wrap="none" rtlCol="0">
            <a:spAutoFit/>
          </a:bodyPr>
          <a:lstStyle/>
          <a:p>
            <a:r>
              <a:rPr lang="en-GB" b="1" dirty="0"/>
              <a:t>1</a:t>
            </a:r>
          </a:p>
        </p:txBody>
      </p:sp>
      <p:sp>
        <p:nvSpPr>
          <p:cNvPr id="10" name="Oval 9">
            <a:extLst>
              <a:ext uri="{FF2B5EF4-FFF2-40B4-BE49-F238E27FC236}">
                <a16:creationId xmlns:a16="http://schemas.microsoft.com/office/drawing/2014/main" id="{B284BD7B-9CE5-4DBF-BA38-BAE198EDCD89}"/>
              </a:ext>
            </a:extLst>
          </p:cNvPr>
          <p:cNvSpPr/>
          <p:nvPr/>
        </p:nvSpPr>
        <p:spPr>
          <a:xfrm>
            <a:off x="664842" y="385729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9850942E-65A3-4ED5-AB8D-358567FB1909}"/>
              </a:ext>
            </a:extLst>
          </p:cNvPr>
          <p:cNvSpPr txBox="1"/>
          <p:nvPr/>
        </p:nvSpPr>
        <p:spPr>
          <a:xfrm>
            <a:off x="690702" y="3848277"/>
            <a:ext cx="301686" cy="369332"/>
          </a:xfrm>
          <a:prstGeom prst="rect">
            <a:avLst/>
          </a:prstGeom>
          <a:noFill/>
        </p:spPr>
        <p:txBody>
          <a:bodyPr wrap="none" rtlCol="0">
            <a:spAutoFit/>
          </a:bodyPr>
          <a:lstStyle/>
          <a:p>
            <a:r>
              <a:rPr lang="en-GB" b="1" dirty="0"/>
              <a:t>2</a:t>
            </a:r>
          </a:p>
        </p:txBody>
      </p:sp>
      <p:sp>
        <p:nvSpPr>
          <p:cNvPr id="12" name="Oval 11">
            <a:extLst>
              <a:ext uri="{FF2B5EF4-FFF2-40B4-BE49-F238E27FC236}">
                <a16:creationId xmlns:a16="http://schemas.microsoft.com/office/drawing/2014/main" id="{6C4A4166-2007-475C-8A09-01F97F6C43AA}"/>
              </a:ext>
            </a:extLst>
          </p:cNvPr>
          <p:cNvSpPr/>
          <p:nvPr/>
        </p:nvSpPr>
        <p:spPr>
          <a:xfrm>
            <a:off x="667511" y="60908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C9D6AC57-734B-43C2-A614-D934D2E673F1}"/>
              </a:ext>
            </a:extLst>
          </p:cNvPr>
          <p:cNvSpPr txBox="1"/>
          <p:nvPr/>
        </p:nvSpPr>
        <p:spPr>
          <a:xfrm>
            <a:off x="693371" y="6081863"/>
            <a:ext cx="301686" cy="369332"/>
          </a:xfrm>
          <a:prstGeom prst="rect">
            <a:avLst/>
          </a:prstGeom>
          <a:noFill/>
        </p:spPr>
        <p:txBody>
          <a:bodyPr wrap="none" rtlCol="0">
            <a:spAutoFit/>
          </a:bodyPr>
          <a:lstStyle/>
          <a:p>
            <a:r>
              <a:rPr lang="en-GB" b="1" dirty="0"/>
              <a:t>3</a:t>
            </a:r>
          </a:p>
        </p:txBody>
      </p:sp>
      <p:sp>
        <p:nvSpPr>
          <p:cNvPr id="14" name="TextBox 13">
            <a:extLst>
              <a:ext uri="{FF2B5EF4-FFF2-40B4-BE49-F238E27FC236}">
                <a16:creationId xmlns:a16="http://schemas.microsoft.com/office/drawing/2014/main" id="{E6582782-14ED-4687-A2C9-30260433546C}"/>
              </a:ext>
            </a:extLst>
          </p:cNvPr>
          <p:cNvSpPr txBox="1"/>
          <p:nvPr/>
        </p:nvSpPr>
        <p:spPr>
          <a:xfrm>
            <a:off x="1102362" y="2485819"/>
            <a:ext cx="3527782" cy="369332"/>
          </a:xfrm>
          <a:prstGeom prst="rect">
            <a:avLst/>
          </a:prstGeom>
          <a:noFill/>
        </p:spPr>
        <p:txBody>
          <a:bodyPr wrap="square" rtlCol="0">
            <a:spAutoFit/>
          </a:bodyPr>
          <a:lstStyle/>
          <a:p>
            <a:r>
              <a:rPr lang="en-GB" b="1" dirty="0">
                <a:latin typeface="Consolas" panose="020B0609020204030204" pitchFamily="49" charset="0"/>
              </a:rPr>
              <a:t>let</a:t>
            </a:r>
            <a:r>
              <a:rPr lang="en-GB" b="1" dirty="0"/>
              <a:t>, </a:t>
            </a:r>
            <a:r>
              <a:rPr lang="en-GB" b="1" dirty="0">
                <a:latin typeface="Consolas" panose="020B0609020204030204" pitchFamily="49" charset="0"/>
              </a:rPr>
              <a:t>const</a:t>
            </a:r>
            <a:r>
              <a:rPr lang="en-GB" b="1" dirty="0"/>
              <a:t> and </a:t>
            </a:r>
            <a:r>
              <a:rPr lang="en-GB" b="1" dirty="0">
                <a:latin typeface="Consolas" panose="020B0609020204030204" pitchFamily="49" charset="0"/>
              </a:rPr>
              <a:t>Var</a:t>
            </a:r>
            <a:r>
              <a:rPr lang="en-GB" b="1" dirty="0"/>
              <a:t> declarations</a:t>
            </a:r>
          </a:p>
        </p:txBody>
      </p:sp>
      <p:sp>
        <p:nvSpPr>
          <p:cNvPr id="15" name="TextBox 14">
            <a:extLst>
              <a:ext uri="{FF2B5EF4-FFF2-40B4-BE49-F238E27FC236}">
                <a16:creationId xmlns:a16="http://schemas.microsoft.com/office/drawing/2014/main" id="{AE715256-8B3D-40AC-A89C-55AA774545D9}"/>
              </a:ext>
            </a:extLst>
          </p:cNvPr>
          <p:cNvSpPr txBox="1"/>
          <p:nvPr/>
        </p:nvSpPr>
        <p:spPr>
          <a:xfrm>
            <a:off x="1112946" y="2863475"/>
            <a:ext cx="3265406" cy="369332"/>
          </a:xfrm>
          <a:prstGeom prst="rect">
            <a:avLst/>
          </a:prstGeom>
          <a:noFill/>
        </p:spPr>
        <p:txBody>
          <a:bodyPr wrap="square" rtlCol="0">
            <a:spAutoFit/>
          </a:bodyPr>
          <a:lstStyle/>
          <a:p>
            <a:r>
              <a:rPr lang="en-GB" b="1" dirty="0"/>
              <a:t>Functions</a:t>
            </a:r>
          </a:p>
        </p:txBody>
      </p:sp>
      <p:sp>
        <p:nvSpPr>
          <p:cNvPr id="16" name="TextBox 15">
            <a:extLst>
              <a:ext uri="{FF2B5EF4-FFF2-40B4-BE49-F238E27FC236}">
                <a16:creationId xmlns:a16="http://schemas.microsoft.com/office/drawing/2014/main" id="{230D3CAD-EF82-45AE-8FE9-C4AAFF569437}"/>
              </a:ext>
            </a:extLst>
          </p:cNvPr>
          <p:cNvSpPr txBox="1"/>
          <p:nvPr/>
        </p:nvSpPr>
        <p:spPr>
          <a:xfrm>
            <a:off x="1102362" y="3211064"/>
            <a:ext cx="3265406" cy="369332"/>
          </a:xfrm>
          <a:prstGeom prst="rect">
            <a:avLst/>
          </a:prstGeom>
          <a:noFill/>
        </p:spPr>
        <p:txBody>
          <a:bodyPr wrap="square" rtlCol="0">
            <a:spAutoFit/>
          </a:bodyPr>
          <a:lstStyle/>
          <a:p>
            <a:r>
              <a:rPr lang="en-GB" b="1" dirty="0">
                <a:latin typeface="Consolas" panose="020B0609020204030204" pitchFamily="49" charset="0"/>
              </a:rPr>
              <a:t>Arguments</a:t>
            </a:r>
            <a:r>
              <a:rPr lang="en-GB" b="1" dirty="0"/>
              <a:t> Objects</a:t>
            </a:r>
          </a:p>
        </p:txBody>
      </p:sp>
      <p:sp>
        <p:nvSpPr>
          <p:cNvPr id="17" name="TextBox 16">
            <a:extLst>
              <a:ext uri="{FF2B5EF4-FFF2-40B4-BE49-F238E27FC236}">
                <a16:creationId xmlns:a16="http://schemas.microsoft.com/office/drawing/2014/main" id="{598DF2F1-9549-4A17-8464-D8F4C2DBDF2F}"/>
              </a:ext>
            </a:extLst>
          </p:cNvPr>
          <p:cNvSpPr txBox="1"/>
          <p:nvPr/>
        </p:nvSpPr>
        <p:spPr>
          <a:xfrm>
            <a:off x="1102362" y="4162221"/>
            <a:ext cx="2109799" cy="1754326"/>
          </a:xfrm>
          <a:prstGeom prst="rect">
            <a:avLst/>
          </a:prstGeom>
          <a:noFill/>
        </p:spPr>
        <p:txBody>
          <a:bodyPr wrap="square" rtlCol="0">
            <a:spAutoFit/>
          </a:bodyPr>
          <a:lstStyle/>
          <a:p>
            <a:r>
              <a:rPr lang="en-GB" b="1" dirty="0"/>
              <a:t>(The scope chain consists of references to variables that are outside of the current function)</a:t>
            </a:r>
          </a:p>
        </p:txBody>
      </p:sp>
      <p:sp>
        <p:nvSpPr>
          <p:cNvPr id="19" name="TextBox 18">
            <a:extLst>
              <a:ext uri="{FF2B5EF4-FFF2-40B4-BE49-F238E27FC236}">
                <a16:creationId xmlns:a16="http://schemas.microsoft.com/office/drawing/2014/main" id="{6C05062E-97B2-47DD-BB12-D9F2C9FD84D7}"/>
              </a:ext>
            </a:extLst>
          </p:cNvPr>
          <p:cNvSpPr txBox="1"/>
          <p:nvPr/>
        </p:nvSpPr>
        <p:spPr>
          <a:xfrm>
            <a:off x="2885148" y="3493770"/>
            <a:ext cx="1608183" cy="2585323"/>
          </a:xfrm>
          <a:prstGeom prst="rect">
            <a:avLst/>
          </a:prstGeom>
          <a:noFill/>
        </p:spPr>
        <p:txBody>
          <a:bodyPr wrap="square">
            <a:spAutoFit/>
          </a:bodyPr>
          <a:lstStyle/>
          <a:p>
            <a:r>
              <a:rPr lang="en-GB" b="1" dirty="0">
                <a:solidFill>
                  <a:srgbClr val="FF0000"/>
                </a:solidFill>
              </a:rPr>
              <a:t>NOT</a:t>
            </a:r>
            <a:r>
              <a:rPr lang="en-GB" b="1" i="0" dirty="0">
                <a:solidFill>
                  <a:srgbClr val="FF0000"/>
                </a:solidFill>
                <a:effectLst/>
              </a:rPr>
              <a:t> in arrow functions.</a:t>
            </a:r>
          </a:p>
          <a:p>
            <a:endParaRPr lang="en-GB" b="1" dirty="0">
              <a:solidFill>
                <a:srgbClr val="FF0000"/>
              </a:solidFill>
            </a:endParaRPr>
          </a:p>
          <a:p>
            <a:r>
              <a:rPr lang="en-GB" b="1" i="0" dirty="0">
                <a:solidFill>
                  <a:srgbClr val="FF0000"/>
                </a:solidFill>
                <a:effectLst/>
              </a:rPr>
              <a:t>Arrow functions do not have the arguments object or the this keyword</a:t>
            </a:r>
          </a:p>
        </p:txBody>
      </p:sp>
      <p:cxnSp>
        <p:nvCxnSpPr>
          <p:cNvPr id="20" name="Straight Arrow Connector 19">
            <a:extLst>
              <a:ext uri="{FF2B5EF4-FFF2-40B4-BE49-F238E27FC236}">
                <a16:creationId xmlns:a16="http://schemas.microsoft.com/office/drawing/2014/main" id="{B26936F6-2F5F-4777-8AFF-904A937162F6}"/>
              </a:ext>
            </a:extLst>
          </p:cNvPr>
          <p:cNvCxnSpPr>
            <a:cxnSpLocks/>
          </p:cNvCxnSpPr>
          <p:nvPr/>
        </p:nvCxnSpPr>
        <p:spPr>
          <a:xfrm flipH="1" flipV="1">
            <a:off x="2071806" y="3561116"/>
            <a:ext cx="813342" cy="28024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8D1A07-6194-41A6-9CEE-22D71EFF9B16}"/>
              </a:ext>
            </a:extLst>
          </p:cNvPr>
          <p:cNvCxnSpPr>
            <a:cxnSpLocks/>
          </p:cNvCxnSpPr>
          <p:nvPr/>
        </p:nvCxnSpPr>
        <p:spPr>
          <a:xfrm flipH="1">
            <a:off x="2636657" y="5986322"/>
            <a:ext cx="313936" cy="27743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ACF7C8D5-3A15-4663-8DFE-0F6F1E89A1F3}"/>
              </a:ext>
            </a:extLst>
          </p:cNvPr>
          <p:cNvPicPr>
            <a:picLocks noChangeAspect="1"/>
          </p:cNvPicPr>
          <p:nvPr/>
        </p:nvPicPr>
        <p:blipFill>
          <a:blip r:embed="rId2"/>
          <a:stretch>
            <a:fillRect/>
          </a:stretch>
        </p:blipFill>
        <p:spPr>
          <a:xfrm>
            <a:off x="4717594" y="1474337"/>
            <a:ext cx="2093209" cy="2939900"/>
          </a:xfrm>
          <a:prstGeom prst="rect">
            <a:avLst/>
          </a:prstGeom>
        </p:spPr>
      </p:pic>
      <p:sp>
        <p:nvSpPr>
          <p:cNvPr id="33" name="Rectangle 32">
            <a:extLst>
              <a:ext uri="{FF2B5EF4-FFF2-40B4-BE49-F238E27FC236}">
                <a16:creationId xmlns:a16="http://schemas.microsoft.com/office/drawing/2014/main" id="{BB6A5BDD-D484-4149-8AE1-6ADE71C38026}"/>
              </a:ext>
            </a:extLst>
          </p:cNvPr>
          <p:cNvSpPr/>
          <p:nvPr/>
        </p:nvSpPr>
        <p:spPr>
          <a:xfrm>
            <a:off x="7037580" y="583100"/>
            <a:ext cx="2199184" cy="169627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TextBox 33">
            <a:extLst>
              <a:ext uri="{FF2B5EF4-FFF2-40B4-BE49-F238E27FC236}">
                <a16:creationId xmlns:a16="http://schemas.microsoft.com/office/drawing/2014/main" id="{7C130ED5-1CC3-4D2C-8C1C-F7BFC53B87A7}"/>
              </a:ext>
            </a:extLst>
          </p:cNvPr>
          <p:cNvSpPr txBox="1"/>
          <p:nvPr/>
        </p:nvSpPr>
        <p:spPr>
          <a:xfrm>
            <a:off x="7151568" y="970381"/>
            <a:ext cx="1982553" cy="1200329"/>
          </a:xfrm>
          <a:prstGeom prst="rect">
            <a:avLst/>
          </a:prstGeom>
          <a:solidFill>
            <a:schemeClr val="bg1"/>
          </a:solidFill>
        </p:spPr>
        <p:txBody>
          <a:bodyPr wrap="square" rtlCol="0">
            <a:spAutoFit/>
          </a:bodyPr>
          <a:lstStyle/>
          <a:p>
            <a:r>
              <a:rPr lang="en-GB" dirty="0"/>
              <a:t>Name = ‘Jonas’</a:t>
            </a:r>
          </a:p>
          <a:p>
            <a:r>
              <a:rPr lang="en-GB" b="1" dirty="0"/>
              <a:t>First</a:t>
            </a:r>
            <a:r>
              <a:rPr lang="en-GB" dirty="0"/>
              <a:t> (function)</a:t>
            </a:r>
          </a:p>
          <a:p>
            <a:r>
              <a:rPr lang="en-GB" b="1" dirty="0"/>
              <a:t>Second</a:t>
            </a:r>
            <a:r>
              <a:rPr lang="en-GB" dirty="0"/>
              <a:t> (function)</a:t>
            </a:r>
          </a:p>
          <a:p>
            <a:r>
              <a:rPr lang="en-GB" b="1" dirty="0"/>
              <a:t>X </a:t>
            </a:r>
            <a:r>
              <a:rPr lang="en-GB" dirty="0"/>
              <a:t>(unknown)</a:t>
            </a:r>
            <a:endParaRPr lang="en-GB" b="1" dirty="0"/>
          </a:p>
        </p:txBody>
      </p:sp>
      <p:sp>
        <p:nvSpPr>
          <p:cNvPr id="35" name="TextBox 34">
            <a:extLst>
              <a:ext uri="{FF2B5EF4-FFF2-40B4-BE49-F238E27FC236}">
                <a16:creationId xmlns:a16="http://schemas.microsoft.com/office/drawing/2014/main" id="{2286C2AA-71A9-4155-92B9-1B179A69B914}"/>
              </a:ext>
            </a:extLst>
          </p:cNvPr>
          <p:cNvSpPr txBox="1"/>
          <p:nvPr/>
        </p:nvSpPr>
        <p:spPr>
          <a:xfrm>
            <a:off x="7151568" y="596615"/>
            <a:ext cx="1982553" cy="369332"/>
          </a:xfrm>
          <a:prstGeom prst="rect">
            <a:avLst/>
          </a:prstGeom>
          <a:noFill/>
        </p:spPr>
        <p:txBody>
          <a:bodyPr wrap="square" rtlCol="0">
            <a:spAutoFit/>
          </a:bodyPr>
          <a:lstStyle/>
          <a:p>
            <a:pPr algn="ctr"/>
            <a:r>
              <a:rPr lang="en-GB" b="1" dirty="0"/>
              <a:t>GLOBAL</a:t>
            </a:r>
          </a:p>
        </p:txBody>
      </p:sp>
      <p:cxnSp>
        <p:nvCxnSpPr>
          <p:cNvPr id="36" name="Straight Arrow Connector 35">
            <a:extLst>
              <a:ext uri="{FF2B5EF4-FFF2-40B4-BE49-F238E27FC236}">
                <a16:creationId xmlns:a16="http://schemas.microsoft.com/office/drawing/2014/main" id="{3880B692-C8D3-4830-8931-4887D874C52E}"/>
              </a:ext>
            </a:extLst>
          </p:cNvPr>
          <p:cNvCxnSpPr>
            <a:cxnSpLocks/>
            <a:stCxn id="35" idx="1"/>
          </p:cNvCxnSpPr>
          <p:nvPr/>
        </p:nvCxnSpPr>
        <p:spPr>
          <a:xfrm flipH="1">
            <a:off x="6512776" y="781281"/>
            <a:ext cx="638792" cy="84873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682EFF3-6860-4A13-855D-50D344CB0C0F}"/>
              </a:ext>
            </a:extLst>
          </p:cNvPr>
          <p:cNvCxnSpPr>
            <a:cxnSpLocks/>
          </p:cNvCxnSpPr>
          <p:nvPr/>
        </p:nvCxnSpPr>
        <p:spPr>
          <a:xfrm flipH="1">
            <a:off x="8688356" y="583100"/>
            <a:ext cx="662396" cy="84813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DBAAB1-E2EA-446A-8623-2883A8D3D1E8}"/>
              </a:ext>
            </a:extLst>
          </p:cNvPr>
          <p:cNvSpPr txBox="1"/>
          <p:nvPr/>
        </p:nvSpPr>
        <p:spPr>
          <a:xfrm>
            <a:off x="6944139" y="213768"/>
            <a:ext cx="2802835" cy="369332"/>
          </a:xfrm>
          <a:prstGeom prst="rect">
            <a:avLst/>
          </a:prstGeom>
          <a:noFill/>
        </p:spPr>
        <p:txBody>
          <a:bodyPr wrap="square">
            <a:spAutoFit/>
          </a:bodyPr>
          <a:lstStyle/>
          <a:p>
            <a:r>
              <a:rPr lang="en-GB" b="1" dirty="0">
                <a:solidFill>
                  <a:srgbClr val="FF0000"/>
                </a:solidFill>
              </a:rPr>
              <a:t>Literally the function code!</a:t>
            </a:r>
            <a:endParaRPr lang="en-GB" b="1" i="0" dirty="0">
              <a:solidFill>
                <a:srgbClr val="FF0000"/>
              </a:solidFill>
              <a:effectLst/>
            </a:endParaRPr>
          </a:p>
        </p:txBody>
      </p:sp>
      <p:sp>
        <p:nvSpPr>
          <p:cNvPr id="43" name="Rectangle 42">
            <a:extLst>
              <a:ext uri="{FF2B5EF4-FFF2-40B4-BE49-F238E27FC236}">
                <a16:creationId xmlns:a16="http://schemas.microsoft.com/office/drawing/2014/main" id="{8BAD17D4-7157-4E09-8958-061A49421F9D}"/>
              </a:ext>
            </a:extLst>
          </p:cNvPr>
          <p:cNvSpPr/>
          <p:nvPr/>
        </p:nvSpPr>
        <p:spPr>
          <a:xfrm>
            <a:off x="7032087" y="2956538"/>
            <a:ext cx="2199184" cy="1205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TextBox 43">
            <a:extLst>
              <a:ext uri="{FF2B5EF4-FFF2-40B4-BE49-F238E27FC236}">
                <a16:creationId xmlns:a16="http://schemas.microsoft.com/office/drawing/2014/main" id="{C4C1385B-25E0-40FA-9A2B-0AEDE239EFF2}"/>
              </a:ext>
            </a:extLst>
          </p:cNvPr>
          <p:cNvSpPr txBox="1"/>
          <p:nvPr/>
        </p:nvSpPr>
        <p:spPr>
          <a:xfrm>
            <a:off x="7146075" y="2970053"/>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45" name="Rectangle 44">
            <a:extLst>
              <a:ext uri="{FF2B5EF4-FFF2-40B4-BE49-F238E27FC236}">
                <a16:creationId xmlns:a16="http://schemas.microsoft.com/office/drawing/2014/main" id="{8B495BA8-FDE2-485A-8A0C-B95B80DE6458}"/>
              </a:ext>
            </a:extLst>
          </p:cNvPr>
          <p:cNvSpPr/>
          <p:nvPr/>
        </p:nvSpPr>
        <p:spPr>
          <a:xfrm>
            <a:off x="7119571" y="3339385"/>
            <a:ext cx="2043480" cy="746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C6965619-A41C-41FE-9D8D-01F7E76C69BC}"/>
              </a:ext>
            </a:extLst>
          </p:cNvPr>
          <p:cNvSpPr/>
          <p:nvPr/>
        </p:nvSpPr>
        <p:spPr>
          <a:xfrm>
            <a:off x="7073803" y="4848985"/>
            <a:ext cx="2199184" cy="11373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TextBox 46">
            <a:extLst>
              <a:ext uri="{FF2B5EF4-FFF2-40B4-BE49-F238E27FC236}">
                <a16:creationId xmlns:a16="http://schemas.microsoft.com/office/drawing/2014/main" id="{CD5BBC38-6078-423A-B5D7-5D934D5FC9D3}"/>
              </a:ext>
            </a:extLst>
          </p:cNvPr>
          <p:cNvSpPr txBox="1"/>
          <p:nvPr/>
        </p:nvSpPr>
        <p:spPr>
          <a:xfrm>
            <a:off x="7187791" y="486250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48" name="Rectangle 47">
            <a:extLst>
              <a:ext uri="{FF2B5EF4-FFF2-40B4-BE49-F238E27FC236}">
                <a16:creationId xmlns:a16="http://schemas.microsoft.com/office/drawing/2014/main" id="{312ECEFA-8B73-4C02-B328-2D541C537726}"/>
              </a:ext>
            </a:extLst>
          </p:cNvPr>
          <p:cNvSpPr/>
          <p:nvPr/>
        </p:nvSpPr>
        <p:spPr>
          <a:xfrm>
            <a:off x="7161287" y="5231832"/>
            <a:ext cx="2043480" cy="684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TextBox 52">
            <a:extLst>
              <a:ext uri="{FF2B5EF4-FFF2-40B4-BE49-F238E27FC236}">
                <a16:creationId xmlns:a16="http://schemas.microsoft.com/office/drawing/2014/main" id="{F858BD1A-1B0A-423A-9BD4-8310F8BF6D21}"/>
              </a:ext>
            </a:extLst>
          </p:cNvPr>
          <p:cNvSpPr txBox="1"/>
          <p:nvPr/>
        </p:nvSpPr>
        <p:spPr>
          <a:xfrm>
            <a:off x="7087066" y="2313875"/>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first()</a:t>
            </a:r>
            <a:r>
              <a:rPr lang="en-GB" b="1" dirty="0">
                <a:solidFill>
                  <a:srgbClr val="FF0000"/>
                </a:solidFill>
              </a:rPr>
              <a:t>first!</a:t>
            </a:r>
            <a:endParaRPr lang="en-GB" b="1" i="0" dirty="0">
              <a:solidFill>
                <a:srgbClr val="FF0000"/>
              </a:solidFill>
              <a:effectLst/>
            </a:endParaRPr>
          </a:p>
        </p:txBody>
      </p:sp>
      <p:cxnSp>
        <p:nvCxnSpPr>
          <p:cNvPr id="54" name="Straight Arrow Connector 53">
            <a:extLst>
              <a:ext uri="{FF2B5EF4-FFF2-40B4-BE49-F238E27FC236}">
                <a16:creationId xmlns:a16="http://schemas.microsoft.com/office/drawing/2014/main" id="{62657BA9-5532-4CEF-B723-892A9B84741A}"/>
              </a:ext>
            </a:extLst>
          </p:cNvPr>
          <p:cNvCxnSpPr>
            <a:cxnSpLocks/>
          </p:cNvCxnSpPr>
          <p:nvPr/>
        </p:nvCxnSpPr>
        <p:spPr>
          <a:xfrm flipV="1">
            <a:off x="8458356" y="1959344"/>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FC9215D6-F94A-473D-8C61-0DBC3501DA16}"/>
              </a:ext>
            </a:extLst>
          </p:cNvPr>
          <p:cNvSpPr txBox="1"/>
          <p:nvPr/>
        </p:nvSpPr>
        <p:spPr>
          <a:xfrm>
            <a:off x="7166444" y="3372309"/>
            <a:ext cx="1982553" cy="646331"/>
          </a:xfrm>
          <a:prstGeom prst="rect">
            <a:avLst/>
          </a:prstGeom>
          <a:solidFill>
            <a:schemeClr val="bg1"/>
          </a:solidFill>
        </p:spPr>
        <p:txBody>
          <a:bodyPr wrap="square" rtlCol="0">
            <a:spAutoFit/>
          </a:bodyPr>
          <a:lstStyle/>
          <a:p>
            <a:r>
              <a:rPr lang="en-GB" b="1" dirty="0"/>
              <a:t>a</a:t>
            </a:r>
            <a:r>
              <a:rPr lang="en-GB" dirty="0"/>
              <a:t> = 1</a:t>
            </a:r>
          </a:p>
          <a:p>
            <a:r>
              <a:rPr lang="en-GB" b="1" dirty="0"/>
              <a:t>b = </a:t>
            </a:r>
            <a:r>
              <a:rPr lang="en-GB" dirty="0"/>
              <a:t>unknown</a:t>
            </a:r>
            <a:endParaRPr lang="en-GB" b="1" dirty="0"/>
          </a:p>
        </p:txBody>
      </p:sp>
      <p:sp>
        <p:nvSpPr>
          <p:cNvPr id="58" name="TextBox 57">
            <a:extLst>
              <a:ext uri="{FF2B5EF4-FFF2-40B4-BE49-F238E27FC236}">
                <a16:creationId xmlns:a16="http://schemas.microsoft.com/office/drawing/2014/main" id="{C9C2D125-2959-4079-BED6-3695B38C05D3}"/>
              </a:ext>
            </a:extLst>
          </p:cNvPr>
          <p:cNvSpPr txBox="1"/>
          <p:nvPr/>
        </p:nvSpPr>
        <p:spPr>
          <a:xfrm>
            <a:off x="6796248" y="4294987"/>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second()</a:t>
            </a:r>
            <a:r>
              <a:rPr lang="en-GB" b="1" dirty="0">
                <a:solidFill>
                  <a:srgbClr val="FF0000"/>
                </a:solidFill>
              </a:rPr>
              <a:t>first!</a:t>
            </a:r>
            <a:endParaRPr lang="en-GB" b="1" i="0" dirty="0">
              <a:solidFill>
                <a:srgbClr val="FF0000"/>
              </a:solidFill>
              <a:effectLst/>
            </a:endParaRPr>
          </a:p>
        </p:txBody>
      </p:sp>
      <p:cxnSp>
        <p:nvCxnSpPr>
          <p:cNvPr id="59" name="Straight Arrow Connector 58">
            <a:extLst>
              <a:ext uri="{FF2B5EF4-FFF2-40B4-BE49-F238E27FC236}">
                <a16:creationId xmlns:a16="http://schemas.microsoft.com/office/drawing/2014/main" id="{003802A1-6221-4C38-ADF8-86B7E426DB2C}"/>
              </a:ext>
            </a:extLst>
          </p:cNvPr>
          <p:cNvCxnSpPr>
            <a:cxnSpLocks/>
          </p:cNvCxnSpPr>
          <p:nvPr/>
        </p:nvCxnSpPr>
        <p:spPr>
          <a:xfrm flipV="1">
            <a:off x="8167538" y="3940456"/>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55E573F-8443-4E2C-9DC0-238AE88E19DD}"/>
              </a:ext>
            </a:extLst>
          </p:cNvPr>
          <p:cNvSpPr txBox="1"/>
          <p:nvPr/>
        </p:nvSpPr>
        <p:spPr>
          <a:xfrm>
            <a:off x="7176261" y="5245347"/>
            <a:ext cx="1982553" cy="646331"/>
          </a:xfrm>
          <a:prstGeom prst="rect">
            <a:avLst/>
          </a:prstGeom>
          <a:solidFill>
            <a:schemeClr val="bg1"/>
          </a:solidFill>
        </p:spPr>
        <p:txBody>
          <a:bodyPr wrap="square" rtlCol="0">
            <a:spAutoFit/>
          </a:bodyPr>
          <a:lstStyle/>
          <a:p>
            <a:r>
              <a:rPr lang="en-GB" b="1" dirty="0"/>
              <a:t>c</a:t>
            </a:r>
            <a:r>
              <a:rPr lang="en-GB" dirty="0"/>
              <a:t> = 2</a:t>
            </a:r>
          </a:p>
          <a:p>
            <a:r>
              <a:rPr lang="en-GB" b="1" dirty="0"/>
              <a:t>arguments = </a:t>
            </a:r>
            <a:r>
              <a:rPr lang="en-GB" dirty="0"/>
              <a:t>[7, 9]</a:t>
            </a:r>
            <a:endParaRPr lang="en-GB" b="1" dirty="0"/>
          </a:p>
        </p:txBody>
      </p:sp>
      <p:sp>
        <p:nvSpPr>
          <p:cNvPr id="61" name="TextBox 60">
            <a:extLst>
              <a:ext uri="{FF2B5EF4-FFF2-40B4-BE49-F238E27FC236}">
                <a16:creationId xmlns:a16="http://schemas.microsoft.com/office/drawing/2014/main" id="{0EC1ACC2-223F-4ABA-A852-8740054E5EF4}"/>
              </a:ext>
            </a:extLst>
          </p:cNvPr>
          <p:cNvSpPr txBox="1"/>
          <p:nvPr/>
        </p:nvSpPr>
        <p:spPr>
          <a:xfrm>
            <a:off x="5357344" y="6184503"/>
            <a:ext cx="4389630" cy="646331"/>
          </a:xfrm>
          <a:prstGeom prst="rect">
            <a:avLst/>
          </a:prstGeom>
          <a:noFill/>
        </p:spPr>
        <p:txBody>
          <a:bodyPr wrap="square">
            <a:spAutoFit/>
          </a:bodyPr>
          <a:lstStyle/>
          <a:p>
            <a:r>
              <a:rPr lang="en-GB" b="1" dirty="0">
                <a:solidFill>
                  <a:srgbClr val="FF0000"/>
                </a:solidFill>
              </a:rPr>
              <a:t>Array of passed Arguments. Available in all regular functions (except arrow functions)</a:t>
            </a:r>
            <a:endParaRPr lang="en-GB" b="1" i="0" dirty="0">
              <a:solidFill>
                <a:srgbClr val="FF0000"/>
              </a:solidFill>
              <a:effectLst/>
            </a:endParaRPr>
          </a:p>
        </p:txBody>
      </p:sp>
      <p:cxnSp>
        <p:nvCxnSpPr>
          <p:cNvPr id="62" name="Straight Arrow Connector 61">
            <a:extLst>
              <a:ext uri="{FF2B5EF4-FFF2-40B4-BE49-F238E27FC236}">
                <a16:creationId xmlns:a16="http://schemas.microsoft.com/office/drawing/2014/main" id="{24CAF398-A6B7-4ED0-89DA-5FB59CE1E91B}"/>
              </a:ext>
            </a:extLst>
          </p:cNvPr>
          <p:cNvCxnSpPr>
            <a:cxnSpLocks/>
          </p:cNvCxnSpPr>
          <p:nvPr/>
        </p:nvCxnSpPr>
        <p:spPr>
          <a:xfrm flipV="1">
            <a:off x="8167538" y="5829972"/>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C189E0E-E3ED-4053-9D7B-2E0616DED48C}"/>
              </a:ext>
            </a:extLst>
          </p:cNvPr>
          <p:cNvSpPr txBox="1"/>
          <p:nvPr/>
        </p:nvSpPr>
        <p:spPr>
          <a:xfrm>
            <a:off x="379805" y="765176"/>
            <a:ext cx="4111011" cy="646331"/>
          </a:xfrm>
          <a:prstGeom prst="rect">
            <a:avLst/>
          </a:prstGeom>
          <a:noFill/>
        </p:spPr>
        <p:txBody>
          <a:bodyPr wrap="square" rtlCol="0">
            <a:spAutoFit/>
          </a:bodyPr>
          <a:lstStyle/>
          <a:p>
            <a:r>
              <a:rPr lang="en-GB" b="1" dirty="0">
                <a:solidFill>
                  <a:srgbClr val="FF0000"/>
                </a:solidFill>
              </a:rPr>
              <a:t>Generated during creation phase right before execution</a:t>
            </a:r>
          </a:p>
        </p:txBody>
      </p:sp>
      <p:sp>
        <p:nvSpPr>
          <p:cNvPr id="64" name="TextBox 63">
            <a:extLst>
              <a:ext uri="{FF2B5EF4-FFF2-40B4-BE49-F238E27FC236}">
                <a16:creationId xmlns:a16="http://schemas.microsoft.com/office/drawing/2014/main" id="{F26EC430-84BE-45E1-9235-41A3E5D0C454}"/>
              </a:ext>
            </a:extLst>
          </p:cNvPr>
          <p:cNvSpPr txBox="1"/>
          <p:nvPr/>
        </p:nvSpPr>
        <p:spPr>
          <a:xfrm>
            <a:off x="4741822" y="4968348"/>
            <a:ext cx="2133398" cy="923330"/>
          </a:xfrm>
          <a:prstGeom prst="rect">
            <a:avLst/>
          </a:prstGeom>
          <a:noFill/>
        </p:spPr>
        <p:txBody>
          <a:bodyPr wrap="square" rtlCol="0">
            <a:spAutoFit/>
          </a:bodyPr>
          <a:lstStyle/>
          <a:p>
            <a:r>
              <a:rPr lang="en-GB" b="1" dirty="0"/>
              <a:t>(Technically values only become known during execution.)</a:t>
            </a:r>
          </a:p>
        </p:txBody>
      </p:sp>
    </p:spTree>
    <p:extLst>
      <p:ext uri="{BB962C8B-B14F-4D97-AF65-F5344CB8AC3E}">
        <p14:creationId xmlns:p14="http://schemas.microsoft.com/office/powerpoint/2010/main" val="356816894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0205B-3317-47A8-BBAF-39D80658AE46}"/>
              </a:ext>
            </a:extLst>
          </p:cNvPr>
          <p:cNvSpPr txBox="1"/>
          <p:nvPr/>
        </p:nvSpPr>
        <p:spPr>
          <a:xfrm>
            <a:off x="159026" y="158866"/>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0EA70ED4-AE6B-4AC8-88FE-60E59FC6BA95}"/>
              </a:ext>
            </a:extLst>
          </p:cNvPr>
          <p:cNvPicPr>
            <a:picLocks noChangeAspect="1"/>
          </p:cNvPicPr>
          <p:nvPr/>
        </p:nvPicPr>
        <p:blipFill>
          <a:blip r:embed="rId2"/>
          <a:stretch>
            <a:fillRect/>
          </a:stretch>
        </p:blipFill>
        <p:spPr>
          <a:xfrm>
            <a:off x="4232630" y="158866"/>
            <a:ext cx="5514344" cy="6540268"/>
          </a:xfrm>
          <a:prstGeom prst="rect">
            <a:avLst/>
          </a:prstGeom>
        </p:spPr>
      </p:pic>
      <p:sp>
        <p:nvSpPr>
          <p:cNvPr id="4" name="TextBox 3">
            <a:extLst>
              <a:ext uri="{FF2B5EF4-FFF2-40B4-BE49-F238E27FC236}">
                <a16:creationId xmlns:a16="http://schemas.microsoft.com/office/drawing/2014/main" id="{E833560A-6DA0-4DC7-9CCB-C75E0416FA7A}"/>
              </a:ext>
            </a:extLst>
          </p:cNvPr>
          <p:cNvSpPr txBox="1"/>
          <p:nvPr/>
        </p:nvSpPr>
        <p:spPr>
          <a:xfrm>
            <a:off x="5167732" y="5616373"/>
            <a:ext cx="3422479" cy="369332"/>
          </a:xfrm>
          <a:prstGeom prst="rect">
            <a:avLst/>
          </a:prstGeom>
          <a:noFill/>
        </p:spPr>
        <p:txBody>
          <a:bodyPr wrap="square" rtlCol="0">
            <a:spAutoFit/>
          </a:bodyPr>
          <a:lstStyle/>
          <a:p>
            <a:r>
              <a:rPr lang="en-GB" b="1" dirty="0"/>
              <a:t>Call Stack					Heap</a:t>
            </a:r>
          </a:p>
        </p:txBody>
      </p:sp>
      <p:sp>
        <p:nvSpPr>
          <p:cNvPr id="5" name="TextBox 4">
            <a:extLst>
              <a:ext uri="{FF2B5EF4-FFF2-40B4-BE49-F238E27FC236}">
                <a16:creationId xmlns:a16="http://schemas.microsoft.com/office/drawing/2014/main" id="{89583BC3-3DAC-4065-A9FD-3AE0412E67EE}"/>
              </a:ext>
            </a:extLst>
          </p:cNvPr>
          <p:cNvSpPr txBox="1"/>
          <p:nvPr/>
        </p:nvSpPr>
        <p:spPr>
          <a:xfrm>
            <a:off x="7671610" y="1241627"/>
            <a:ext cx="840487" cy="369332"/>
          </a:xfrm>
          <a:prstGeom prst="rect">
            <a:avLst/>
          </a:prstGeom>
          <a:noFill/>
        </p:spPr>
        <p:txBody>
          <a:bodyPr wrap="square" rtlCol="0">
            <a:spAutoFit/>
          </a:bodyPr>
          <a:lstStyle/>
          <a:p>
            <a:r>
              <a:rPr lang="en-GB" b="1" dirty="0"/>
              <a:t>Engine</a:t>
            </a:r>
          </a:p>
        </p:txBody>
      </p:sp>
      <p:sp>
        <p:nvSpPr>
          <p:cNvPr id="6" name="TextBox 5">
            <a:extLst>
              <a:ext uri="{FF2B5EF4-FFF2-40B4-BE49-F238E27FC236}">
                <a16:creationId xmlns:a16="http://schemas.microsoft.com/office/drawing/2014/main" id="{40771FB2-57DC-4283-B9C7-BF82D3F370BE}"/>
              </a:ext>
            </a:extLst>
          </p:cNvPr>
          <p:cNvSpPr txBox="1"/>
          <p:nvPr/>
        </p:nvSpPr>
        <p:spPr>
          <a:xfrm>
            <a:off x="5079825" y="4982818"/>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7" name="TextBox 6">
            <a:extLst>
              <a:ext uri="{FF2B5EF4-FFF2-40B4-BE49-F238E27FC236}">
                <a16:creationId xmlns:a16="http://schemas.microsoft.com/office/drawing/2014/main" id="{2D723417-7857-412C-9427-ADE1B509A067}"/>
              </a:ext>
            </a:extLst>
          </p:cNvPr>
          <p:cNvSpPr txBox="1"/>
          <p:nvPr/>
        </p:nvSpPr>
        <p:spPr>
          <a:xfrm>
            <a:off x="5079824" y="4598002"/>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8" name="TextBox 7">
            <a:extLst>
              <a:ext uri="{FF2B5EF4-FFF2-40B4-BE49-F238E27FC236}">
                <a16:creationId xmlns:a16="http://schemas.microsoft.com/office/drawing/2014/main" id="{8DFA4558-B1B3-4400-8B76-9AF039085162}"/>
              </a:ext>
            </a:extLst>
          </p:cNvPr>
          <p:cNvSpPr txBox="1"/>
          <p:nvPr/>
        </p:nvSpPr>
        <p:spPr>
          <a:xfrm>
            <a:off x="5079824" y="4209434"/>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9" name="TextBox 8">
            <a:extLst>
              <a:ext uri="{FF2B5EF4-FFF2-40B4-BE49-F238E27FC236}">
                <a16:creationId xmlns:a16="http://schemas.microsoft.com/office/drawing/2014/main" id="{48D6D925-F9A1-4DE9-9BD4-AB5E64CA3D89}"/>
              </a:ext>
            </a:extLst>
          </p:cNvPr>
          <p:cNvSpPr txBox="1"/>
          <p:nvPr/>
        </p:nvSpPr>
        <p:spPr>
          <a:xfrm>
            <a:off x="5079824" y="3819747"/>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0" name="TextBox 9">
            <a:extLst>
              <a:ext uri="{FF2B5EF4-FFF2-40B4-BE49-F238E27FC236}">
                <a16:creationId xmlns:a16="http://schemas.microsoft.com/office/drawing/2014/main" id="{5866D9E9-DA7D-4EB8-A1E1-B4FD95551983}"/>
              </a:ext>
            </a:extLst>
          </p:cNvPr>
          <p:cNvSpPr txBox="1"/>
          <p:nvPr/>
        </p:nvSpPr>
        <p:spPr>
          <a:xfrm>
            <a:off x="5079824" y="3431179"/>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1" name="TextBox 10">
            <a:extLst>
              <a:ext uri="{FF2B5EF4-FFF2-40B4-BE49-F238E27FC236}">
                <a16:creationId xmlns:a16="http://schemas.microsoft.com/office/drawing/2014/main" id="{11558F3A-8C6D-4129-8B36-7687659C2CE7}"/>
              </a:ext>
            </a:extLst>
          </p:cNvPr>
          <p:cNvSpPr txBox="1"/>
          <p:nvPr/>
        </p:nvSpPr>
        <p:spPr>
          <a:xfrm>
            <a:off x="159026" y="5498805"/>
            <a:ext cx="3737110" cy="1200329"/>
          </a:xfrm>
          <a:prstGeom prst="rect">
            <a:avLst/>
          </a:prstGeom>
          <a:noFill/>
        </p:spPr>
        <p:txBody>
          <a:bodyPr wrap="square">
            <a:spAutoFit/>
          </a:bodyPr>
          <a:lstStyle/>
          <a:p>
            <a:r>
              <a:rPr lang="en-GB" b="1" dirty="0">
                <a:solidFill>
                  <a:srgbClr val="FF0000"/>
                </a:solidFill>
              </a:rPr>
              <a:t>Place where the execution Context’s get stacked on top of each other to keep track of where we are in the execution.</a:t>
            </a:r>
            <a:endParaRPr lang="en-GB" b="1" i="0" dirty="0">
              <a:solidFill>
                <a:srgbClr val="FF0000"/>
              </a:solidFill>
              <a:effectLst/>
            </a:endParaRPr>
          </a:p>
        </p:txBody>
      </p:sp>
      <p:cxnSp>
        <p:nvCxnSpPr>
          <p:cNvPr id="12" name="Straight Arrow Connector 11">
            <a:extLst>
              <a:ext uri="{FF2B5EF4-FFF2-40B4-BE49-F238E27FC236}">
                <a16:creationId xmlns:a16="http://schemas.microsoft.com/office/drawing/2014/main" id="{9F327E7B-A47B-4784-B449-08F9D6F37F51}"/>
              </a:ext>
            </a:extLst>
          </p:cNvPr>
          <p:cNvCxnSpPr>
            <a:cxnSpLocks/>
          </p:cNvCxnSpPr>
          <p:nvPr/>
        </p:nvCxnSpPr>
        <p:spPr>
          <a:xfrm>
            <a:off x="3829876" y="5801039"/>
            <a:ext cx="1271596"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48739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B93605-790D-451D-A621-C616A630C547}"/>
              </a:ext>
            </a:extLst>
          </p:cNvPr>
          <p:cNvSpPr txBox="1"/>
          <p:nvPr/>
        </p:nvSpPr>
        <p:spPr>
          <a:xfrm>
            <a:off x="181736" y="94071"/>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C4E236B9-35A1-4B52-A83C-82AE17CF3C0C}"/>
              </a:ext>
            </a:extLst>
          </p:cNvPr>
          <p:cNvPicPr>
            <a:picLocks noChangeAspect="1"/>
          </p:cNvPicPr>
          <p:nvPr/>
        </p:nvPicPr>
        <p:blipFill>
          <a:blip r:embed="rId2"/>
          <a:stretch>
            <a:fillRect/>
          </a:stretch>
        </p:blipFill>
        <p:spPr>
          <a:xfrm>
            <a:off x="278115" y="838231"/>
            <a:ext cx="2093209" cy="2939900"/>
          </a:xfrm>
          <a:prstGeom prst="rect">
            <a:avLst/>
          </a:prstGeom>
        </p:spPr>
      </p:pic>
      <p:sp>
        <p:nvSpPr>
          <p:cNvPr id="4" name="Rectangle 3">
            <a:extLst>
              <a:ext uri="{FF2B5EF4-FFF2-40B4-BE49-F238E27FC236}">
                <a16:creationId xmlns:a16="http://schemas.microsoft.com/office/drawing/2014/main" id="{A7B77EA3-572D-4477-9CF2-516201EB8AE4}"/>
              </a:ext>
            </a:extLst>
          </p:cNvPr>
          <p:cNvSpPr/>
          <p:nvPr/>
        </p:nvSpPr>
        <p:spPr>
          <a:xfrm>
            <a:off x="6520745" y="3673645"/>
            <a:ext cx="2199184" cy="933847"/>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7AEB06A8-9897-4DB9-8B1F-11346C5C6097}"/>
              </a:ext>
            </a:extLst>
          </p:cNvPr>
          <p:cNvSpPr txBox="1"/>
          <p:nvPr/>
        </p:nvSpPr>
        <p:spPr>
          <a:xfrm>
            <a:off x="6629060" y="3955902"/>
            <a:ext cx="1982553" cy="369332"/>
          </a:xfrm>
          <a:prstGeom prst="rect">
            <a:avLst/>
          </a:prstGeom>
          <a:noFill/>
        </p:spPr>
        <p:txBody>
          <a:bodyPr wrap="square" rtlCol="0">
            <a:spAutoFit/>
          </a:bodyPr>
          <a:lstStyle/>
          <a:p>
            <a:pPr algn="ctr"/>
            <a:r>
              <a:rPr lang="en-GB" b="1" dirty="0"/>
              <a:t>GLOBAL</a:t>
            </a:r>
          </a:p>
        </p:txBody>
      </p:sp>
      <p:sp>
        <p:nvSpPr>
          <p:cNvPr id="6" name="Rectangle 5">
            <a:extLst>
              <a:ext uri="{FF2B5EF4-FFF2-40B4-BE49-F238E27FC236}">
                <a16:creationId xmlns:a16="http://schemas.microsoft.com/office/drawing/2014/main" id="{490B8BFE-E9D1-47A1-AB7B-49110CA74128}"/>
              </a:ext>
            </a:extLst>
          </p:cNvPr>
          <p:cNvSpPr/>
          <p:nvPr/>
        </p:nvSpPr>
        <p:spPr>
          <a:xfrm>
            <a:off x="6520745" y="2605129"/>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448689BF-AD94-46DE-8C97-3DA9D73FDA33}"/>
              </a:ext>
            </a:extLst>
          </p:cNvPr>
          <p:cNvSpPr txBox="1"/>
          <p:nvPr/>
        </p:nvSpPr>
        <p:spPr>
          <a:xfrm>
            <a:off x="6634733" y="2870434"/>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8" name="Rectangle 7">
            <a:extLst>
              <a:ext uri="{FF2B5EF4-FFF2-40B4-BE49-F238E27FC236}">
                <a16:creationId xmlns:a16="http://schemas.microsoft.com/office/drawing/2014/main" id="{76D8575F-6ED4-4E22-8FE1-726742C29C1B}"/>
              </a:ext>
            </a:extLst>
          </p:cNvPr>
          <p:cNvSpPr/>
          <p:nvPr/>
        </p:nvSpPr>
        <p:spPr>
          <a:xfrm>
            <a:off x="6520745" y="1526685"/>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EF7D72FD-0471-4159-9226-86F4A6E04013}"/>
              </a:ext>
            </a:extLst>
          </p:cNvPr>
          <p:cNvSpPr txBox="1"/>
          <p:nvPr/>
        </p:nvSpPr>
        <p:spPr>
          <a:xfrm>
            <a:off x="6634733" y="179199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10" name="TextBox 9">
            <a:extLst>
              <a:ext uri="{FF2B5EF4-FFF2-40B4-BE49-F238E27FC236}">
                <a16:creationId xmlns:a16="http://schemas.microsoft.com/office/drawing/2014/main" id="{A66CBAC4-42C8-4CCD-AA12-7D1094C9473F}"/>
              </a:ext>
            </a:extLst>
          </p:cNvPr>
          <p:cNvSpPr txBox="1"/>
          <p:nvPr/>
        </p:nvSpPr>
        <p:spPr>
          <a:xfrm>
            <a:off x="7056810" y="4794578"/>
            <a:ext cx="1127051" cy="369332"/>
          </a:xfrm>
          <a:prstGeom prst="rect">
            <a:avLst/>
          </a:prstGeom>
          <a:noFill/>
        </p:spPr>
        <p:txBody>
          <a:bodyPr wrap="square" rtlCol="0">
            <a:spAutoFit/>
          </a:bodyPr>
          <a:lstStyle/>
          <a:p>
            <a:r>
              <a:rPr lang="en-GB" b="1" dirty="0"/>
              <a:t>Call Stack</a:t>
            </a:r>
          </a:p>
        </p:txBody>
      </p:sp>
      <p:sp>
        <p:nvSpPr>
          <p:cNvPr id="11" name="Rectangle 10">
            <a:extLst>
              <a:ext uri="{FF2B5EF4-FFF2-40B4-BE49-F238E27FC236}">
                <a16:creationId xmlns:a16="http://schemas.microsoft.com/office/drawing/2014/main" id="{79EEC8C3-099F-41E6-BE04-7C1A34D2DAC7}"/>
              </a:ext>
            </a:extLst>
          </p:cNvPr>
          <p:cNvSpPr/>
          <p:nvPr/>
        </p:nvSpPr>
        <p:spPr>
          <a:xfrm>
            <a:off x="6294783" y="1237315"/>
            <a:ext cx="2633150"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FE3ACC6B-7413-4E93-98BA-69C9B14E4F59}"/>
              </a:ext>
            </a:extLst>
          </p:cNvPr>
          <p:cNvSpPr txBox="1"/>
          <p:nvPr/>
        </p:nvSpPr>
        <p:spPr>
          <a:xfrm>
            <a:off x="6722535" y="476850"/>
            <a:ext cx="1889078" cy="369332"/>
          </a:xfrm>
          <a:prstGeom prst="rect">
            <a:avLst/>
          </a:prstGeom>
          <a:noFill/>
        </p:spPr>
        <p:txBody>
          <a:bodyPr wrap="square" rtlCol="0">
            <a:spAutoFit/>
          </a:bodyPr>
          <a:lstStyle/>
          <a:p>
            <a:r>
              <a:rPr lang="en-GB" b="1" dirty="0"/>
              <a:t>JavaScript Engine</a:t>
            </a:r>
          </a:p>
        </p:txBody>
      </p:sp>
      <p:sp>
        <p:nvSpPr>
          <p:cNvPr id="14" name="Rectangle: Rounded Corners 13">
            <a:extLst>
              <a:ext uri="{FF2B5EF4-FFF2-40B4-BE49-F238E27FC236}">
                <a16:creationId xmlns:a16="http://schemas.microsoft.com/office/drawing/2014/main" id="{9E7D5713-6CF3-4710-9323-4833FC419347}"/>
              </a:ext>
            </a:extLst>
          </p:cNvPr>
          <p:cNvSpPr/>
          <p:nvPr/>
        </p:nvSpPr>
        <p:spPr>
          <a:xfrm>
            <a:off x="5897217" y="346075"/>
            <a:ext cx="3465444" cy="5393634"/>
          </a:xfrm>
          <a:prstGeom prst="roundRect">
            <a:avLst>
              <a:gd name="adj" fmla="val 8636"/>
            </a:avLst>
          </a:prstGeom>
          <a:noFill/>
          <a:ln w="1016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6E433AA7-5477-4414-9124-7C02C5483644}"/>
              </a:ext>
            </a:extLst>
          </p:cNvPr>
          <p:cNvSpPr txBox="1"/>
          <p:nvPr/>
        </p:nvSpPr>
        <p:spPr>
          <a:xfrm>
            <a:off x="3246783" y="3955902"/>
            <a:ext cx="2425148" cy="923330"/>
          </a:xfrm>
          <a:prstGeom prst="rect">
            <a:avLst/>
          </a:prstGeom>
          <a:noFill/>
        </p:spPr>
        <p:txBody>
          <a:bodyPr wrap="square" rtlCol="0">
            <a:spAutoFit/>
          </a:bodyPr>
          <a:lstStyle/>
          <a:p>
            <a:r>
              <a:rPr lang="en-GB" b="1" dirty="0">
                <a:solidFill>
                  <a:srgbClr val="FF0000"/>
                </a:solidFill>
              </a:rPr>
              <a:t>1) The Global EC gets put in the call stack first</a:t>
            </a:r>
          </a:p>
        </p:txBody>
      </p:sp>
      <p:cxnSp>
        <p:nvCxnSpPr>
          <p:cNvPr id="16" name="Straight Arrow Connector 15">
            <a:extLst>
              <a:ext uri="{FF2B5EF4-FFF2-40B4-BE49-F238E27FC236}">
                <a16:creationId xmlns:a16="http://schemas.microsoft.com/office/drawing/2014/main" id="{71399617-DA4A-4E22-ABF7-F846FB3459C9}"/>
              </a:ext>
            </a:extLst>
          </p:cNvPr>
          <p:cNvCxnSpPr>
            <a:cxnSpLocks/>
          </p:cNvCxnSpPr>
          <p:nvPr/>
        </p:nvCxnSpPr>
        <p:spPr>
          <a:xfrm>
            <a:off x="2103250" y="996262"/>
            <a:ext cx="79705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4ED9BCE-50AC-4737-B7FF-06D82A2C54C4}"/>
              </a:ext>
            </a:extLst>
          </p:cNvPr>
          <p:cNvCxnSpPr>
            <a:cxnSpLocks/>
          </p:cNvCxnSpPr>
          <p:nvPr/>
        </p:nvCxnSpPr>
        <p:spPr>
          <a:xfrm>
            <a:off x="5552661" y="4140568"/>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E87DE7B-3AAB-4900-94A6-A95806741B3E}"/>
              </a:ext>
            </a:extLst>
          </p:cNvPr>
          <p:cNvCxnSpPr>
            <a:cxnSpLocks/>
          </p:cNvCxnSpPr>
          <p:nvPr/>
        </p:nvCxnSpPr>
        <p:spPr>
          <a:xfrm>
            <a:off x="2900302" y="4140568"/>
            <a:ext cx="34648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8D77780-5AA2-4BEA-B835-7C172A19AEBD}"/>
              </a:ext>
            </a:extLst>
          </p:cNvPr>
          <p:cNvCxnSpPr>
            <a:cxnSpLocks/>
          </p:cNvCxnSpPr>
          <p:nvPr/>
        </p:nvCxnSpPr>
        <p:spPr>
          <a:xfrm>
            <a:off x="2900302" y="996262"/>
            <a:ext cx="0" cy="3144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172B1E1-8139-40D6-8899-17D92BBD57B7}"/>
              </a:ext>
            </a:extLst>
          </p:cNvPr>
          <p:cNvCxnSpPr>
            <a:cxnSpLocks/>
          </p:cNvCxnSpPr>
          <p:nvPr/>
        </p:nvCxnSpPr>
        <p:spPr>
          <a:xfrm>
            <a:off x="2158328" y="1347445"/>
            <a:ext cx="95497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EC68EC9-8204-4CEE-BBC3-CA527B1E1E7F}"/>
              </a:ext>
            </a:extLst>
          </p:cNvPr>
          <p:cNvSpPr txBox="1"/>
          <p:nvPr/>
        </p:nvSpPr>
        <p:spPr>
          <a:xfrm>
            <a:off x="3264065" y="2654220"/>
            <a:ext cx="2425148" cy="923330"/>
          </a:xfrm>
          <a:prstGeom prst="rect">
            <a:avLst/>
          </a:prstGeom>
          <a:noFill/>
        </p:spPr>
        <p:txBody>
          <a:bodyPr wrap="square" rtlCol="0">
            <a:spAutoFit/>
          </a:bodyPr>
          <a:lstStyle/>
          <a:p>
            <a:r>
              <a:rPr lang="en-GB" b="1" dirty="0">
                <a:solidFill>
                  <a:srgbClr val="FF0000"/>
                </a:solidFill>
              </a:rPr>
              <a:t>2) The first gets its own EC and gets put in the call stack</a:t>
            </a:r>
          </a:p>
        </p:txBody>
      </p:sp>
      <p:cxnSp>
        <p:nvCxnSpPr>
          <p:cNvPr id="33" name="Straight Arrow Connector 32">
            <a:extLst>
              <a:ext uri="{FF2B5EF4-FFF2-40B4-BE49-F238E27FC236}">
                <a16:creationId xmlns:a16="http://schemas.microsoft.com/office/drawing/2014/main" id="{0567896B-095C-40A7-A7F0-6C5DB59CBD38}"/>
              </a:ext>
            </a:extLst>
          </p:cNvPr>
          <p:cNvCxnSpPr>
            <a:cxnSpLocks/>
          </p:cNvCxnSpPr>
          <p:nvPr/>
        </p:nvCxnSpPr>
        <p:spPr>
          <a:xfrm>
            <a:off x="5572539" y="3042892"/>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9EDF69D-DC3E-4559-BF17-C2CC9E9738F6}"/>
              </a:ext>
            </a:extLst>
          </p:cNvPr>
          <p:cNvCxnSpPr>
            <a:cxnSpLocks/>
          </p:cNvCxnSpPr>
          <p:nvPr/>
        </p:nvCxnSpPr>
        <p:spPr>
          <a:xfrm>
            <a:off x="3113299" y="3031434"/>
            <a:ext cx="150766"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406C764-D422-43AE-A9E4-F8F821EDA069}"/>
              </a:ext>
            </a:extLst>
          </p:cNvPr>
          <p:cNvCxnSpPr>
            <a:cxnSpLocks/>
          </p:cNvCxnSpPr>
          <p:nvPr/>
        </p:nvCxnSpPr>
        <p:spPr>
          <a:xfrm>
            <a:off x="3100044" y="1347445"/>
            <a:ext cx="0" cy="1695447"/>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A3C1B0B-A57E-40F6-B7E4-9A4AED751CF9}"/>
              </a:ext>
            </a:extLst>
          </p:cNvPr>
          <p:cNvSpPr txBox="1"/>
          <p:nvPr/>
        </p:nvSpPr>
        <p:spPr>
          <a:xfrm>
            <a:off x="3264065" y="705558"/>
            <a:ext cx="2425148" cy="1754326"/>
          </a:xfrm>
          <a:prstGeom prst="rect">
            <a:avLst/>
          </a:prstGeom>
          <a:noFill/>
        </p:spPr>
        <p:txBody>
          <a:bodyPr wrap="square" rtlCol="0">
            <a:spAutoFit/>
          </a:bodyPr>
          <a:lstStyle/>
          <a:p>
            <a:r>
              <a:rPr lang="en-GB" b="1" dirty="0">
                <a:solidFill>
                  <a:srgbClr val="FF0000"/>
                </a:solidFill>
              </a:rPr>
              <a:t>3) Now the first function is paused while the second function is executed. First will resume when second returns</a:t>
            </a:r>
          </a:p>
        </p:txBody>
      </p:sp>
      <p:cxnSp>
        <p:nvCxnSpPr>
          <p:cNvPr id="39" name="Straight Arrow Connector 38">
            <a:extLst>
              <a:ext uri="{FF2B5EF4-FFF2-40B4-BE49-F238E27FC236}">
                <a16:creationId xmlns:a16="http://schemas.microsoft.com/office/drawing/2014/main" id="{313EAA59-CC6B-4C22-A1FD-F60B6C009524}"/>
              </a:ext>
            </a:extLst>
          </p:cNvPr>
          <p:cNvCxnSpPr>
            <a:cxnSpLocks/>
          </p:cNvCxnSpPr>
          <p:nvPr/>
        </p:nvCxnSpPr>
        <p:spPr>
          <a:xfrm>
            <a:off x="5605669" y="1925166"/>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A30FDA2-0FE2-4CF7-9FF1-4DD173EF47F2}"/>
              </a:ext>
            </a:extLst>
          </p:cNvPr>
          <p:cNvCxnSpPr>
            <a:cxnSpLocks/>
          </p:cNvCxnSpPr>
          <p:nvPr/>
        </p:nvCxnSpPr>
        <p:spPr>
          <a:xfrm>
            <a:off x="2635813" y="1925166"/>
            <a:ext cx="684264"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9BBA82F-C4E6-4E86-BF7B-E40F8C9BF7F8}"/>
              </a:ext>
            </a:extLst>
          </p:cNvPr>
          <p:cNvCxnSpPr>
            <a:cxnSpLocks/>
          </p:cNvCxnSpPr>
          <p:nvPr/>
        </p:nvCxnSpPr>
        <p:spPr>
          <a:xfrm flipV="1">
            <a:off x="2635813" y="1911914"/>
            <a:ext cx="0" cy="742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7C119E7-7131-4701-8D37-08326A298B95}"/>
              </a:ext>
            </a:extLst>
          </p:cNvPr>
          <p:cNvCxnSpPr>
            <a:cxnSpLocks/>
          </p:cNvCxnSpPr>
          <p:nvPr/>
        </p:nvCxnSpPr>
        <p:spPr>
          <a:xfrm>
            <a:off x="2180055" y="2654220"/>
            <a:ext cx="45575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F721B29-63A6-4618-8A90-D856A5757332}"/>
              </a:ext>
            </a:extLst>
          </p:cNvPr>
          <p:cNvSpPr txBox="1"/>
          <p:nvPr/>
        </p:nvSpPr>
        <p:spPr>
          <a:xfrm>
            <a:off x="278115" y="6039982"/>
            <a:ext cx="9180922" cy="646331"/>
          </a:xfrm>
          <a:prstGeom prst="rect">
            <a:avLst/>
          </a:prstGeom>
          <a:noFill/>
        </p:spPr>
        <p:txBody>
          <a:bodyPr wrap="square" rtlCol="0">
            <a:spAutoFit/>
          </a:bodyPr>
          <a:lstStyle/>
          <a:p>
            <a:r>
              <a:rPr lang="en-GB" b="1" dirty="0"/>
              <a:t>Once all functions are executed they are popped of the call stack and the stack remains in a waiting state until new EC’s are passed in or the program is terminated (browser closed!)</a:t>
            </a:r>
          </a:p>
        </p:txBody>
      </p:sp>
      <p:sp>
        <p:nvSpPr>
          <p:cNvPr id="53" name="TextBox 52">
            <a:extLst>
              <a:ext uri="{FF2B5EF4-FFF2-40B4-BE49-F238E27FC236}">
                <a16:creationId xmlns:a16="http://schemas.microsoft.com/office/drawing/2014/main" id="{01046599-E9F7-4853-8E30-3D7D829CED13}"/>
              </a:ext>
            </a:extLst>
          </p:cNvPr>
          <p:cNvSpPr txBox="1"/>
          <p:nvPr/>
        </p:nvSpPr>
        <p:spPr>
          <a:xfrm>
            <a:off x="278115" y="5037010"/>
            <a:ext cx="4674509" cy="646331"/>
          </a:xfrm>
          <a:prstGeom prst="rect">
            <a:avLst/>
          </a:prstGeom>
          <a:noFill/>
        </p:spPr>
        <p:txBody>
          <a:bodyPr wrap="square" rtlCol="0">
            <a:spAutoFit/>
          </a:bodyPr>
          <a:lstStyle/>
          <a:p>
            <a:r>
              <a:rPr lang="en-GB" b="1" dirty="0">
                <a:solidFill>
                  <a:srgbClr val="FF0000"/>
                </a:solidFill>
              </a:rPr>
              <a:t>4) Now const x can be calculated because first and second functions have been executed.</a:t>
            </a:r>
          </a:p>
        </p:txBody>
      </p:sp>
      <p:cxnSp>
        <p:nvCxnSpPr>
          <p:cNvPr id="54" name="Straight Arrow Connector 53">
            <a:extLst>
              <a:ext uri="{FF2B5EF4-FFF2-40B4-BE49-F238E27FC236}">
                <a16:creationId xmlns:a16="http://schemas.microsoft.com/office/drawing/2014/main" id="{47415E66-EB3F-40E8-B27F-661773D9B22A}"/>
              </a:ext>
            </a:extLst>
          </p:cNvPr>
          <p:cNvCxnSpPr>
            <a:cxnSpLocks/>
          </p:cNvCxnSpPr>
          <p:nvPr/>
        </p:nvCxnSpPr>
        <p:spPr>
          <a:xfrm>
            <a:off x="1875371" y="3577550"/>
            <a:ext cx="64254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D1A2278-2A0B-4C69-9B0F-AFA81A6765F2}"/>
              </a:ext>
            </a:extLst>
          </p:cNvPr>
          <p:cNvCxnSpPr>
            <a:cxnSpLocks/>
          </p:cNvCxnSpPr>
          <p:nvPr/>
        </p:nvCxnSpPr>
        <p:spPr>
          <a:xfrm>
            <a:off x="2517913" y="3577550"/>
            <a:ext cx="0" cy="145946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96799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4800DA-1D8A-4BBC-8114-0E31E9FB46A9}"/>
              </a:ext>
            </a:extLst>
          </p:cNvPr>
          <p:cNvSpPr txBox="1"/>
          <p:nvPr/>
        </p:nvSpPr>
        <p:spPr>
          <a:xfrm>
            <a:off x="472474"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Global Scope</a:t>
            </a:r>
          </a:p>
        </p:txBody>
      </p:sp>
      <p:sp>
        <p:nvSpPr>
          <p:cNvPr id="3" name="TextBox 2">
            <a:extLst>
              <a:ext uri="{FF2B5EF4-FFF2-40B4-BE49-F238E27FC236}">
                <a16:creationId xmlns:a16="http://schemas.microsoft.com/office/drawing/2014/main" id="{6149D049-954D-4266-B0DD-BDCEBB3CCAE5}"/>
              </a:ext>
            </a:extLst>
          </p:cNvPr>
          <p:cNvSpPr txBox="1"/>
          <p:nvPr/>
        </p:nvSpPr>
        <p:spPr>
          <a:xfrm>
            <a:off x="3737849"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Function Scope</a:t>
            </a:r>
          </a:p>
        </p:txBody>
      </p:sp>
      <p:sp>
        <p:nvSpPr>
          <p:cNvPr id="4" name="TextBox 3">
            <a:extLst>
              <a:ext uri="{FF2B5EF4-FFF2-40B4-BE49-F238E27FC236}">
                <a16:creationId xmlns:a16="http://schemas.microsoft.com/office/drawing/2014/main" id="{19B69AB1-0B10-46AC-9B6C-65398CF7B91A}"/>
              </a:ext>
            </a:extLst>
          </p:cNvPr>
          <p:cNvSpPr txBox="1"/>
          <p:nvPr/>
        </p:nvSpPr>
        <p:spPr>
          <a:xfrm>
            <a:off x="6979640"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Block Scope (ES6)</a:t>
            </a:r>
          </a:p>
        </p:txBody>
      </p:sp>
      <p:pic>
        <p:nvPicPr>
          <p:cNvPr id="6" name="Picture 5">
            <a:extLst>
              <a:ext uri="{FF2B5EF4-FFF2-40B4-BE49-F238E27FC236}">
                <a16:creationId xmlns:a16="http://schemas.microsoft.com/office/drawing/2014/main" id="{FCDE1CAC-75C7-4736-9A84-00FE2398ED22}"/>
              </a:ext>
            </a:extLst>
          </p:cNvPr>
          <p:cNvPicPr>
            <a:picLocks noChangeAspect="1"/>
          </p:cNvPicPr>
          <p:nvPr/>
        </p:nvPicPr>
        <p:blipFill>
          <a:blip r:embed="rId2"/>
          <a:stretch>
            <a:fillRect/>
          </a:stretch>
        </p:blipFill>
        <p:spPr>
          <a:xfrm>
            <a:off x="472474" y="3668630"/>
            <a:ext cx="2404334" cy="730112"/>
          </a:xfrm>
          <a:prstGeom prst="rect">
            <a:avLst/>
          </a:prstGeom>
        </p:spPr>
      </p:pic>
      <p:sp>
        <p:nvSpPr>
          <p:cNvPr id="7" name="TextBox 6">
            <a:extLst>
              <a:ext uri="{FF2B5EF4-FFF2-40B4-BE49-F238E27FC236}">
                <a16:creationId xmlns:a16="http://schemas.microsoft.com/office/drawing/2014/main" id="{B1CAB2CA-1149-49B1-85C5-313B70DC8936}"/>
              </a:ext>
            </a:extLst>
          </p:cNvPr>
          <p:cNvSpPr txBox="1"/>
          <p:nvPr/>
        </p:nvSpPr>
        <p:spPr>
          <a:xfrm>
            <a:off x="97619" y="4682114"/>
            <a:ext cx="3522246" cy="369332"/>
          </a:xfrm>
          <a:prstGeom prst="rect">
            <a:avLst/>
          </a:prstGeom>
          <a:noFill/>
        </p:spPr>
        <p:txBody>
          <a:bodyPr wrap="square" rtlCol="0">
            <a:spAutoFit/>
          </a:bodyPr>
          <a:lstStyle/>
          <a:p>
            <a:r>
              <a:rPr lang="en-GB" dirty="0"/>
              <a:t>Outside of </a:t>
            </a:r>
            <a:r>
              <a:rPr lang="en-GB" b="1" dirty="0"/>
              <a:t>any</a:t>
            </a:r>
            <a:r>
              <a:rPr lang="en-GB" dirty="0"/>
              <a:t> function or block.</a:t>
            </a:r>
          </a:p>
        </p:txBody>
      </p:sp>
      <p:sp>
        <p:nvSpPr>
          <p:cNvPr id="8" name="TextBox 7">
            <a:extLst>
              <a:ext uri="{FF2B5EF4-FFF2-40B4-BE49-F238E27FC236}">
                <a16:creationId xmlns:a16="http://schemas.microsoft.com/office/drawing/2014/main" id="{6F4944AA-F0DE-4E4C-955B-20532AD16A61}"/>
              </a:ext>
            </a:extLst>
          </p:cNvPr>
          <p:cNvSpPr txBox="1"/>
          <p:nvPr/>
        </p:nvSpPr>
        <p:spPr>
          <a:xfrm>
            <a:off x="97619" y="5051446"/>
            <a:ext cx="3343342" cy="646331"/>
          </a:xfrm>
          <a:prstGeom prst="rect">
            <a:avLst/>
          </a:prstGeom>
          <a:noFill/>
        </p:spPr>
        <p:txBody>
          <a:bodyPr wrap="square" rtlCol="0">
            <a:spAutoFit/>
          </a:bodyPr>
          <a:lstStyle/>
          <a:p>
            <a:r>
              <a:rPr lang="en-GB" dirty="0"/>
              <a:t>Variables declared in Global scope are accessible </a:t>
            </a:r>
            <a:r>
              <a:rPr lang="en-GB" b="1" dirty="0"/>
              <a:t>everywhere</a:t>
            </a:r>
            <a:r>
              <a:rPr lang="en-GB" dirty="0"/>
              <a:t>.</a:t>
            </a:r>
          </a:p>
        </p:txBody>
      </p:sp>
      <p:pic>
        <p:nvPicPr>
          <p:cNvPr id="10" name="Picture 9">
            <a:extLst>
              <a:ext uri="{FF2B5EF4-FFF2-40B4-BE49-F238E27FC236}">
                <a16:creationId xmlns:a16="http://schemas.microsoft.com/office/drawing/2014/main" id="{F000D5F6-B891-4387-964E-3063C5BC052A}"/>
              </a:ext>
            </a:extLst>
          </p:cNvPr>
          <p:cNvPicPr>
            <a:picLocks noChangeAspect="1"/>
          </p:cNvPicPr>
          <p:nvPr/>
        </p:nvPicPr>
        <p:blipFill>
          <a:blip r:embed="rId3"/>
          <a:stretch>
            <a:fillRect/>
          </a:stretch>
        </p:blipFill>
        <p:spPr>
          <a:xfrm>
            <a:off x="3737849" y="3668630"/>
            <a:ext cx="2410523" cy="1272846"/>
          </a:xfrm>
          <a:prstGeom prst="rect">
            <a:avLst/>
          </a:prstGeom>
        </p:spPr>
      </p:pic>
      <p:sp>
        <p:nvSpPr>
          <p:cNvPr id="11" name="TextBox 10">
            <a:extLst>
              <a:ext uri="{FF2B5EF4-FFF2-40B4-BE49-F238E27FC236}">
                <a16:creationId xmlns:a16="http://schemas.microsoft.com/office/drawing/2014/main" id="{480989C6-34CF-470E-9D24-FCFFD291E01A}"/>
              </a:ext>
            </a:extLst>
          </p:cNvPr>
          <p:cNvSpPr txBox="1"/>
          <p:nvPr/>
        </p:nvSpPr>
        <p:spPr>
          <a:xfrm>
            <a:off x="3514649" y="5759009"/>
            <a:ext cx="2653748" cy="369332"/>
          </a:xfrm>
          <a:prstGeom prst="rect">
            <a:avLst/>
          </a:prstGeom>
          <a:noFill/>
        </p:spPr>
        <p:txBody>
          <a:bodyPr wrap="square" rtlCol="0">
            <a:spAutoFit/>
          </a:bodyPr>
          <a:lstStyle/>
          <a:p>
            <a:r>
              <a:rPr lang="en-GB" dirty="0"/>
              <a:t>Also called local scope.</a:t>
            </a:r>
          </a:p>
        </p:txBody>
      </p:sp>
      <p:sp>
        <p:nvSpPr>
          <p:cNvPr id="12" name="TextBox 11">
            <a:extLst>
              <a:ext uri="{FF2B5EF4-FFF2-40B4-BE49-F238E27FC236}">
                <a16:creationId xmlns:a16="http://schemas.microsoft.com/office/drawing/2014/main" id="{EBE93308-9E82-4BD1-9234-0B7D45F88C33}"/>
              </a:ext>
            </a:extLst>
          </p:cNvPr>
          <p:cNvSpPr txBox="1"/>
          <p:nvPr/>
        </p:nvSpPr>
        <p:spPr>
          <a:xfrm>
            <a:off x="3514649" y="5051446"/>
            <a:ext cx="2950392" cy="646331"/>
          </a:xfrm>
          <a:prstGeom prst="rect">
            <a:avLst/>
          </a:prstGeom>
          <a:noFill/>
        </p:spPr>
        <p:txBody>
          <a:bodyPr wrap="square" rtlCol="0">
            <a:spAutoFit/>
          </a:bodyPr>
          <a:lstStyle/>
          <a:p>
            <a:r>
              <a:rPr lang="en-GB" dirty="0"/>
              <a:t>Variables are accessible only </a:t>
            </a:r>
            <a:r>
              <a:rPr lang="en-GB" b="1" dirty="0"/>
              <a:t>inside function</a:t>
            </a:r>
            <a:r>
              <a:rPr lang="en-GB" dirty="0"/>
              <a:t>, </a:t>
            </a:r>
            <a:r>
              <a:rPr lang="en-GB" b="1" dirty="0"/>
              <a:t>NOT</a:t>
            </a:r>
            <a:r>
              <a:rPr lang="en-GB" dirty="0"/>
              <a:t> outside.</a:t>
            </a:r>
          </a:p>
        </p:txBody>
      </p:sp>
      <p:pic>
        <p:nvPicPr>
          <p:cNvPr id="15" name="Picture 14">
            <a:extLst>
              <a:ext uri="{FF2B5EF4-FFF2-40B4-BE49-F238E27FC236}">
                <a16:creationId xmlns:a16="http://schemas.microsoft.com/office/drawing/2014/main" id="{246C46A1-0254-499B-AB5E-1D4B1EC6C0C0}"/>
              </a:ext>
            </a:extLst>
          </p:cNvPr>
          <p:cNvPicPr>
            <a:picLocks noChangeAspect="1"/>
          </p:cNvPicPr>
          <p:nvPr/>
        </p:nvPicPr>
        <p:blipFill>
          <a:blip r:embed="rId4"/>
          <a:stretch>
            <a:fillRect/>
          </a:stretch>
        </p:blipFill>
        <p:spPr>
          <a:xfrm>
            <a:off x="6974257" y="3668630"/>
            <a:ext cx="2390775" cy="962025"/>
          </a:xfrm>
          <a:prstGeom prst="rect">
            <a:avLst/>
          </a:prstGeom>
        </p:spPr>
      </p:pic>
      <p:sp>
        <p:nvSpPr>
          <p:cNvPr id="16" name="TextBox 15">
            <a:extLst>
              <a:ext uri="{FF2B5EF4-FFF2-40B4-BE49-F238E27FC236}">
                <a16:creationId xmlns:a16="http://schemas.microsoft.com/office/drawing/2014/main" id="{1DA8FD98-017C-4493-9C9A-BC1FBA72FB52}"/>
              </a:ext>
            </a:extLst>
          </p:cNvPr>
          <p:cNvSpPr txBox="1"/>
          <p:nvPr/>
        </p:nvSpPr>
        <p:spPr>
          <a:xfrm>
            <a:off x="6790254" y="5446072"/>
            <a:ext cx="2950391" cy="646331"/>
          </a:xfrm>
          <a:prstGeom prst="rect">
            <a:avLst/>
          </a:prstGeom>
          <a:noFill/>
        </p:spPr>
        <p:txBody>
          <a:bodyPr wrap="square" rtlCol="0">
            <a:spAutoFit/>
          </a:bodyPr>
          <a:lstStyle/>
          <a:p>
            <a:r>
              <a:rPr lang="en-GB" b="1" dirty="0"/>
              <a:t>HOWEVER</a:t>
            </a:r>
            <a:r>
              <a:rPr lang="en-GB" dirty="0"/>
              <a:t>, this only applies to let and const variables.</a:t>
            </a:r>
          </a:p>
        </p:txBody>
      </p:sp>
      <p:sp>
        <p:nvSpPr>
          <p:cNvPr id="17" name="TextBox 16">
            <a:extLst>
              <a:ext uri="{FF2B5EF4-FFF2-40B4-BE49-F238E27FC236}">
                <a16:creationId xmlns:a16="http://schemas.microsoft.com/office/drawing/2014/main" id="{5566B5BC-4C26-485E-9BA2-31DD24F9B215}"/>
              </a:ext>
            </a:extLst>
          </p:cNvPr>
          <p:cNvSpPr txBox="1"/>
          <p:nvPr/>
        </p:nvSpPr>
        <p:spPr>
          <a:xfrm>
            <a:off x="6790255" y="4783665"/>
            <a:ext cx="2839167" cy="646331"/>
          </a:xfrm>
          <a:prstGeom prst="rect">
            <a:avLst/>
          </a:prstGeom>
          <a:noFill/>
        </p:spPr>
        <p:txBody>
          <a:bodyPr wrap="square" rtlCol="0">
            <a:spAutoFit/>
          </a:bodyPr>
          <a:lstStyle/>
          <a:p>
            <a:r>
              <a:rPr lang="en-GB" dirty="0"/>
              <a:t>Variables are only accessible </a:t>
            </a:r>
            <a:r>
              <a:rPr lang="en-GB" b="1" dirty="0"/>
              <a:t>inside block</a:t>
            </a:r>
            <a:r>
              <a:rPr lang="en-GB" dirty="0"/>
              <a:t>.</a:t>
            </a:r>
          </a:p>
        </p:txBody>
      </p:sp>
      <p:sp>
        <p:nvSpPr>
          <p:cNvPr id="18" name="TextBox 17">
            <a:extLst>
              <a:ext uri="{FF2B5EF4-FFF2-40B4-BE49-F238E27FC236}">
                <a16:creationId xmlns:a16="http://schemas.microsoft.com/office/drawing/2014/main" id="{B5417637-0B64-4545-AE65-76E09C92B5ED}"/>
              </a:ext>
            </a:extLst>
          </p:cNvPr>
          <p:cNvSpPr txBox="1"/>
          <p:nvPr/>
        </p:nvSpPr>
        <p:spPr>
          <a:xfrm>
            <a:off x="6790254" y="6075888"/>
            <a:ext cx="2839167" cy="646331"/>
          </a:xfrm>
          <a:prstGeom prst="rect">
            <a:avLst/>
          </a:prstGeom>
          <a:noFill/>
        </p:spPr>
        <p:txBody>
          <a:bodyPr wrap="square" rtlCol="0">
            <a:spAutoFit/>
          </a:bodyPr>
          <a:lstStyle/>
          <a:p>
            <a:r>
              <a:rPr lang="en-GB" dirty="0"/>
              <a:t>Functions are </a:t>
            </a:r>
            <a:r>
              <a:rPr lang="en-GB" b="1" dirty="0"/>
              <a:t>also block scoped</a:t>
            </a:r>
            <a:r>
              <a:rPr lang="en-GB" dirty="0"/>
              <a:t> (only in strict mode)</a:t>
            </a:r>
          </a:p>
        </p:txBody>
      </p:sp>
      <p:sp>
        <p:nvSpPr>
          <p:cNvPr id="19" name="TextBox 18">
            <a:extLst>
              <a:ext uri="{FF2B5EF4-FFF2-40B4-BE49-F238E27FC236}">
                <a16:creationId xmlns:a16="http://schemas.microsoft.com/office/drawing/2014/main" id="{D1D45A46-8BFE-48E7-8D8C-850B56965640}"/>
              </a:ext>
            </a:extLst>
          </p:cNvPr>
          <p:cNvSpPr txBox="1"/>
          <p:nvPr/>
        </p:nvSpPr>
        <p:spPr>
          <a:xfrm>
            <a:off x="181736" y="94071"/>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20" name="TextBox 19">
            <a:extLst>
              <a:ext uri="{FF2B5EF4-FFF2-40B4-BE49-F238E27FC236}">
                <a16:creationId xmlns:a16="http://schemas.microsoft.com/office/drawing/2014/main" id="{ECD182F1-B42F-4022-869C-AAB9122AA7F3}"/>
              </a:ext>
            </a:extLst>
          </p:cNvPr>
          <p:cNvSpPr txBox="1"/>
          <p:nvPr/>
        </p:nvSpPr>
        <p:spPr>
          <a:xfrm>
            <a:off x="181735" y="678846"/>
            <a:ext cx="9558909" cy="646331"/>
          </a:xfrm>
          <a:prstGeom prst="rect">
            <a:avLst/>
          </a:prstGeom>
          <a:noFill/>
        </p:spPr>
        <p:txBody>
          <a:bodyPr wrap="square" rtlCol="0">
            <a:spAutoFit/>
          </a:bodyPr>
          <a:lstStyle/>
          <a:p>
            <a:r>
              <a:rPr lang="en-GB" b="1" dirty="0"/>
              <a:t>Scoping: </a:t>
            </a:r>
            <a:r>
              <a:rPr lang="en-GB" dirty="0"/>
              <a:t>How our programs variables are </a:t>
            </a:r>
            <a:r>
              <a:rPr lang="en-GB" b="1" dirty="0"/>
              <a:t>organised</a:t>
            </a:r>
            <a:r>
              <a:rPr lang="en-GB" dirty="0"/>
              <a:t> and </a:t>
            </a:r>
            <a:r>
              <a:rPr lang="en-GB" b="1" dirty="0"/>
              <a:t>accessed</a:t>
            </a:r>
            <a:r>
              <a:rPr lang="en-GB" dirty="0"/>
              <a:t>. Where do variables live or where we can access a certain variable, and where not?</a:t>
            </a:r>
          </a:p>
        </p:txBody>
      </p:sp>
      <p:sp>
        <p:nvSpPr>
          <p:cNvPr id="21" name="TextBox 20">
            <a:extLst>
              <a:ext uri="{FF2B5EF4-FFF2-40B4-BE49-F238E27FC236}">
                <a16:creationId xmlns:a16="http://schemas.microsoft.com/office/drawing/2014/main" id="{570367A3-F337-418C-823D-9D210A579E17}"/>
              </a:ext>
            </a:extLst>
          </p:cNvPr>
          <p:cNvSpPr txBox="1"/>
          <p:nvPr/>
        </p:nvSpPr>
        <p:spPr>
          <a:xfrm>
            <a:off x="181736" y="1318630"/>
            <a:ext cx="9558908" cy="646331"/>
          </a:xfrm>
          <a:prstGeom prst="rect">
            <a:avLst/>
          </a:prstGeom>
          <a:noFill/>
        </p:spPr>
        <p:txBody>
          <a:bodyPr wrap="square" rtlCol="0">
            <a:spAutoFit/>
          </a:bodyPr>
          <a:lstStyle/>
          <a:p>
            <a:r>
              <a:rPr lang="en-GB" b="1" dirty="0"/>
              <a:t>Lexical Scoping: </a:t>
            </a:r>
            <a:r>
              <a:rPr lang="en-GB" dirty="0"/>
              <a:t>Scoping is controlled by </a:t>
            </a:r>
            <a:r>
              <a:rPr lang="en-GB" b="1" dirty="0"/>
              <a:t>placement</a:t>
            </a:r>
            <a:r>
              <a:rPr lang="en-GB" dirty="0"/>
              <a:t> of functions and blocks in the code. For example a function that is written inside another function has access to the variables of the parent function.</a:t>
            </a:r>
          </a:p>
        </p:txBody>
      </p:sp>
      <p:sp>
        <p:nvSpPr>
          <p:cNvPr id="22" name="TextBox 21">
            <a:extLst>
              <a:ext uri="{FF2B5EF4-FFF2-40B4-BE49-F238E27FC236}">
                <a16:creationId xmlns:a16="http://schemas.microsoft.com/office/drawing/2014/main" id="{EF352486-D2FA-4DE6-9A33-EA10F16ED6C1}"/>
              </a:ext>
            </a:extLst>
          </p:cNvPr>
          <p:cNvSpPr txBox="1"/>
          <p:nvPr/>
        </p:nvSpPr>
        <p:spPr>
          <a:xfrm>
            <a:off x="184110" y="1927906"/>
            <a:ext cx="9540154" cy="646331"/>
          </a:xfrm>
          <a:prstGeom prst="rect">
            <a:avLst/>
          </a:prstGeom>
          <a:noFill/>
        </p:spPr>
        <p:txBody>
          <a:bodyPr wrap="square" rtlCol="0">
            <a:spAutoFit/>
          </a:bodyPr>
          <a:lstStyle/>
          <a:p>
            <a:r>
              <a:rPr lang="en-GB" b="1" dirty="0"/>
              <a:t>Scope: </a:t>
            </a:r>
            <a:r>
              <a:rPr lang="en-GB" dirty="0"/>
              <a:t>Space or environment in which a certain variable is declared (Variable environment in case of functions). There is </a:t>
            </a:r>
            <a:r>
              <a:rPr lang="en-GB" b="1" dirty="0"/>
              <a:t>Global</a:t>
            </a:r>
            <a:r>
              <a:rPr lang="en-GB" dirty="0"/>
              <a:t> Scope, </a:t>
            </a:r>
            <a:r>
              <a:rPr lang="en-GB" b="1" dirty="0"/>
              <a:t>Function</a:t>
            </a:r>
            <a:r>
              <a:rPr lang="en-GB" dirty="0"/>
              <a:t> Scope and </a:t>
            </a:r>
            <a:r>
              <a:rPr lang="en-GB" b="1" dirty="0"/>
              <a:t>Block</a:t>
            </a:r>
            <a:r>
              <a:rPr lang="en-GB" dirty="0"/>
              <a:t> Scope.</a:t>
            </a:r>
          </a:p>
        </p:txBody>
      </p:sp>
      <p:sp>
        <p:nvSpPr>
          <p:cNvPr id="23" name="TextBox 22">
            <a:extLst>
              <a:ext uri="{FF2B5EF4-FFF2-40B4-BE49-F238E27FC236}">
                <a16:creationId xmlns:a16="http://schemas.microsoft.com/office/drawing/2014/main" id="{16471800-8BF7-4EF9-8D1B-BC2B2316718A}"/>
              </a:ext>
            </a:extLst>
          </p:cNvPr>
          <p:cNvSpPr txBox="1"/>
          <p:nvPr/>
        </p:nvSpPr>
        <p:spPr>
          <a:xfrm>
            <a:off x="184110" y="2623456"/>
            <a:ext cx="9540154" cy="369332"/>
          </a:xfrm>
          <a:prstGeom prst="rect">
            <a:avLst/>
          </a:prstGeom>
          <a:noFill/>
        </p:spPr>
        <p:txBody>
          <a:bodyPr wrap="square" rtlCol="0">
            <a:spAutoFit/>
          </a:bodyPr>
          <a:lstStyle/>
          <a:p>
            <a:r>
              <a:rPr lang="en-GB" b="1" dirty="0"/>
              <a:t>Scope of a variable: </a:t>
            </a:r>
            <a:r>
              <a:rPr lang="en-GB" dirty="0"/>
              <a:t>Region of a code where a certain variable can be </a:t>
            </a:r>
            <a:r>
              <a:rPr lang="en-GB" b="1" dirty="0"/>
              <a:t>accessed</a:t>
            </a:r>
            <a:r>
              <a:rPr lang="en-GB" dirty="0"/>
              <a:t>.</a:t>
            </a:r>
          </a:p>
        </p:txBody>
      </p:sp>
    </p:spTree>
    <p:extLst>
      <p:ext uri="{BB962C8B-B14F-4D97-AF65-F5344CB8AC3E}">
        <p14:creationId xmlns:p14="http://schemas.microsoft.com/office/powerpoint/2010/main" val="392033940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BCDC62-B9CE-46A7-9D50-D64137721CEB}"/>
              </a:ext>
            </a:extLst>
          </p:cNvPr>
          <p:cNvPicPr>
            <a:picLocks noChangeAspect="1"/>
          </p:cNvPicPr>
          <p:nvPr/>
        </p:nvPicPr>
        <p:blipFill>
          <a:blip r:embed="rId2"/>
          <a:stretch>
            <a:fillRect/>
          </a:stretch>
        </p:blipFill>
        <p:spPr>
          <a:xfrm>
            <a:off x="183341" y="149391"/>
            <a:ext cx="4044950" cy="4044950"/>
          </a:xfrm>
          <a:prstGeom prst="rect">
            <a:avLst/>
          </a:prstGeom>
        </p:spPr>
      </p:pic>
      <p:sp>
        <p:nvSpPr>
          <p:cNvPr id="2" name="TextBox 1">
            <a:extLst>
              <a:ext uri="{FF2B5EF4-FFF2-40B4-BE49-F238E27FC236}">
                <a16:creationId xmlns:a16="http://schemas.microsoft.com/office/drawing/2014/main" id="{60C1F1AC-61B7-4356-B4E3-FA9B17B247CD}"/>
              </a:ext>
            </a:extLst>
          </p:cNvPr>
          <p:cNvSpPr txBox="1"/>
          <p:nvPr/>
        </p:nvSpPr>
        <p:spPr>
          <a:xfrm>
            <a:off x="6619518" y="53168"/>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9" name="Rectangle 8">
            <a:extLst>
              <a:ext uri="{FF2B5EF4-FFF2-40B4-BE49-F238E27FC236}">
                <a16:creationId xmlns:a16="http://schemas.microsoft.com/office/drawing/2014/main" id="{505C6D98-67BE-495E-9C4F-357D47252933}"/>
              </a:ext>
            </a:extLst>
          </p:cNvPr>
          <p:cNvSpPr/>
          <p:nvPr/>
        </p:nvSpPr>
        <p:spPr>
          <a:xfrm>
            <a:off x="6863815" y="919331"/>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7986E35-3C8D-4908-A373-771559463BF1}"/>
              </a:ext>
            </a:extLst>
          </p:cNvPr>
          <p:cNvSpPr txBox="1"/>
          <p:nvPr/>
        </p:nvSpPr>
        <p:spPr>
          <a:xfrm>
            <a:off x="7000834" y="1306612"/>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1" name="TextBox 10">
            <a:extLst>
              <a:ext uri="{FF2B5EF4-FFF2-40B4-BE49-F238E27FC236}">
                <a16:creationId xmlns:a16="http://schemas.microsoft.com/office/drawing/2014/main" id="{6FF9F3AD-22C6-4247-9031-6835054A02F8}"/>
              </a:ext>
            </a:extLst>
          </p:cNvPr>
          <p:cNvSpPr txBox="1"/>
          <p:nvPr/>
        </p:nvSpPr>
        <p:spPr>
          <a:xfrm>
            <a:off x="7423745" y="932846"/>
            <a:ext cx="1691640" cy="369332"/>
          </a:xfrm>
          <a:prstGeom prst="rect">
            <a:avLst/>
          </a:prstGeom>
          <a:noFill/>
        </p:spPr>
        <p:txBody>
          <a:bodyPr wrap="square" rtlCol="0">
            <a:spAutoFit/>
          </a:bodyPr>
          <a:lstStyle/>
          <a:p>
            <a:pPr algn="ctr"/>
            <a:r>
              <a:rPr lang="en-GB" b="1" dirty="0"/>
              <a:t>GLOBAL SCOPE</a:t>
            </a:r>
          </a:p>
        </p:txBody>
      </p:sp>
      <p:sp>
        <p:nvSpPr>
          <p:cNvPr id="12" name="Rectangle 11">
            <a:extLst>
              <a:ext uri="{FF2B5EF4-FFF2-40B4-BE49-F238E27FC236}">
                <a16:creationId xmlns:a16="http://schemas.microsoft.com/office/drawing/2014/main" id="{0C67B332-8ADE-47D3-9C45-FF69385F9E10}"/>
              </a:ext>
            </a:extLst>
          </p:cNvPr>
          <p:cNvSpPr/>
          <p:nvPr/>
        </p:nvSpPr>
        <p:spPr>
          <a:xfrm>
            <a:off x="6863815" y="1970460"/>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086718F1-2F32-4B7D-8659-1AA527582EA0}"/>
              </a:ext>
            </a:extLst>
          </p:cNvPr>
          <p:cNvSpPr txBox="1"/>
          <p:nvPr/>
        </p:nvSpPr>
        <p:spPr>
          <a:xfrm>
            <a:off x="7000834" y="2370994"/>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36C31F99-DBB3-4933-8300-0EADEC5CF3B1}"/>
              </a:ext>
            </a:extLst>
          </p:cNvPr>
          <p:cNvSpPr txBox="1"/>
          <p:nvPr/>
        </p:nvSpPr>
        <p:spPr>
          <a:xfrm>
            <a:off x="7229434" y="1983976"/>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5" name="Rectangle 14">
            <a:extLst>
              <a:ext uri="{FF2B5EF4-FFF2-40B4-BE49-F238E27FC236}">
                <a16:creationId xmlns:a16="http://schemas.microsoft.com/office/drawing/2014/main" id="{F3881AA7-E036-4866-B414-271DA22EEF9C}"/>
              </a:ext>
            </a:extLst>
          </p:cNvPr>
          <p:cNvSpPr/>
          <p:nvPr/>
        </p:nvSpPr>
        <p:spPr>
          <a:xfrm>
            <a:off x="6863815" y="3564167"/>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93F5A540-B9E4-413A-B889-59399DB23CBE}"/>
              </a:ext>
            </a:extLst>
          </p:cNvPr>
          <p:cNvSpPr txBox="1"/>
          <p:nvPr/>
        </p:nvSpPr>
        <p:spPr>
          <a:xfrm>
            <a:off x="7000834" y="3951448"/>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19E3E80F-56F8-48C2-84C9-C3DE3ECF4CAA}"/>
              </a:ext>
            </a:extLst>
          </p:cNvPr>
          <p:cNvSpPr txBox="1"/>
          <p:nvPr/>
        </p:nvSpPr>
        <p:spPr>
          <a:xfrm>
            <a:off x="7229434" y="3577682"/>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18" name="Rectangle 17">
            <a:extLst>
              <a:ext uri="{FF2B5EF4-FFF2-40B4-BE49-F238E27FC236}">
                <a16:creationId xmlns:a16="http://schemas.microsoft.com/office/drawing/2014/main" id="{A9156ACE-61D1-41F3-8AEE-48F9F6984BD6}"/>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EDABA3DA-8FD6-4E51-B9E4-9DC7B49DA1B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987D5560-A93B-446A-B32A-03F4D977C95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29673A2D-A4A0-481E-B07B-7B2F6E9E8083}"/>
              </a:ext>
            </a:extLst>
          </p:cNvPr>
          <p:cNvSpPr/>
          <p:nvPr/>
        </p:nvSpPr>
        <p:spPr>
          <a:xfrm>
            <a:off x="1550882" y="2621968"/>
            <a:ext cx="693443"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D2285116-EDC4-4C96-9B61-BFA7CD745611}"/>
              </a:ext>
            </a:extLst>
          </p:cNvPr>
          <p:cNvSpPr/>
          <p:nvPr/>
        </p:nvSpPr>
        <p:spPr>
          <a:xfrm>
            <a:off x="2653523" y="2621968"/>
            <a:ext cx="523521"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a:extLst>
              <a:ext uri="{FF2B5EF4-FFF2-40B4-BE49-F238E27FC236}">
                <a16:creationId xmlns:a16="http://schemas.microsoft.com/office/drawing/2014/main" id="{A8C7A751-D4C5-4754-93ED-57F753B089BD}"/>
              </a:ext>
            </a:extLst>
          </p:cNvPr>
          <p:cNvSpPr txBox="1"/>
          <p:nvPr/>
        </p:nvSpPr>
        <p:spPr>
          <a:xfrm>
            <a:off x="2069061" y="1467459"/>
            <a:ext cx="1692444" cy="646331"/>
          </a:xfrm>
          <a:prstGeom prst="rect">
            <a:avLst/>
          </a:prstGeom>
          <a:noFill/>
        </p:spPr>
        <p:txBody>
          <a:bodyPr wrap="square" rtlCol="0">
            <a:spAutoFit/>
          </a:bodyPr>
          <a:lstStyle/>
          <a:p>
            <a:r>
              <a:rPr lang="en-GB" b="1" dirty="0">
                <a:solidFill>
                  <a:srgbClr val="FF0000"/>
                </a:solidFill>
              </a:rPr>
              <a:t>Variables not in current scope</a:t>
            </a:r>
          </a:p>
        </p:txBody>
      </p:sp>
      <p:cxnSp>
        <p:nvCxnSpPr>
          <p:cNvPr id="24" name="Straight Arrow Connector 23">
            <a:extLst>
              <a:ext uri="{FF2B5EF4-FFF2-40B4-BE49-F238E27FC236}">
                <a16:creationId xmlns:a16="http://schemas.microsoft.com/office/drawing/2014/main" id="{3E53CAB7-A1D0-4DEE-9A1F-CB48DB9D9D02}"/>
              </a:ext>
            </a:extLst>
          </p:cNvPr>
          <p:cNvCxnSpPr>
            <a:cxnSpLocks/>
          </p:cNvCxnSpPr>
          <p:nvPr/>
        </p:nvCxnSpPr>
        <p:spPr>
          <a:xfrm>
            <a:off x="2893447"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C0AEC8-D104-4F97-8845-86D2272244F5}"/>
              </a:ext>
            </a:extLst>
          </p:cNvPr>
          <p:cNvCxnSpPr>
            <a:cxnSpLocks/>
          </p:cNvCxnSpPr>
          <p:nvPr/>
        </p:nvCxnSpPr>
        <p:spPr>
          <a:xfrm>
            <a:off x="2244325"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462208-E087-4FE6-BBF7-FBDAFED5DA39}"/>
              </a:ext>
            </a:extLst>
          </p:cNvPr>
          <p:cNvSpPr txBox="1"/>
          <p:nvPr/>
        </p:nvSpPr>
        <p:spPr>
          <a:xfrm>
            <a:off x="148290" y="4221041"/>
            <a:ext cx="4897279" cy="646331"/>
          </a:xfrm>
          <a:prstGeom prst="rect">
            <a:avLst/>
          </a:prstGeom>
          <a:noFill/>
        </p:spPr>
        <p:txBody>
          <a:bodyPr wrap="square" rtlCol="0">
            <a:spAutoFit/>
          </a:bodyPr>
          <a:lstStyle/>
          <a:p>
            <a:r>
              <a:rPr lang="en-GB" b="1" dirty="0"/>
              <a:t>How can the second function access the variables </a:t>
            </a:r>
            <a:r>
              <a:rPr lang="en-GB" b="1" dirty="0">
                <a:latin typeface="Consolas" panose="020B0609020204030204" pitchFamily="49" charset="0"/>
              </a:rPr>
              <a:t>myName</a:t>
            </a:r>
            <a:r>
              <a:rPr lang="en-GB" b="1" dirty="0"/>
              <a:t> and </a:t>
            </a:r>
            <a:r>
              <a:rPr lang="en-GB" b="1" dirty="0">
                <a:latin typeface="Consolas" panose="020B0609020204030204" pitchFamily="49" charset="0"/>
              </a:rPr>
              <a:t>age</a:t>
            </a:r>
            <a:r>
              <a:rPr lang="en-GB" b="1" dirty="0"/>
              <a:t> that are out of it’s scope?</a:t>
            </a:r>
            <a:endParaRPr lang="en-GB" dirty="0"/>
          </a:p>
        </p:txBody>
      </p:sp>
      <p:sp>
        <p:nvSpPr>
          <p:cNvPr id="29" name="TextBox 28">
            <a:extLst>
              <a:ext uri="{FF2B5EF4-FFF2-40B4-BE49-F238E27FC236}">
                <a16:creationId xmlns:a16="http://schemas.microsoft.com/office/drawing/2014/main" id="{FACF98E6-2690-4300-8FBB-699A4383C220}"/>
              </a:ext>
            </a:extLst>
          </p:cNvPr>
          <p:cNvSpPr txBox="1"/>
          <p:nvPr/>
        </p:nvSpPr>
        <p:spPr>
          <a:xfrm>
            <a:off x="148290" y="4893544"/>
            <a:ext cx="6418701" cy="369332"/>
          </a:xfrm>
          <a:prstGeom prst="rect">
            <a:avLst/>
          </a:prstGeom>
          <a:noFill/>
        </p:spPr>
        <p:txBody>
          <a:bodyPr wrap="square" rtlCol="0">
            <a:spAutoFit/>
          </a:bodyPr>
          <a:lstStyle/>
          <a:p>
            <a:r>
              <a:rPr lang="en-GB" b="1" dirty="0"/>
              <a:t>Child functions have access to the variables of parent functions.</a:t>
            </a:r>
            <a:endParaRPr lang="en-GB" dirty="0"/>
          </a:p>
        </p:txBody>
      </p:sp>
      <p:sp>
        <p:nvSpPr>
          <p:cNvPr id="30" name="TextBox 29">
            <a:extLst>
              <a:ext uri="{FF2B5EF4-FFF2-40B4-BE49-F238E27FC236}">
                <a16:creationId xmlns:a16="http://schemas.microsoft.com/office/drawing/2014/main" id="{756BAA2B-99DD-45A4-B2FD-C08540C021BB}"/>
              </a:ext>
            </a:extLst>
          </p:cNvPr>
          <p:cNvSpPr txBox="1"/>
          <p:nvPr/>
        </p:nvSpPr>
        <p:spPr>
          <a:xfrm>
            <a:off x="148291" y="5276196"/>
            <a:ext cx="6199500" cy="646331"/>
          </a:xfrm>
          <a:prstGeom prst="rect">
            <a:avLst/>
          </a:prstGeom>
          <a:noFill/>
        </p:spPr>
        <p:txBody>
          <a:bodyPr wrap="square" rtlCol="0">
            <a:spAutoFit/>
          </a:bodyPr>
          <a:lstStyle/>
          <a:p>
            <a:r>
              <a:rPr lang="en-GB" b="1" dirty="0"/>
              <a:t>The first function has access to its parent global scope variable of </a:t>
            </a:r>
            <a:r>
              <a:rPr lang="en-GB" b="1" dirty="0">
                <a:latin typeface="Consolas" panose="020B0609020204030204" pitchFamily="49" charset="0"/>
              </a:rPr>
              <a:t>myName</a:t>
            </a:r>
            <a:r>
              <a:rPr lang="en-GB" b="1" dirty="0"/>
              <a:t>.</a:t>
            </a:r>
            <a:endParaRPr lang="en-GB" dirty="0"/>
          </a:p>
        </p:txBody>
      </p:sp>
      <p:sp>
        <p:nvSpPr>
          <p:cNvPr id="32" name="TextBox 31">
            <a:extLst>
              <a:ext uri="{FF2B5EF4-FFF2-40B4-BE49-F238E27FC236}">
                <a16:creationId xmlns:a16="http://schemas.microsoft.com/office/drawing/2014/main" id="{EB38B7AB-163A-4446-92C3-BFEA79AF80E4}"/>
              </a:ext>
            </a:extLst>
          </p:cNvPr>
          <p:cNvSpPr txBox="1"/>
          <p:nvPr/>
        </p:nvSpPr>
        <p:spPr>
          <a:xfrm>
            <a:off x="7000834" y="2846898"/>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C2D4FAA9-A241-4B29-9993-6F9ED86CF9C6}"/>
              </a:ext>
            </a:extLst>
          </p:cNvPr>
          <p:cNvSpPr txBox="1"/>
          <p:nvPr/>
        </p:nvSpPr>
        <p:spPr>
          <a:xfrm>
            <a:off x="7155871" y="4614944"/>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35" name="TextBox 34">
            <a:extLst>
              <a:ext uri="{FF2B5EF4-FFF2-40B4-BE49-F238E27FC236}">
                <a16:creationId xmlns:a16="http://schemas.microsoft.com/office/drawing/2014/main" id="{6AC2817F-F6E7-4CAD-AAB5-814F44E4C78F}"/>
              </a:ext>
            </a:extLst>
          </p:cNvPr>
          <p:cNvSpPr txBox="1"/>
          <p:nvPr/>
        </p:nvSpPr>
        <p:spPr>
          <a:xfrm>
            <a:off x="7000833" y="5226170"/>
            <a:ext cx="2607591" cy="369332"/>
          </a:xfrm>
          <a:prstGeom prst="rect">
            <a:avLst/>
          </a:prstGeom>
          <a:solidFill>
            <a:schemeClr val="bg1"/>
          </a:solidFill>
          <a:ln w="38100">
            <a:no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6" name="Rectangle 35">
            <a:extLst>
              <a:ext uri="{FF2B5EF4-FFF2-40B4-BE49-F238E27FC236}">
                <a16:creationId xmlns:a16="http://schemas.microsoft.com/office/drawing/2014/main" id="{7145F97D-D463-444D-8ED8-83E872E8E63E}"/>
              </a:ext>
            </a:extLst>
          </p:cNvPr>
          <p:cNvSpPr/>
          <p:nvPr/>
        </p:nvSpPr>
        <p:spPr>
          <a:xfrm>
            <a:off x="7000834" y="4476444"/>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Arrow: Down 36">
            <a:extLst>
              <a:ext uri="{FF2B5EF4-FFF2-40B4-BE49-F238E27FC236}">
                <a16:creationId xmlns:a16="http://schemas.microsoft.com/office/drawing/2014/main" id="{FA1D5E7F-4B48-4BFF-97A0-39436A9C0B8D}"/>
              </a:ext>
            </a:extLst>
          </p:cNvPr>
          <p:cNvSpPr/>
          <p:nvPr/>
        </p:nvSpPr>
        <p:spPr>
          <a:xfrm rot="10800000">
            <a:off x="5878248" y="224261"/>
            <a:ext cx="706803" cy="4216807"/>
          </a:xfrm>
          <a:prstGeom prst="downArrow">
            <a:avLst>
              <a:gd name="adj1" fmla="val 50000"/>
              <a:gd name="adj2" fmla="val 1105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TextBox 37">
            <a:extLst>
              <a:ext uri="{FF2B5EF4-FFF2-40B4-BE49-F238E27FC236}">
                <a16:creationId xmlns:a16="http://schemas.microsoft.com/office/drawing/2014/main" id="{D9709FBF-6179-4F53-90FD-4FA2854A1187}"/>
              </a:ext>
            </a:extLst>
          </p:cNvPr>
          <p:cNvSpPr txBox="1"/>
          <p:nvPr/>
        </p:nvSpPr>
        <p:spPr>
          <a:xfrm rot="16200000">
            <a:off x="4175356" y="2143415"/>
            <a:ext cx="4148900" cy="369332"/>
          </a:xfrm>
          <a:prstGeom prst="rect">
            <a:avLst/>
          </a:prstGeom>
          <a:noFill/>
        </p:spPr>
        <p:txBody>
          <a:bodyPr wrap="square" rtlCol="0">
            <a:spAutoFit/>
          </a:bodyPr>
          <a:lstStyle/>
          <a:p>
            <a:r>
              <a:rPr lang="en-GB" b="1" dirty="0"/>
              <a:t>VARIABLE LOOKUP IN THE SCOPE CHAIN</a:t>
            </a:r>
            <a:endParaRPr lang="en-GB" dirty="0"/>
          </a:p>
        </p:txBody>
      </p:sp>
      <p:sp>
        <p:nvSpPr>
          <p:cNvPr id="39" name="Arrow: Down 38">
            <a:extLst>
              <a:ext uri="{FF2B5EF4-FFF2-40B4-BE49-F238E27FC236}">
                <a16:creationId xmlns:a16="http://schemas.microsoft.com/office/drawing/2014/main" id="{E7A62ACC-7804-4015-8F86-BA41230F40AA}"/>
              </a:ext>
            </a:extLst>
          </p:cNvPr>
          <p:cNvSpPr/>
          <p:nvPr/>
        </p:nvSpPr>
        <p:spPr>
          <a:xfrm>
            <a:off x="5016053" y="256988"/>
            <a:ext cx="706803" cy="4213197"/>
          </a:xfrm>
          <a:prstGeom prst="downArrow">
            <a:avLst>
              <a:gd name="adj1" fmla="val 50000"/>
              <a:gd name="adj2" fmla="val 110536"/>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0" name="Straight Arrow Connector 39">
            <a:extLst>
              <a:ext uri="{FF2B5EF4-FFF2-40B4-BE49-F238E27FC236}">
                <a16:creationId xmlns:a16="http://schemas.microsoft.com/office/drawing/2014/main" id="{E763768E-A8C1-473D-BC00-F73846D37147}"/>
              </a:ext>
            </a:extLst>
          </p:cNvPr>
          <p:cNvCxnSpPr>
            <a:cxnSpLocks/>
          </p:cNvCxnSpPr>
          <p:nvPr/>
        </p:nvCxnSpPr>
        <p:spPr>
          <a:xfrm flipV="1">
            <a:off x="5015693" y="305469"/>
            <a:ext cx="799927" cy="406193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619E9E1-900B-428B-BB17-5BAF90E742DB}"/>
              </a:ext>
            </a:extLst>
          </p:cNvPr>
          <p:cNvCxnSpPr>
            <a:cxnSpLocks/>
          </p:cNvCxnSpPr>
          <p:nvPr/>
        </p:nvCxnSpPr>
        <p:spPr>
          <a:xfrm>
            <a:off x="4881677" y="409541"/>
            <a:ext cx="841179" cy="3920684"/>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883A39-BEE2-4ADB-9D8B-C0D4671C710C}"/>
              </a:ext>
            </a:extLst>
          </p:cNvPr>
          <p:cNvSpPr txBox="1"/>
          <p:nvPr/>
        </p:nvSpPr>
        <p:spPr>
          <a:xfrm>
            <a:off x="148291" y="5947810"/>
            <a:ext cx="9410120" cy="923330"/>
          </a:xfrm>
          <a:prstGeom prst="rect">
            <a:avLst/>
          </a:prstGeom>
          <a:noFill/>
        </p:spPr>
        <p:txBody>
          <a:bodyPr wrap="square" rtlCol="0">
            <a:spAutoFit/>
          </a:bodyPr>
          <a:lstStyle/>
          <a:p>
            <a:r>
              <a:rPr lang="en-GB" b="1" dirty="0"/>
              <a:t>Scopes look up to find missing variables. They never look down. i.e. first scope will never get access the job variable in the second scope. Global scope cannot access any first or second scope varibles.</a:t>
            </a:r>
            <a:endParaRPr lang="en-GB" dirty="0"/>
          </a:p>
        </p:txBody>
      </p:sp>
    </p:spTree>
    <p:extLst>
      <p:ext uri="{BB962C8B-B14F-4D97-AF65-F5344CB8AC3E}">
        <p14:creationId xmlns:p14="http://schemas.microsoft.com/office/powerpoint/2010/main" val="3172560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3678F2-19C0-4E2A-8C3D-DAED8A5510C3}"/>
              </a:ext>
            </a:extLst>
          </p:cNvPr>
          <p:cNvSpPr txBox="1"/>
          <p:nvPr/>
        </p:nvSpPr>
        <p:spPr>
          <a:xfrm>
            <a:off x="173618" y="669646"/>
            <a:ext cx="4919243"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D6FC89-3B29-4EE5-B78D-3C1ACAECF721}"/>
              </a:ext>
            </a:extLst>
          </p:cNvPr>
          <p:cNvSpPr txBox="1"/>
          <p:nvPr/>
        </p:nvSpPr>
        <p:spPr>
          <a:xfrm>
            <a:off x="2442257" y="175668"/>
            <a:ext cx="581632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can be used to check if a variable is defined.</a:t>
            </a:r>
          </a:p>
        </p:txBody>
      </p:sp>
      <p:sp>
        <p:nvSpPr>
          <p:cNvPr id="5" name="TextBox 4">
            <a:extLst>
              <a:ext uri="{FF2B5EF4-FFF2-40B4-BE49-F238E27FC236}">
                <a16:creationId xmlns:a16="http://schemas.microsoft.com/office/drawing/2014/main" id="{E316D426-539B-4F8E-942C-E5C85AA68BD8}"/>
              </a:ext>
            </a:extLst>
          </p:cNvPr>
          <p:cNvSpPr txBox="1"/>
          <p:nvPr/>
        </p:nvSpPr>
        <p:spPr>
          <a:xfrm>
            <a:off x="5174808" y="1131310"/>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UNDEFINED and therefore a falsy value so the else statement will be executed.</a:t>
            </a:r>
          </a:p>
        </p:txBody>
      </p:sp>
      <p:sp>
        <p:nvSpPr>
          <p:cNvPr id="6" name="TextBox 5">
            <a:extLst>
              <a:ext uri="{FF2B5EF4-FFF2-40B4-BE49-F238E27FC236}">
                <a16:creationId xmlns:a16="http://schemas.microsoft.com/office/drawing/2014/main" id="{397E1A78-E95B-450A-8B11-8F71ADE427CE}"/>
              </a:ext>
            </a:extLst>
          </p:cNvPr>
          <p:cNvSpPr txBox="1"/>
          <p:nvPr/>
        </p:nvSpPr>
        <p:spPr>
          <a:xfrm>
            <a:off x="5174808" y="2788419"/>
            <a:ext cx="4557574"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zero and therefore a falsy value so the else statement will be executed, even though height is defined.</a:t>
            </a:r>
          </a:p>
        </p:txBody>
      </p:sp>
      <p:sp>
        <p:nvSpPr>
          <p:cNvPr id="7" name="TextBox 6">
            <a:extLst>
              <a:ext uri="{FF2B5EF4-FFF2-40B4-BE49-F238E27FC236}">
                <a16:creationId xmlns:a16="http://schemas.microsoft.com/office/drawing/2014/main" id="{DA96A24D-A35B-4E40-9868-0713FE0F3D09}"/>
              </a:ext>
            </a:extLst>
          </p:cNvPr>
          <p:cNvSpPr txBox="1"/>
          <p:nvPr/>
        </p:nvSpPr>
        <p:spPr>
          <a:xfrm>
            <a:off x="5174808" y="5035837"/>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10 and therefore a truthy value so the if statement will be executed.</a:t>
            </a:r>
          </a:p>
        </p:txBody>
      </p:sp>
    </p:spTree>
    <p:extLst>
      <p:ext uri="{BB962C8B-B14F-4D97-AF65-F5344CB8AC3E}">
        <p14:creationId xmlns:p14="http://schemas.microsoft.com/office/powerpoint/2010/main" val="164893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69A1DD-C428-49B3-A74E-7FF454F9339C}"/>
              </a:ext>
            </a:extLst>
          </p:cNvPr>
          <p:cNvPicPr>
            <a:picLocks noChangeAspect="1"/>
          </p:cNvPicPr>
          <p:nvPr/>
        </p:nvPicPr>
        <p:blipFill>
          <a:blip r:embed="rId2"/>
          <a:stretch>
            <a:fillRect/>
          </a:stretch>
        </p:blipFill>
        <p:spPr>
          <a:xfrm>
            <a:off x="183341" y="149391"/>
            <a:ext cx="4044950" cy="4044950"/>
          </a:xfrm>
          <a:prstGeom prst="rect">
            <a:avLst/>
          </a:prstGeom>
        </p:spPr>
      </p:pic>
      <p:sp>
        <p:nvSpPr>
          <p:cNvPr id="3" name="Rectangle 2">
            <a:extLst>
              <a:ext uri="{FF2B5EF4-FFF2-40B4-BE49-F238E27FC236}">
                <a16:creationId xmlns:a16="http://schemas.microsoft.com/office/drawing/2014/main" id="{B4788239-BD6F-4F00-B432-3D853BFC099B}"/>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CF629871-BA80-455F-A49F-64F4411E8DC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a:extLst>
              <a:ext uri="{FF2B5EF4-FFF2-40B4-BE49-F238E27FC236}">
                <a16:creationId xmlns:a16="http://schemas.microsoft.com/office/drawing/2014/main" id="{DACCA397-C4B2-47DB-851B-8FDEFD08ED8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7805B9F1-5E84-403A-939D-6B90A06220CA}"/>
              </a:ext>
            </a:extLst>
          </p:cNvPr>
          <p:cNvSpPr/>
          <p:nvPr/>
        </p:nvSpPr>
        <p:spPr>
          <a:xfrm>
            <a:off x="642026" y="1345004"/>
            <a:ext cx="1584339" cy="392108"/>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1101E91C-ECFA-451C-85CD-28C93371B3CD}"/>
              </a:ext>
            </a:extLst>
          </p:cNvPr>
          <p:cNvSpPr/>
          <p:nvPr/>
        </p:nvSpPr>
        <p:spPr>
          <a:xfrm>
            <a:off x="6634677" y="411279"/>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133D9853-0BC3-4CD8-8D36-D568EC9483B9}"/>
              </a:ext>
            </a:extLst>
          </p:cNvPr>
          <p:cNvSpPr txBox="1"/>
          <p:nvPr/>
        </p:nvSpPr>
        <p:spPr>
          <a:xfrm>
            <a:off x="6771696" y="798560"/>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4EE028EA-FFB8-4595-B086-FAC4728968AE}"/>
              </a:ext>
            </a:extLst>
          </p:cNvPr>
          <p:cNvSpPr txBox="1"/>
          <p:nvPr/>
        </p:nvSpPr>
        <p:spPr>
          <a:xfrm>
            <a:off x="7194607" y="424794"/>
            <a:ext cx="1691640" cy="369332"/>
          </a:xfrm>
          <a:prstGeom prst="rect">
            <a:avLst/>
          </a:prstGeom>
          <a:noFill/>
        </p:spPr>
        <p:txBody>
          <a:bodyPr wrap="square" rtlCol="0">
            <a:spAutoFit/>
          </a:bodyPr>
          <a:lstStyle/>
          <a:p>
            <a:pPr algn="ctr"/>
            <a:r>
              <a:rPr lang="en-GB" b="1" dirty="0"/>
              <a:t>GLOBAL SCOPE</a:t>
            </a:r>
          </a:p>
        </p:txBody>
      </p:sp>
      <p:sp>
        <p:nvSpPr>
          <p:cNvPr id="15" name="Rectangle 14">
            <a:extLst>
              <a:ext uri="{FF2B5EF4-FFF2-40B4-BE49-F238E27FC236}">
                <a16:creationId xmlns:a16="http://schemas.microsoft.com/office/drawing/2014/main" id="{575540A5-4AD5-4A36-931E-D95BA66458F1}"/>
              </a:ext>
            </a:extLst>
          </p:cNvPr>
          <p:cNvSpPr/>
          <p:nvPr/>
        </p:nvSpPr>
        <p:spPr>
          <a:xfrm>
            <a:off x="6634677" y="2058755"/>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25D9CD2A-6EBE-4DF7-A53A-51A3B56EEA47}"/>
              </a:ext>
            </a:extLst>
          </p:cNvPr>
          <p:cNvSpPr txBox="1"/>
          <p:nvPr/>
        </p:nvSpPr>
        <p:spPr>
          <a:xfrm>
            <a:off x="6771696" y="245928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607627DD-24BC-42B1-94A8-B5EE90848E72}"/>
              </a:ext>
            </a:extLst>
          </p:cNvPr>
          <p:cNvSpPr txBox="1"/>
          <p:nvPr/>
        </p:nvSpPr>
        <p:spPr>
          <a:xfrm>
            <a:off x="7000296" y="2072271"/>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8" name="Rectangle 17">
            <a:extLst>
              <a:ext uri="{FF2B5EF4-FFF2-40B4-BE49-F238E27FC236}">
                <a16:creationId xmlns:a16="http://schemas.microsoft.com/office/drawing/2014/main" id="{50659B1B-0166-44F7-9BFF-8B9D77339F25}"/>
              </a:ext>
            </a:extLst>
          </p:cNvPr>
          <p:cNvSpPr/>
          <p:nvPr/>
        </p:nvSpPr>
        <p:spPr>
          <a:xfrm>
            <a:off x="6634677" y="4394578"/>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987841D7-EF36-41C6-9810-1BA0A02E01F7}"/>
              </a:ext>
            </a:extLst>
          </p:cNvPr>
          <p:cNvSpPr txBox="1"/>
          <p:nvPr/>
        </p:nvSpPr>
        <p:spPr>
          <a:xfrm>
            <a:off x="6771696" y="478185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20" name="TextBox 19">
            <a:extLst>
              <a:ext uri="{FF2B5EF4-FFF2-40B4-BE49-F238E27FC236}">
                <a16:creationId xmlns:a16="http://schemas.microsoft.com/office/drawing/2014/main" id="{AD890F50-0843-42A5-8C35-BB30E0F75476}"/>
              </a:ext>
            </a:extLst>
          </p:cNvPr>
          <p:cNvSpPr txBox="1"/>
          <p:nvPr/>
        </p:nvSpPr>
        <p:spPr>
          <a:xfrm>
            <a:off x="7000296" y="4408093"/>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21" name="TextBox 20">
            <a:extLst>
              <a:ext uri="{FF2B5EF4-FFF2-40B4-BE49-F238E27FC236}">
                <a16:creationId xmlns:a16="http://schemas.microsoft.com/office/drawing/2014/main" id="{CED5D2F7-ACB2-48D2-9C87-9AFDAF9B035D}"/>
              </a:ext>
            </a:extLst>
          </p:cNvPr>
          <p:cNvSpPr txBox="1"/>
          <p:nvPr/>
        </p:nvSpPr>
        <p:spPr>
          <a:xfrm>
            <a:off x="6771696" y="2935193"/>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2" name="TextBox 21">
            <a:extLst>
              <a:ext uri="{FF2B5EF4-FFF2-40B4-BE49-F238E27FC236}">
                <a16:creationId xmlns:a16="http://schemas.microsoft.com/office/drawing/2014/main" id="{6771DC40-5E4A-4A06-956E-83AA71B38D39}"/>
              </a:ext>
            </a:extLst>
          </p:cNvPr>
          <p:cNvSpPr txBox="1"/>
          <p:nvPr/>
        </p:nvSpPr>
        <p:spPr>
          <a:xfrm>
            <a:off x="6926733" y="5445355"/>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23" name="TextBox 22">
            <a:extLst>
              <a:ext uri="{FF2B5EF4-FFF2-40B4-BE49-F238E27FC236}">
                <a16:creationId xmlns:a16="http://schemas.microsoft.com/office/drawing/2014/main" id="{D47B7351-824D-427D-A4A3-726B0BCB19EC}"/>
              </a:ext>
            </a:extLst>
          </p:cNvPr>
          <p:cNvSpPr txBox="1"/>
          <p:nvPr/>
        </p:nvSpPr>
        <p:spPr>
          <a:xfrm>
            <a:off x="6771695" y="6056581"/>
            <a:ext cx="2607591" cy="369332"/>
          </a:xfrm>
          <a:prstGeom prst="rect">
            <a:avLst/>
          </a:prstGeom>
          <a:solidFill>
            <a:schemeClr val="bg1"/>
          </a:solidFill>
          <a:ln w="38100">
            <a:no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4" name="Rectangle 23">
            <a:extLst>
              <a:ext uri="{FF2B5EF4-FFF2-40B4-BE49-F238E27FC236}">
                <a16:creationId xmlns:a16="http://schemas.microsoft.com/office/drawing/2014/main" id="{A56E4887-FB92-481B-BD0B-0FB0ACA02242}"/>
              </a:ext>
            </a:extLst>
          </p:cNvPr>
          <p:cNvSpPr/>
          <p:nvPr/>
        </p:nvSpPr>
        <p:spPr>
          <a:xfrm>
            <a:off x="6771696" y="5306855"/>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Arrow: Down 24">
            <a:extLst>
              <a:ext uri="{FF2B5EF4-FFF2-40B4-BE49-F238E27FC236}">
                <a16:creationId xmlns:a16="http://schemas.microsoft.com/office/drawing/2014/main" id="{AA25BF85-9556-4922-A02C-569192A192A7}"/>
              </a:ext>
            </a:extLst>
          </p:cNvPr>
          <p:cNvSpPr/>
          <p:nvPr/>
        </p:nvSpPr>
        <p:spPr>
          <a:xfrm rot="10800000">
            <a:off x="7850339" y="1273883"/>
            <a:ext cx="334451" cy="74420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Arrow: Down 25">
            <a:extLst>
              <a:ext uri="{FF2B5EF4-FFF2-40B4-BE49-F238E27FC236}">
                <a16:creationId xmlns:a16="http://schemas.microsoft.com/office/drawing/2014/main" id="{E34B45DC-2597-4CFD-9277-D01D7C80A0AE}"/>
              </a:ext>
            </a:extLst>
          </p:cNvPr>
          <p:cNvSpPr/>
          <p:nvPr/>
        </p:nvSpPr>
        <p:spPr>
          <a:xfrm rot="10800000">
            <a:off x="7845285" y="3426195"/>
            <a:ext cx="334451" cy="963948"/>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extLst>
              <a:ext uri="{FF2B5EF4-FFF2-40B4-BE49-F238E27FC236}">
                <a16:creationId xmlns:a16="http://schemas.microsoft.com/office/drawing/2014/main" id="{4093B6D2-765E-4617-97C7-9E7E5DCC0071}"/>
              </a:ext>
            </a:extLst>
          </p:cNvPr>
          <p:cNvSpPr/>
          <p:nvPr/>
        </p:nvSpPr>
        <p:spPr>
          <a:xfrm>
            <a:off x="3373968" y="4408093"/>
            <a:ext cx="2950634" cy="89876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Box 27">
            <a:extLst>
              <a:ext uri="{FF2B5EF4-FFF2-40B4-BE49-F238E27FC236}">
                <a16:creationId xmlns:a16="http://schemas.microsoft.com/office/drawing/2014/main" id="{400AD419-4030-4553-BC8D-0EF2FE2B8DCF}"/>
              </a:ext>
            </a:extLst>
          </p:cNvPr>
          <p:cNvSpPr txBox="1"/>
          <p:nvPr/>
        </p:nvSpPr>
        <p:spPr>
          <a:xfrm>
            <a:off x="3511826" y="4795374"/>
            <a:ext cx="2710133" cy="369332"/>
          </a:xfrm>
          <a:prstGeom prst="rect">
            <a:avLst/>
          </a:prstGeom>
          <a:solidFill>
            <a:schemeClr val="bg1"/>
          </a:solidFill>
        </p:spPr>
        <p:txBody>
          <a:bodyPr wrap="square" rtlCol="0">
            <a:spAutoFit/>
          </a:bodyPr>
          <a:lstStyle/>
          <a:p>
            <a:r>
              <a:rPr lang="en-GB" b="1" dirty="0">
                <a:latin typeface="Consolas" panose="020B0609020204030204" pitchFamily="49" charset="0"/>
              </a:rPr>
              <a:t>decade</a:t>
            </a:r>
            <a:r>
              <a:rPr lang="en-GB" dirty="0">
                <a:latin typeface="Consolas" panose="020B0609020204030204" pitchFamily="49" charset="0"/>
              </a:rPr>
              <a:t> = 3</a:t>
            </a:r>
            <a:endParaRPr lang="en-GB" b="1" dirty="0">
              <a:latin typeface="Consolas" panose="020B0609020204030204" pitchFamily="49" charset="0"/>
            </a:endParaRPr>
          </a:p>
        </p:txBody>
      </p:sp>
      <p:sp>
        <p:nvSpPr>
          <p:cNvPr id="29" name="TextBox 28">
            <a:extLst>
              <a:ext uri="{FF2B5EF4-FFF2-40B4-BE49-F238E27FC236}">
                <a16:creationId xmlns:a16="http://schemas.microsoft.com/office/drawing/2014/main" id="{6DFDAD27-F24B-49BE-8DDB-783DCE9AFE85}"/>
              </a:ext>
            </a:extLst>
          </p:cNvPr>
          <p:cNvSpPr txBox="1"/>
          <p:nvPr/>
        </p:nvSpPr>
        <p:spPr>
          <a:xfrm>
            <a:off x="3803373" y="4421608"/>
            <a:ext cx="1934817" cy="369332"/>
          </a:xfrm>
          <a:prstGeom prst="rect">
            <a:avLst/>
          </a:prstGeom>
          <a:noFill/>
        </p:spPr>
        <p:txBody>
          <a:bodyPr wrap="square" rtlCol="0">
            <a:spAutoFit/>
          </a:bodyPr>
          <a:lstStyle/>
          <a:p>
            <a:pPr algn="ctr"/>
            <a:r>
              <a:rPr lang="en-GB" b="1" dirty="0">
                <a:latin typeface="Consolas" panose="020B0609020204030204" pitchFamily="49" charset="0"/>
              </a:rPr>
              <a:t>If block</a:t>
            </a:r>
            <a:r>
              <a:rPr lang="en-GB" b="1" dirty="0"/>
              <a:t> SCOPE</a:t>
            </a:r>
          </a:p>
        </p:txBody>
      </p:sp>
      <p:sp>
        <p:nvSpPr>
          <p:cNvPr id="33" name="TextBox 32">
            <a:extLst>
              <a:ext uri="{FF2B5EF4-FFF2-40B4-BE49-F238E27FC236}">
                <a16:creationId xmlns:a16="http://schemas.microsoft.com/office/drawing/2014/main" id="{72643574-04CB-4A2D-A955-491DACCF1D76}"/>
              </a:ext>
            </a:extLst>
          </p:cNvPr>
          <p:cNvSpPr txBox="1"/>
          <p:nvPr/>
        </p:nvSpPr>
        <p:spPr>
          <a:xfrm>
            <a:off x="3373967" y="5630021"/>
            <a:ext cx="2950634" cy="369332"/>
          </a:xfrm>
          <a:prstGeom prst="rect">
            <a:avLst/>
          </a:prstGeom>
          <a:solidFill>
            <a:schemeClr val="bg1"/>
          </a:solidFill>
          <a:ln w="47625">
            <a:solidFill>
              <a:srgbClr val="7030A0"/>
            </a:solidFill>
          </a:ln>
        </p:spPr>
        <p:txBody>
          <a:bodyPr wrap="square" rtlCol="0">
            <a:spAutoFit/>
          </a:bodyPr>
          <a:lstStyle/>
          <a:p>
            <a:r>
              <a:rPr lang="en-GB" b="1" dirty="0">
                <a:latin typeface="Consolas" panose="020B0609020204030204" pitchFamily="49" charset="0"/>
              </a:rPr>
              <a:t>Var Millennial</a:t>
            </a:r>
            <a:r>
              <a:rPr lang="en-GB" dirty="0">
                <a:latin typeface="Consolas" panose="020B0609020204030204" pitchFamily="49" charset="0"/>
              </a:rPr>
              <a:t> = true</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86C4C14A-FF96-4D04-85DB-BF65D05AD65B}"/>
              </a:ext>
            </a:extLst>
          </p:cNvPr>
          <p:cNvSpPr txBox="1"/>
          <p:nvPr/>
        </p:nvSpPr>
        <p:spPr>
          <a:xfrm>
            <a:off x="1381990" y="6049299"/>
            <a:ext cx="5236246" cy="369332"/>
          </a:xfrm>
          <a:prstGeom prst="rect">
            <a:avLst/>
          </a:prstGeom>
          <a:noFill/>
        </p:spPr>
        <p:txBody>
          <a:bodyPr wrap="square" rtlCol="0">
            <a:spAutoFit/>
          </a:bodyPr>
          <a:lstStyle/>
          <a:p>
            <a:r>
              <a:rPr lang="en-GB" b="1" dirty="0">
                <a:solidFill>
                  <a:srgbClr val="FF0000"/>
                </a:solidFill>
              </a:rPr>
              <a:t>Var variables are function scoped, not block scoped.</a:t>
            </a:r>
          </a:p>
        </p:txBody>
      </p:sp>
      <p:sp>
        <p:nvSpPr>
          <p:cNvPr id="35" name="TextBox 34">
            <a:extLst>
              <a:ext uri="{FF2B5EF4-FFF2-40B4-BE49-F238E27FC236}">
                <a16:creationId xmlns:a16="http://schemas.microsoft.com/office/drawing/2014/main" id="{3E3CB49A-DBAC-4B17-A42B-287BA0A969CB}"/>
              </a:ext>
            </a:extLst>
          </p:cNvPr>
          <p:cNvSpPr txBox="1"/>
          <p:nvPr/>
        </p:nvSpPr>
        <p:spPr>
          <a:xfrm>
            <a:off x="2363384" y="1152104"/>
            <a:ext cx="1836277" cy="646331"/>
          </a:xfrm>
          <a:prstGeom prst="rect">
            <a:avLst/>
          </a:prstGeom>
          <a:noFill/>
        </p:spPr>
        <p:txBody>
          <a:bodyPr wrap="square" rtlCol="0">
            <a:spAutoFit/>
          </a:bodyPr>
          <a:lstStyle/>
          <a:p>
            <a:r>
              <a:rPr lang="en-GB" b="1" dirty="0">
                <a:solidFill>
                  <a:srgbClr val="FF0000"/>
                </a:solidFill>
              </a:rPr>
              <a:t>Let and const are block scoped</a:t>
            </a:r>
          </a:p>
        </p:txBody>
      </p:sp>
      <p:sp>
        <p:nvSpPr>
          <p:cNvPr id="36" name="Arrow: Down 35">
            <a:extLst>
              <a:ext uri="{FF2B5EF4-FFF2-40B4-BE49-F238E27FC236}">
                <a16:creationId xmlns:a16="http://schemas.microsoft.com/office/drawing/2014/main" id="{1A09E10B-09F2-4992-8C1E-074241F94C93}"/>
              </a:ext>
            </a:extLst>
          </p:cNvPr>
          <p:cNvSpPr/>
          <p:nvPr/>
        </p:nvSpPr>
        <p:spPr>
          <a:xfrm rot="12667960">
            <a:off x="6054470" y="3052072"/>
            <a:ext cx="334451" cy="146948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TextBox 36">
            <a:extLst>
              <a:ext uri="{FF2B5EF4-FFF2-40B4-BE49-F238E27FC236}">
                <a16:creationId xmlns:a16="http://schemas.microsoft.com/office/drawing/2014/main" id="{2273474D-DA8B-4B0B-B121-38AA27D119E7}"/>
              </a:ext>
            </a:extLst>
          </p:cNvPr>
          <p:cNvSpPr txBox="1"/>
          <p:nvPr/>
        </p:nvSpPr>
        <p:spPr>
          <a:xfrm>
            <a:off x="4365310" y="875104"/>
            <a:ext cx="1936261" cy="1200329"/>
          </a:xfrm>
          <a:prstGeom prst="rect">
            <a:avLst/>
          </a:prstGeom>
          <a:noFill/>
        </p:spPr>
        <p:txBody>
          <a:bodyPr wrap="square" rtlCol="0">
            <a:spAutoFit/>
          </a:bodyPr>
          <a:lstStyle/>
          <a:p>
            <a:r>
              <a:rPr lang="en-GB" b="1" dirty="0">
                <a:solidFill>
                  <a:srgbClr val="FF0000"/>
                </a:solidFill>
              </a:rPr>
              <a:t>Block scoped variables are not accessible outside of the block</a:t>
            </a:r>
          </a:p>
        </p:txBody>
      </p:sp>
    </p:spTree>
    <p:extLst>
      <p:ext uri="{BB962C8B-B14F-4D97-AF65-F5344CB8AC3E}">
        <p14:creationId xmlns:p14="http://schemas.microsoft.com/office/powerpoint/2010/main" val="4122401912"/>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D8CC40-FE3D-439A-9DE1-444CAEB5AD18}"/>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The Scope Chain vs Call Stack</a:t>
            </a:r>
          </a:p>
        </p:txBody>
      </p:sp>
      <p:sp>
        <p:nvSpPr>
          <p:cNvPr id="7" name="TextBox 6">
            <a:extLst>
              <a:ext uri="{FF2B5EF4-FFF2-40B4-BE49-F238E27FC236}">
                <a16:creationId xmlns:a16="http://schemas.microsoft.com/office/drawing/2014/main" id="{EB6AEEEB-9974-4949-84C3-B1FE782060E7}"/>
              </a:ext>
            </a:extLst>
          </p:cNvPr>
          <p:cNvSpPr txBox="1"/>
          <p:nvPr/>
        </p:nvSpPr>
        <p:spPr>
          <a:xfrm>
            <a:off x="82678" y="5817378"/>
            <a:ext cx="9740644" cy="923330"/>
          </a:xfrm>
          <a:prstGeom prst="rect">
            <a:avLst/>
          </a:prstGeom>
          <a:noFill/>
        </p:spPr>
        <p:txBody>
          <a:bodyPr wrap="square" rtlCol="0">
            <a:spAutoFit/>
          </a:bodyPr>
          <a:lstStyle/>
          <a:p>
            <a:r>
              <a:rPr lang="en-GB" b="1" dirty="0"/>
              <a:t>Scoping has nothing to do with the call stack. Each function call has an Execution context in the call stack which is filled with the variables. The variables are formed when the function is called, not if it is scoped. Note that in this diagram const c is not accessible to the third function.</a:t>
            </a:r>
            <a:endParaRPr lang="en-GB" dirty="0"/>
          </a:p>
        </p:txBody>
      </p:sp>
      <p:pic>
        <p:nvPicPr>
          <p:cNvPr id="9" name="Picture 8">
            <a:extLst>
              <a:ext uri="{FF2B5EF4-FFF2-40B4-BE49-F238E27FC236}">
                <a16:creationId xmlns:a16="http://schemas.microsoft.com/office/drawing/2014/main" id="{017E99FF-35F7-4EAB-94A6-9FB65E5FE2EC}"/>
              </a:ext>
            </a:extLst>
          </p:cNvPr>
          <p:cNvPicPr>
            <a:picLocks noChangeAspect="1"/>
          </p:cNvPicPr>
          <p:nvPr/>
        </p:nvPicPr>
        <p:blipFill>
          <a:blip r:embed="rId2"/>
          <a:stretch>
            <a:fillRect/>
          </a:stretch>
        </p:blipFill>
        <p:spPr>
          <a:xfrm>
            <a:off x="165710" y="717456"/>
            <a:ext cx="9574580" cy="4706735"/>
          </a:xfrm>
          <a:prstGeom prst="rect">
            <a:avLst/>
          </a:prstGeom>
        </p:spPr>
      </p:pic>
    </p:spTree>
    <p:extLst>
      <p:ext uri="{BB962C8B-B14F-4D97-AF65-F5344CB8AC3E}">
        <p14:creationId xmlns:p14="http://schemas.microsoft.com/office/powerpoint/2010/main" val="35023265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F4E35-F93E-4FC7-B072-BC881458DA2D}"/>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Scoping summary</a:t>
            </a:r>
          </a:p>
        </p:txBody>
      </p:sp>
      <p:sp>
        <p:nvSpPr>
          <p:cNvPr id="3" name="TextBox 2">
            <a:extLst>
              <a:ext uri="{FF2B5EF4-FFF2-40B4-BE49-F238E27FC236}">
                <a16:creationId xmlns:a16="http://schemas.microsoft.com/office/drawing/2014/main" id="{B3793E80-81C9-4148-B1FD-28D5C86E6DAE}"/>
              </a:ext>
            </a:extLst>
          </p:cNvPr>
          <p:cNvSpPr txBox="1"/>
          <p:nvPr/>
        </p:nvSpPr>
        <p:spPr>
          <a:xfrm>
            <a:off x="173545" y="772303"/>
            <a:ext cx="9558909" cy="646331"/>
          </a:xfrm>
          <a:prstGeom prst="rect">
            <a:avLst/>
          </a:prstGeom>
          <a:noFill/>
        </p:spPr>
        <p:txBody>
          <a:bodyPr wrap="square" rtlCol="0">
            <a:spAutoFit/>
          </a:bodyPr>
          <a:lstStyle/>
          <a:p>
            <a:r>
              <a:rPr lang="en-GB" dirty="0"/>
              <a:t>Scoping asks the question: “where do variables live?” or “where can we access a certain variable, and where not?”</a:t>
            </a:r>
          </a:p>
        </p:txBody>
      </p:sp>
      <p:sp>
        <p:nvSpPr>
          <p:cNvPr id="4" name="TextBox 3">
            <a:extLst>
              <a:ext uri="{FF2B5EF4-FFF2-40B4-BE49-F238E27FC236}">
                <a16:creationId xmlns:a16="http://schemas.microsoft.com/office/drawing/2014/main" id="{E6D308DF-422F-476D-8022-34E992605848}"/>
              </a:ext>
            </a:extLst>
          </p:cNvPr>
          <p:cNvSpPr txBox="1"/>
          <p:nvPr/>
        </p:nvSpPr>
        <p:spPr>
          <a:xfrm>
            <a:off x="165710" y="1473481"/>
            <a:ext cx="9558909" cy="646331"/>
          </a:xfrm>
          <a:prstGeom prst="rect">
            <a:avLst/>
          </a:prstGeom>
          <a:noFill/>
        </p:spPr>
        <p:txBody>
          <a:bodyPr wrap="square" rtlCol="0">
            <a:spAutoFit/>
          </a:bodyPr>
          <a:lstStyle/>
          <a:p>
            <a:r>
              <a:rPr lang="en-GB" dirty="0"/>
              <a:t>There are three types of scope in Javascript, Global Scope, scopes defined by Functions and scopes defined by Blocks.</a:t>
            </a:r>
          </a:p>
        </p:txBody>
      </p:sp>
      <p:sp>
        <p:nvSpPr>
          <p:cNvPr id="5" name="TextBox 4">
            <a:extLst>
              <a:ext uri="{FF2B5EF4-FFF2-40B4-BE49-F238E27FC236}">
                <a16:creationId xmlns:a16="http://schemas.microsoft.com/office/drawing/2014/main" id="{E80BFAC2-CD4B-4AC0-B775-B99986D6BB0D}"/>
              </a:ext>
            </a:extLst>
          </p:cNvPr>
          <p:cNvSpPr txBox="1"/>
          <p:nvPr/>
        </p:nvSpPr>
        <p:spPr>
          <a:xfrm>
            <a:off x="165709" y="2174659"/>
            <a:ext cx="9558909" cy="646331"/>
          </a:xfrm>
          <a:prstGeom prst="rect">
            <a:avLst/>
          </a:prstGeom>
          <a:noFill/>
        </p:spPr>
        <p:txBody>
          <a:bodyPr wrap="square" rtlCol="0">
            <a:spAutoFit/>
          </a:bodyPr>
          <a:lstStyle/>
          <a:p>
            <a:r>
              <a:rPr lang="en-GB" dirty="0"/>
              <a:t>Only let and cosnt variables are block scoped, Variables declared with var end up in the closest function scope.</a:t>
            </a:r>
          </a:p>
        </p:txBody>
      </p:sp>
      <p:sp>
        <p:nvSpPr>
          <p:cNvPr id="6" name="TextBox 5">
            <a:extLst>
              <a:ext uri="{FF2B5EF4-FFF2-40B4-BE49-F238E27FC236}">
                <a16:creationId xmlns:a16="http://schemas.microsoft.com/office/drawing/2014/main" id="{D4A6536C-889A-43B2-B6C7-70105003A0A6}"/>
              </a:ext>
            </a:extLst>
          </p:cNvPr>
          <p:cNvSpPr txBox="1"/>
          <p:nvPr/>
        </p:nvSpPr>
        <p:spPr>
          <a:xfrm>
            <a:off x="165708" y="2875837"/>
            <a:ext cx="9558909" cy="646331"/>
          </a:xfrm>
          <a:prstGeom prst="rect">
            <a:avLst/>
          </a:prstGeom>
          <a:noFill/>
        </p:spPr>
        <p:txBody>
          <a:bodyPr wrap="square" rtlCol="0">
            <a:spAutoFit/>
          </a:bodyPr>
          <a:lstStyle/>
          <a:p>
            <a:r>
              <a:rPr lang="en-GB" dirty="0"/>
              <a:t>In JavaScript we have lexical scoping so the rules of where we can access variables are based on exactly where in the code functions and blocks are written.</a:t>
            </a:r>
          </a:p>
        </p:txBody>
      </p:sp>
      <p:sp>
        <p:nvSpPr>
          <p:cNvPr id="7" name="TextBox 6">
            <a:extLst>
              <a:ext uri="{FF2B5EF4-FFF2-40B4-BE49-F238E27FC236}">
                <a16:creationId xmlns:a16="http://schemas.microsoft.com/office/drawing/2014/main" id="{2BEF9375-9DC8-4779-B8A0-E7B1A77DECC1}"/>
              </a:ext>
            </a:extLst>
          </p:cNvPr>
          <p:cNvSpPr txBox="1"/>
          <p:nvPr/>
        </p:nvSpPr>
        <p:spPr>
          <a:xfrm>
            <a:off x="165707" y="3577015"/>
            <a:ext cx="9558909" cy="369332"/>
          </a:xfrm>
          <a:prstGeom prst="rect">
            <a:avLst/>
          </a:prstGeom>
          <a:noFill/>
        </p:spPr>
        <p:txBody>
          <a:bodyPr wrap="square" rtlCol="0">
            <a:spAutoFit/>
          </a:bodyPr>
          <a:lstStyle/>
          <a:p>
            <a:r>
              <a:rPr lang="en-GB" dirty="0"/>
              <a:t>Every scope always has access to all the variables from its outer scopes. This is the scope chain!</a:t>
            </a:r>
          </a:p>
        </p:txBody>
      </p:sp>
      <p:sp>
        <p:nvSpPr>
          <p:cNvPr id="8" name="TextBox 7">
            <a:extLst>
              <a:ext uri="{FF2B5EF4-FFF2-40B4-BE49-F238E27FC236}">
                <a16:creationId xmlns:a16="http://schemas.microsoft.com/office/drawing/2014/main" id="{8C9D2362-220B-46FA-BAF7-A231A503CF22}"/>
              </a:ext>
            </a:extLst>
          </p:cNvPr>
          <p:cNvSpPr txBox="1"/>
          <p:nvPr/>
        </p:nvSpPr>
        <p:spPr>
          <a:xfrm>
            <a:off x="173545" y="4011382"/>
            <a:ext cx="9558909" cy="646331"/>
          </a:xfrm>
          <a:prstGeom prst="rect">
            <a:avLst/>
          </a:prstGeom>
          <a:noFill/>
        </p:spPr>
        <p:txBody>
          <a:bodyPr wrap="square" rtlCol="0">
            <a:spAutoFit/>
          </a:bodyPr>
          <a:lstStyle/>
          <a:p>
            <a:r>
              <a:rPr lang="en-GB" dirty="0"/>
              <a:t>When a variable is not in the current scope, the engine looks up in the scope chain until it finds the variable it is looking for. This is called variable lookup.</a:t>
            </a:r>
          </a:p>
        </p:txBody>
      </p:sp>
      <p:sp>
        <p:nvSpPr>
          <p:cNvPr id="9" name="TextBox 8">
            <a:extLst>
              <a:ext uri="{FF2B5EF4-FFF2-40B4-BE49-F238E27FC236}">
                <a16:creationId xmlns:a16="http://schemas.microsoft.com/office/drawing/2014/main" id="{8F4A330C-1322-4EA4-9AA6-8311891712D7}"/>
              </a:ext>
            </a:extLst>
          </p:cNvPr>
          <p:cNvSpPr txBox="1"/>
          <p:nvPr/>
        </p:nvSpPr>
        <p:spPr>
          <a:xfrm>
            <a:off x="173545" y="4706120"/>
            <a:ext cx="9558909" cy="646331"/>
          </a:xfrm>
          <a:prstGeom prst="rect">
            <a:avLst/>
          </a:prstGeom>
          <a:noFill/>
        </p:spPr>
        <p:txBody>
          <a:bodyPr wrap="square" rtlCol="0">
            <a:spAutoFit/>
          </a:bodyPr>
          <a:lstStyle/>
          <a:p>
            <a:r>
              <a:rPr lang="en-GB" dirty="0"/>
              <a:t>The scope chain is a one way street: a scope will never, ever have access the variables in an inner scope.</a:t>
            </a:r>
          </a:p>
        </p:txBody>
      </p:sp>
      <p:sp>
        <p:nvSpPr>
          <p:cNvPr id="10" name="TextBox 9">
            <a:extLst>
              <a:ext uri="{FF2B5EF4-FFF2-40B4-BE49-F238E27FC236}">
                <a16:creationId xmlns:a16="http://schemas.microsoft.com/office/drawing/2014/main" id="{CB02CA38-EA55-48D5-813F-C431B62A1075}"/>
              </a:ext>
            </a:extLst>
          </p:cNvPr>
          <p:cNvSpPr txBox="1"/>
          <p:nvPr/>
        </p:nvSpPr>
        <p:spPr>
          <a:xfrm>
            <a:off x="173545" y="5400858"/>
            <a:ext cx="9558909" cy="646331"/>
          </a:xfrm>
          <a:prstGeom prst="rect">
            <a:avLst/>
          </a:prstGeom>
          <a:noFill/>
        </p:spPr>
        <p:txBody>
          <a:bodyPr wrap="square" rtlCol="0">
            <a:spAutoFit/>
          </a:bodyPr>
          <a:lstStyle/>
          <a:p>
            <a:r>
              <a:rPr lang="en-GB" dirty="0"/>
              <a:t>The scope chain in a certain scope is equal to adding together all the variable environments of all the parent scopes.</a:t>
            </a:r>
          </a:p>
        </p:txBody>
      </p:sp>
      <p:sp>
        <p:nvSpPr>
          <p:cNvPr id="11" name="TextBox 10">
            <a:extLst>
              <a:ext uri="{FF2B5EF4-FFF2-40B4-BE49-F238E27FC236}">
                <a16:creationId xmlns:a16="http://schemas.microsoft.com/office/drawing/2014/main" id="{4C411168-6F4C-4FAB-9B66-997A28EF54C8}"/>
              </a:ext>
            </a:extLst>
          </p:cNvPr>
          <p:cNvSpPr txBox="1"/>
          <p:nvPr/>
        </p:nvSpPr>
        <p:spPr>
          <a:xfrm>
            <a:off x="165706" y="6078988"/>
            <a:ext cx="9558909" cy="646331"/>
          </a:xfrm>
          <a:prstGeom prst="rect">
            <a:avLst/>
          </a:prstGeom>
          <a:noFill/>
        </p:spPr>
        <p:txBody>
          <a:bodyPr wrap="square" rtlCol="0">
            <a:spAutoFit/>
          </a:bodyPr>
          <a:lstStyle/>
          <a:p>
            <a:r>
              <a:rPr lang="en-GB" dirty="0"/>
              <a:t>The scope chain has nothing to so with the order in which functions were called. It does not affect the scope chain at all!</a:t>
            </a:r>
          </a:p>
        </p:txBody>
      </p:sp>
    </p:spTree>
    <p:extLst>
      <p:ext uri="{BB962C8B-B14F-4D97-AF65-F5344CB8AC3E}">
        <p14:creationId xmlns:p14="http://schemas.microsoft.com/office/powerpoint/2010/main" val="6335003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74E0D7-3AE0-4AC8-B650-E83E3701AC39}"/>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Hoisting in JavaScript</a:t>
            </a:r>
          </a:p>
        </p:txBody>
      </p:sp>
      <p:sp>
        <p:nvSpPr>
          <p:cNvPr id="3" name="TextBox 2">
            <a:extLst>
              <a:ext uri="{FF2B5EF4-FFF2-40B4-BE49-F238E27FC236}">
                <a16:creationId xmlns:a16="http://schemas.microsoft.com/office/drawing/2014/main" id="{C1588D65-1C98-4F34-A9C8-AC325C2E7161}"/>
              </a:ext>
            </a:extLst>
          </p:cNvPr>
          <p:cNvSpPr txBox="1"/>
          <p:nvPr/>
        </p:nvSpPr>
        <p:spPr>
          <a:xfrm>
            <a:off x="173545" y="772303"/>
            <a:ext cx="9558909" cy="646331"/>
          </a:xfrm>
          <a:prstGeom prst="rect">
            <a:avLst/>
          </a:prstGeom>
          <a:noFill/>
        </p:spPr>
        <p:txBody>
          <a:bodyPr wrap="square" rtlCol="0">
            <a:spAutoFit/>
          </a:bodyPr>
          <a:lstStyle/>
          <a:p>
            <a:r>
              <a:rPr lang="en-GB" b="1" dirty="0"/>
              <a:t>Hoisting:</a:t>
            </a:r>
            <a:r>
              <a:rPr lang="en-GB" dirty="0"/>
              <a:t> Makes some types of variables accessible/usable in the code before they actually declared. “Variables lifted to the top of the scope”.</a:t>
            </a:r>
          </a:p>
        </p:txBody>
      </p:sp>
      <p:sp>
        <p:nvSpPr>
          <p:cNvPr id="4" name="TextBox 3">
            <a:extLst>
              <a:ext uri="{FF2B5EF4-FFF2-40B4-BE49-F238E27FC236}">
                <a16:creationId xmlns:a16="http://schemas.microsoft.com/office/drawing/2014/main" id="{A55E3210-78B3-48AC-89C2-C1AB41D8FD49}"/>
              </a:ext>
            </a:extLst>
          </p:cNvPr>
          <p:cNvSpPr txBox="1"/>
          <p:nvPr/>
        </p:nvSpPr>
        <p:spPr>
          <a:xfrm>
            <a:off x="4410297" y="1233968"/>
            <a:ext cx="2244976" cy="369332"/>
          </a:xfrm>
          <a:prstGeom prst="rect">
            <a:avLst/>
          </a:prstGeom>
          <a:noFill/>
        </p:spPr>
        <p:txBody>
          <a:bodyPr wrap="square" rtlCol="0">
            <a:spAutoFit/>
          </a:bodyPr>
          <a:lstStyle/>
          <a:p>
            <a:r>
              <a:rPr lang="en-GB" b="1" dirty="0"/>
              <a:t>Behind the scenes</a:t>
            </a:r>
            <a:endParaRPr lang="en-GB" dirty="0"/>
          </a:p>
        </p:txBody>
      </p:sp>
      <p:cxnSp>
        <p:nvCxnSpPr>
          <p:cNvPr id="5" name="Straight Arrow Connector 4">
            <a:extLst>
              <a:ext uri="{FF2B5EF4-FFF2-40B4-BE49-F238E27FC236}">
                <a16:creationId xmlns:a16="http://schemas.microsoft.com/office/drawing/2014/main" id="{CE320AEA-661D-4142-98D9-C3FA09C808AD}"/>
              </a:ext>
            </a:extLst>
          </p:cNvPr>
          <p:cNvCxnSpPr>
            <a:cxnSpLocks/>
          </p:cNvCxnSpPr>
          <p:nvPr/>
        </p:nvCxnSpPr>
        <p:spPr>
          <a:xfrm>
            <a:off x="4373216" y="1115959"/>
            <a:ext cx="0" cy="68486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AC4B207-FEDA-4DA6-ADC5-AA1D7BFFE444}"/>
              </a:ext>
            </a:extLst>
          </p:cNvPr>
          <p:cNvSpPr txBox="1"/>
          <p:nvPr/>
        </p:nvSpPr>
        <p:spPr>
          <a:xfrm>
            <a:off x="173545" y="1741799"/>
            <a:ext cx="9558909" cy="646331"/>
          </a:xfrm>
          <a:prstGeom prst="rect">
            <a:avLst/>
          </a:prstGeom>
          <a:noFill/>
        </p:spPr>
        <p:txBody>
          <a:bodyPr wrap="square" rtlCol="0">
            <a:spAutoFit/>
          </a:bodyPr>
          <a:lstStyle/>
          <a:p>
            <a:r>
              <a:rPr lang="en-GB" b="1" dirty="0"/>
              <a:t>Before Execution:</a:t>
            </a:r>
            <a:r>
              <a:rPr lang="en-GB" dirty="0"/>
              <a:t> Code is scanned for variable declarations, and for each new variable; a new property is created in the </a:t>
            </a:r>
            <a:r>
              <a:rPr lang="en-GB" b="1" dirty="0"/>
              <a:t>variable environment object</a:t>
            </a:r>
            <a:r>
              <a:rPr lang="en-GB" dirty="0"/>
              <a:t>.</a:t>
            </a:r>
          </a:p>
        </p:txBody>
      </p:sp>
      <p:graphicFrame>
        <p:nvGraphicFramePr>
          <p:cNvPr id="9" name="Table 9">
            <a:extLst>
              <a:ext uri="{FF2B5EF4-FFF2-40B4-BE49-F238E27FC236}">
                <a16:creationId xmlns:a16="http://schemas.microsoft.com/office/drawing/2014/main" id="{9D023B1C-E011-4713-B40A-1A6EB8023691}"/>
              </a:ext>
            </a:extLst>
          </p:cNvPr>
          <p:cNvGraphicFramePr>
            <a:graphicFrameLocks noGrp="1"/>
          </p:cNvGraphicFramePr>
          <p:nvPr>
            <p:extLst>
              <p:ext uri="{D42A27DB-BD31-4B8C-83A1-F6EECF244321}">
                <p14:modId xmlns:p14="http://schemas.microsoft.com/office/powerpoint/2010/main" val="132793533"/>
              </p:ext>
            </p:extLst>
          </p:nvPr>
        </p:nvGraphicFramePr>
        <p:xfrm>
          <a:off x="291548" y="2739315"/>
          <a:ext cx="9342780" cy="1854200"/>
        </p:xfrm>
        <a:graphic>
          <a:graphicData uri="http://schemas.openxmlformats.org/drawingml/2006/table">
            <a:tbl>
              <a:tblPr firstRow="1" bandRow="1">
                <a:tableStyleId>{5C22544A-7EE6-4342-B048-85BDC9FD1C3A}</a:tableStyleId>
              </a:tblPr>
              <a:tblGrid>
                <a:gridCol w="3458817">
                  <a:extLst>
                    <a:ext uri="{9D8B030D-6E8A-4147-A177-3AD203B41FA5}">
                      <a16:colId xmlns:a16="http://schemas.microsoft.com/office/drawing/2014/main" val="1263264963"/>
                    </a:ext>
                  </a:extLst>
                </a:gridCol>
                <a:gridCol w="1212573">
                  <a:extLst>
                    <a:ext uri="{9D8B030D-6E8A-4147-A177-3AD203B41FA5}">
                      <a16:colId xmlns:a16="http://schemas.microsoft.com/office/drawing/2014/main" val="3916706198"/>
                    </a:ext>
                  </a:extLst>
                </a:gridCol>
                <a:gridCol w="2335695">
                  <a:extLst>
                    <a:ext uri="{9D8B030D-6E8A-4147-A177-3AD203B41FA5}">
                      <a16:colId xmlns:a16="http://schemas.microsoft.com/office/drawing/2014/main" val="3054142761"/>
                    </a:ext>
                  </a:extLst>
                </a:gridCol>
                <a:gridCol w="2335695">
                  <a:extLst>
                    <a:ext uri="{9D8B030D-6E8A-4147-A177-3AD203B41FA5}">
                      <a16:colId xmlns:a16="http://schemas.microsoft.com/office/drawing/2014/main" val="1038501932"/>
                    </a:ext>
                  </a:extLst>
                </a:gridCol>
              </a:tblGrid>
              <a:tr h="370840">
                <a:tc>
                  <a:txBody>
                    <a:bodyPr/>
                    <a:lstStyle/>
                    <a:p>
                      <a:endParaRPr lang="en-GB" dirty="0"/>
                    </a:p>
                  </a:txBody>
                  <a:tcPr>
                    <a:noFill/>
                  </a:tcPr>
                </a:tc>
                <a:tc>
                  <a:txBody>
                    <a:bodyPr/>
                    <a:lstStyle/>
                    <a:p>
                      <a:r>
                        <a:rPr lang="en-GB" dirty="0"/>
                        <a:t>Hoisted</a:t>
                      </a:r>
                    </a:p>
                  </a:txBody>
                  <a:tcPr/>
                </a:tc>
                <a:tc>
                  <a:txBody>
                    <a:bodyPr/>
                    <a:lstStyle/>
                    <a:p>
                      <a:r>
                        <a:rPr lang="en-GB" dirty="0"/>
                        <a:t>Initial Value</a:t>
                      </a:r>
                    </a:p>
                  </a:txBody>
                  <a:tcPr/>
                </a:tc>
                <a:tc>
                  <a:txBody>
                    <a:bodyPr/>
                    <a:lstStyle/>
                    <a:p>
                      <a:r>
                        <a:rPr lang="en-GB" dirty="0"/>
                        <a:t>Scope</a:t>
                      </a:r>
                    </a:p>
                  </a:txBody>
                  <a:tcPr/>
                </a:tc>
                <a:extLst>
                  <a:ext uri="{0D108BD9-81ED-4DB2-BD59-A6C34878D82A}">
                    <a16:rowId xmlns:a16="http://schemas.microsoft.com/office/drawing/2014/main" val="3877573042"/>
                  </a:ext>
                </a:extLst>
              </a:tr>
              <a:tr h="370840">
                <a:tc>
                  <a:txBody>
                    <a:bodyPr/>
                    <a:lstStyle/>
                    <a:p>
                      <a:r>
                        <a:rPr lang="en-GB" dirty="0"/>
                        <a:t>Function Declarations</a:t>
                      </a:r>
                    </a:p>
                  </a:txBody>
                  <a:tcPr/>
                </a:tc>
                <a:tc>
                  <a:txBody>
                    <a:bodyPr/>
                    <a:lstStyle/>
                    <a:p>
                      <a:pPr algn="ctr"/>
                      <a:r>
                        <a:rPr lang="en-GB" b="1" dirty="0"/>
                        <a:t>YES</a:t>
                      </a:r>
                    </a:p>
                  </a:txBody>
                  <a:tcPr/>
                </a:tc>
                <a:tc>
                  <a:txBody>
                    <a:bodyPr/>
                    <a:lstStyle/>
                    <a:p>
                      <a:r>
                        <a:rPr lang="en-GB" b="1" dirty="0"/>
                        <a:t>Actual Function</a:t>
                      </a:r>
                    </a:p>
                  </a:txBody>
                  <a:tcPr/>
                </a:tc>
                <a:tc>
                  <a:txBody>
                    <a:bodyPr/>
                    <a:lstStyle/>
                    <a:p>
                      <a:r>
                        <a:rPr lang="en-GB" b="1" dirty="0"/>
                        <a:t>Block </a:t>
                      </a:r>
                      <a:r>
                        <a:rPr lang="en-GB" b="1" baseline="-25000" dirty="0"/>
                        <a:t>*1</a:t>
                      </a:r>
                      <a:endParaRPr lang="en-GB" b="1" dirty="0"/>
                    </a:p>
                  </a:txBody>
                  <a:tcPr/>
                </a:tc>
                <a:extLst>
                  <a:ext uri="{0D108BD9-81ED-4DB2-BD59-A6C34878D82A}">
                    <a16:rowId xmlns:a16="http://schemas.microsoft.com/office/drawing/2014/main" val="2706347602"/>
                  </a:ext>
                </a:extLst>
              </a:tr>
              <a:tr h="370840">
                <a:tc>
                  <a:txBody>
                    <a:bodyPr/>
                    <a:lstStyle/>
                    <a:p>
                      <a:r>
                        <a:rPr lang="en-GB" dirty="0">
                          <a:latin typeface="Consolas" panose="020B0609020204030204" pitchFamily="49" charset="0"/>
                        </a:rPr>
                        <a:t>var</a:t>
                      </a:r>
                      <a:r>
                        <a:rPr lang="en-GB" dirty="0"/>
                        <a:t> Variables</a:t>
                      </a:r>
                    </a:p>
                  </a:txBody>
                  <a:tcPr/>
                </a:tc>
                <a:tc>
                  <a:txBody>
                    <a:bodyPr/>
                    <a:lstStyle/>
                    <a:p>
                      <a:pPr algn="ctr"/>
                      <a:r>
                        <a:rPr lang="en-GB" b="1" dirty="0"/>
                        <a:t>YES</a:t>
                      </a:r>
                    </a:p>
                  </a:txBody>
                  <a:tcPr/>
                </a:tc>
                <a:tc>
                  <a:txBody>
                    <a:bodyPr/>
                    <a:lstStyle/>
                    <a:p>
                      <a:r>
                        <a:rPr lang="en-GB" b="1" dirty="0"/>
                        <a:t>Undefined</a:t>
                      </a:r>
                    </a:p>
                  </a:txBody>
                  <a:tcPr/>
                </a:tc>
                <a:tc>
                  <a:txBody>
                    <a:bodyPr/>
                    <a:lstStyle/>
                    <a:p>
                      <a:r>
                        <a:rPr lang="en-GB" b="1" dirty="0"/>
                        <a:t>Function</a:t>
                      </a:r>
                    </a:p>
                  </a:txBody>
                  <a:tcPr/>
                </a:tc>
                <a:extLst>
                  <a:ext uri="{0D108BD9-81ED-4DB2-BD59-A6C34878D82A}">
                    <a16:rowId xmlns:a16="http://schemas.microsoft.com/office/drawing/2014/main" val="1646910666"/>
                  </a:ext>
                </a:extLst>
              </a:tr>
              <a:tr h="370840">
                <a:tc>
                  <a:txBody>
                    <a:bodyPr/>
                    <a:lstStyle/>
                    <a:p>
                      <a:r>
                        <a:rPr lang="en-GB" dirty="0">
                          <a:latin typeface="Consolas" panose="020B0609020204030204" pitchFamily="49" charset="0"/>
                        </a:rPr>
                        <a:t>let</a:t>
                      </a:r>
                      <a:r>
                        <a:rPr lang="en-GB" dirty="0"/>
                        <a:t> and </a:t>
                      </a:r>
                      <a:r>
                        <a:rPr lang="en-GB" dirty="0">
                          <a:latin typeface="Consolas" panose="020B0609020204030204" pitchFamily="49" charset="0"/>
                        </a:rPr>
                        <a:t>const</a:t>
                      </a:r>
                      <a:r>
                        <a:rPr lang="en-GB" dirty="0"/>
                        <a:t> Variables</a:t>
                      </a:r>
                    </a:p>
                  </a:txBody>
                  <a:tcPr/>
                </a:tc>
                <a:tc>
                  <a:txBody>
                    <a:bodyPr/>
                    <a:lstStyle/>
                    <a:p>
                      <a:pPr algn="ctr"/>
                      <a:r>
                        <a:rPr lang="en-GB" b="1" dirty="0"/>
                        <a:t>NO </a:t>
                      </a:r>
                      <a:r>
                        <a:rPr lang="en-GB" b="1" baseline="-25000" dirty="0"/>
                        <a:t>*2</a:t>
                      </a:r>
                    </a:p>
                  </a:txBody>
                  <a:tcPr/>
                </a:tc>
                <a:tc>
                  <a:txBody>
                    <a:bodyPr/>
                    <a:lstStyle/>
                    <a:p>
                      <a:r>
                        <a:rPr lang="en-GB" b="1" dirty="0"/>
                        <a:t>&lt;uninitialized&gt;, TDZ </a:t>
                      </a:r>
                      <a:r>
                        <a:rPr lang="en-GB" b="1" baseline="-25000" dirty="0"/>
                        <a:t>*3</a:t>
                      </a:r>
                      <a:endParaRPr lang="en-GB" b="1" dirty="0"/>
                    </a:p>
                  </a:txBody>
                  <a:tcPr/>
                </a:tc>
                <a:tc>
                  <a:txBody>
                    <a:bodyPr/>
                    <a:lstStyle/>
                    <a:p>
                      <a:r>
                        <a:rPr lang="en-GB" b="1" dirty="0"/>
                        <a:t>Block</a:t>
                      </a:r>
                      <a:endParaRPr lang="en-GB" dirty="0"/>
                    </a:p>
                  </a:txBody>
                  <a:tcPr/>
                </a:tc>
                <a:extLst>
                  <a:ext uri="{0D108BD9-81ED-4DB2-BD59-A6C34878D82A}">
                    <a16:rowId xmlns:a16="http://schemas.microsoft.com/office/drawing/2014/main" val="4214062257"/>
                  </a:ext>
                </a:extLst>
              </a:tr>
              <a:tr h="370840">
                <a:tc>
                  <a:txBody>
                    <a:bodyPr/>
                    <a:lstStyle/>
                    <a:p>
                      <a:r>
                        <a:rPr lang="en-GB" dirty="0"/>
                        <a:t>Function expressions and arrows</a:t>
                      </a:r>
                    </a:p>
                  </a:txBody>
                  <a:tcPr/>
                </a:tc>
                <a:tc gridSpan="3">
                  <a:txBody>
                    <a:bodyPr/>
                    <a:lstStyle/>
                    <a:p>
                      <a:pPr algn="ctr"/>
                      <a:r>
                        <a:rPr lang="en-GB" b="1" dirty="0"/>
                        <a:t>Depends if using </a:t>
                      </a:r>
                      <a:r>
                        <a:rPr lang="en-GB" b="1" dirty="0">
                          <a:latin typeface="Consolas" panose="020B0609020204030204" pitchFamily="49" charset="0"/>
                        </a:rPr>
                        <a:t>var</a:t>
                      </a:r>
                      <a:r>
                        <a:rPr lang="en-GB" b="1" dirty="0"/>
                        <a:t> or </a:t>
                      </a:r>
                      <a:r>
                        <a:rPr lang="en-GB" b="1" dirty="0">
                          <a:latin typeface="Consolas" panose="020B0609020204030204" pitchFamily="49" charset="0"/>
                        </a:rPr>
                        <a:t>let/const </a:t>
                      </a:r>
                      <a:r>
                        <a:rPr lang="en-GB" b="1" dirty="0"/>
                        <a:t>variables </a:t>
                      </a:r>
                      <a:r>
                        <a:rPr lang="en-GB" b="1" baseline="-25000" dirty="0"/>
                        <a:t>*4</a:t>
                      </a:r>
                      <a:endParaRPr lang="en-GB" b="1"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599413194"/>
                  </a:ext>
                </a:extLst>
              </a:tr>
            </a:tbl>
          </a:graphicData>
        </a:graphic>
      </p:graphicFrame>
      <p:sp>
        <p:nvSpPr>
          <p:cNvPr id="10" name="TextBox 9">
            <a:extLst>
              <a:ext uri="{FF2B5EF4-FFF2-40B4-BE49-F238E27FC236}">
                <a16:creationId xmlns:a16="http://schemas.microsoft.com/office/drawing/2014/main" id="{1A89CECD-8376-4346-B4FC-B232B889387F}"/>
              </a:ext>
            </a:extLst>
          </p:cNvPr>
          <p:cNvSpPr txBox="1"/>
          <p:nvPr/>
        </p:nvSpPr>
        <p:spPr>
          <a:xfrm>
            <a:off x="183483" y="4864878"/>
            <a:ext cx="9558909" cy="1754326"/>
          </a:xfrm>
          <a:prstGeom prst="rect">
            <a:avLst/>
          </a:prstGeom>
          <a:noFill/>
        </p:spPr>
        <p:txBody>
          <a:bodyPr wrap="square" rtlCol="0">
            <a:spAutoFit/>
          </a:bodyPr>
          <a:lstStyle/>
          <a:p>
            <a:r>
              <a:rPr lang="en-GB" b="1" baseline="-25000" dirty="0"/>
              <a:t>*1</a:t>
            </a:r>
            <a:r>
              <a:rPr lang="en-GB" dirty="0"/>
              <a:t> In strict mode, otherwise scope is function.</a:t>
            </a:r>
          </a:p>
          <a:p>
            <a:r>
              <a:rPr lang="en-GB" b="1" baseline="-25000" dirty="0"/>
              <a:t>*2</a:t>
            </a:r>
            <a:r>
              <a:rPr lang="en-GB" dirty="0"/>
              <a:t> Technically yes, but not in practice.</a:t>
            </a:r>
          </a:p>
          <a:p>
            <a:r>
              <a:rPr lang="en-GB" b="1" baseline="-25000" dirty="0"/>
              <a:t>*3 </a:t>
            </a:r>
            <a:r>
              <a:rPr lang="en-GB" dirty="0"/>
              <a:t>Temporal dead zone.</a:t>
            </a:r>
          </a:p>
          <a:p>
            <a:r>
              <a:rPr lang="en-GB" b="1" baseline="-25000" dirty="0"/>
              <a:t>*4 </a:t>
            </a:r>
            <a:r>
              <a:rPr lang="en-GB" dirty="0"/>
              <a:t>If function expressions and arrows are created using var then they assume the characteristics of var, i.e. they are hoisted, are undefined and have function scope. If they are created using let or const then they are not hoisted, are uninitialized, TDZ and have block scope.</a:t>
            </a:r>
          </a:p>
        </p:txBody>
      </p:sp>
    </p:spTree>
    <p:extLst>
      <p:ext uri="{BB962C8B-B14F-4D97-AF65-F5344CB8AC3E}">
        <p14:creationId xmlns:p14="http://schemas.microsoft.com/office/powerpoint/2010/main" val="300058871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C8152E-DF80-4721-8935-418E191417A0}"/>
              </a:ext>
            </a:extLst>
          </p:cNvPr>
          <p:cNvSpPr txBox="1"/>
          <p:nvPr/>
        </p:nvSpPr>
        <p:spPr>
          <a:xfrm>
            <a:off x="235283" y="-19190"/>
            <a:ext cx="4195705" cy="584775"/>
          </a:xfrm>
          <a:prstGeom prst="rect">
            <a:avLst/>
          </a:prstGeom>
          <a:noFill/>
        </p:spPr>
        <p:txBody>
          <a:bodyPr wrap="square">
            <a:spAutoFit/>
          </a:bodyPr>
          <a:lstStyle/>
          <a:p>
            <a:r>
              <a:rPr lang="en-GB" sz="3200" b="0" i="0" dirty="0">
                <a:solidFill>
                  <a:srgbClr val="1C1D1F"/>
                </a:solidFill>
                <a:effectLst/>
              </a:rPr>
              <a:t>Temporal Dead Zone</a:t>
            </a:r>
          </a:p>
        </p:txBody>
      </p:sp>
      <p:pic>
        <p:nvPicPr>
          <p:cNvPr id="4" name="Picture 3">
            <a:extLst>
              <a:ext uri="{FF2B5EF4-FFF2-40B4-BE49-F238E27FC236}">
                <a16:creationId xmlns:a16="http://schemas.microsoft.com/office/drawing/2014/main" id="{847B378D-B87D-4140-A9B6-B1526E9F06EE}"/>
              </a:ext>
            </a:extLst>
          </p:cNvPr>
          <p:cNvPicPr>
            <a:picLocks noChangeAspect="1"/>
          </p:cNvPicPr>
          <p:nvPr/>
        </p:nvPicPr>
        <p:blipFill>
          <a:blip r:embed="rId2"/>
          <a:stretch>
            <a:fillRect/>
          </a:stretch>
        </p:blipFill>
        <p:spPr>
          <a:xfrm>
            <a:off x="324019" y="603180"/>
            <a:ext cx="4252744" cy="2802628"/>
          </a:xfrm>
          <a:prstGeom prst="rect">
            <a:avLst/>
          </a:prstGeom>
        </p:spPr>
      </p:pic>
      <p:sp>
        <p:nvSpPr>
          <p:cNvPr id="5" name="Rectangle 4">
            <a:extLst>
              <a:ext uri="{FF2B5EF4-FFF2-40B4-BE49-F238E27FC236}">
                <a16:creationId xmlns:a16="http://schemas.microsoft.com/office/drawing/2014/main" id="{1FBAB9B0-7AC1-4724-9517-0D32D5D39D12}"/>
              </a:ext>
            </a:extLst>
          </p:cNvPr>
          <p:cNvSpPr/>
          <p:nvPr/>
        </p:nvSpPr>
        <p:spPr>
          <a:xfrm>
            <a:off x="1258957" y="239864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9A8A586E-AD82-4FEF-B1EA-12CF84CF4F92}"/>
              </a:ext>
            </a:extLst>
          </p:cNvPr>
          <p:cNvSpPr txBox="1"/>
          <p:nvPr/>
        </p:nvSpPr>
        <p:spPr>
          <a:xfrm>
            <a:off x="4757588" y="73093"/>
            <a:ext cx="4996012" cy="923330"/>
          </a:xfrm>
          <a:prstGeom prst="rect">
            <a:avLst/>
          </a:prstGeom>
          <a:noFill/>
        </p:spPr>
        <p:txBody>
          <a:bodyPr wrap="square" rtlCol="0">
            <a:spAutoFit/>
          </a:bodyPr>
          <a:lstStyle/>
          <a:p>
            <a:r>
              <a:rPr lang="en-GB" dirty="0"/>
              <a:t>The variable job is a const so it is scoped as block and is so only accessible from the if block where it is defined. </a:t>
            </a:r>
          </a:p>
        </p:txBody>
      </p:sp>
      <p:sp>
        <p:nvSpPr>
          <p:cNvPr id="7" name="Rectangle 6">
            <a:extLst>
              <a:ext uri="{FF2B5EF4-FFF2-40B4-BE49-F238E27FC236}">
                <a16:creationId xmlns:a16="http://schemas.microsoft.com/office/drawing/2014/main" id="{679A0FE3-2AC1-4ACA-B552-63C3E291AF9B}"/>
              </a:ext>
            </a:extLst>
          </p:cNvPr>
          <p:cNvSpPr/>
          <p:nvPr/>
        </p:nvSpPr>
        <p:spPr>
          <a:xfrm>
            <a:off x="576469" y="1526509"/>
            <a:ext cx="3854519" cy="8721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F7413A12-C048-4960-8E86-7CEA2994D93D}"/>
              </a:ext>
            </a:extLst>
          </p:cNvPr>
          <p:cNvSpPr txBox="1"/>
          <p:nvPr/>
        </p:nvSpPr>
        <p:spPr>
          <a:xfrm>
            <a:off x="4746201" y="970128"/>
            <a:ext cx="4996012" cy="1200329"/>
          </a:xfrm>
          <a:prstGeom prst="rect">
            <a:avLst/>
          </a:prstGeom>
          <a:noFill/>
        </p:spPr>
        <p:txBody>
          <a:bodyPr wrap="square" rtlCol="0">
            <a:spAutoFit/>
          </a:bodyPr>
          <a:lstStyle/>
          <a:p>
            <a:r>
              <a:rPr lang="en-GB" dirty="0"/>
              <a:t>There exists a temporal dead zone where the variable is defined but cannot be used. In this temporal dead zone it is as if the variable does not even exist.</a:t>
            </a:r>
          </a:p>
        </p:txBody>
      </p:sp>
      <p:cxnSp>
        <p:nvCxnSpPr>
          <p:cNvPr id="9" name="Straight Arrow Connector 8">
            <a:extLst>
              <a:ext uri="{FF2B5EF4-FFF2-40B4-BE49-F238E27FC236}">
                <a16:creationId xmlns:a16="http://schemas.microsoft.com/office/drawing/2014/main" id="{BA1E7A8B-E1F5-4F44-BF80-C94287D11681}"/>
              </a:ext>
            </a:extLst>
          </p:cNvPr>
          <p:cNvCxnSpPr>
            <a:cxnSpLocks/>
          </p:cNvCxnSpPr>
          <p:nvPr/>
        </p:nvCxnSpPr>
        <p:spPr>
          <a:xfrm>
            <a:off x="4430988" y="1919438"/>
            <a:ext cx="37105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1EA91A-A6DF-4FCF-8E08-3FFB8E8A860D}"/>
              </a:ext>
            </a:extLst>
          </p:cNvPr>
          <p:cNvSpPr txBox="1"/>
          <p:nvPr/>
        </p:nvSpPr>
        <p:spPr>
          <a:xfrm>
            <a:off x="4746201" y="2064642"/>
            <a:ext cx="4996012" cy="646331"/>
          </a:xfrm>
          <a:prstGeom prst="rect">
            <a:avLst/>
          </a:prstGeom>
          <a:noFill/>
        </p:spPr>
        <p:txBody>
          <a:bodyPr wrap="square" rtlCol="0">
            <a:spAutoFit/>
          </a:bodyPr>
          <a:lstStyle/>
          <a:p>
            <a:r>
              <a:rPr lang="en-GB" dirty="0">
                <a:latin typeface="Consolas" panose="020B0609020204030204" pitchFamily="49" charset="0"/>
              </a:rPr>
              <a:t>Reference error: cannot access ‘job’ before initialization.</a:t>
            </a:r>
          </a:p>
        </p:txBody>
      </p:sp>
      <p:cxnSp>
        <p:nvCxnSpPr>
          <p:cNvPr id="12" name="Straight Arrow Connector 11">
            <a:extLst>
              <a:ext uri="{FF2B5EF4-FFF2-40B4-BE49-F238E27FC236}">
                <a16:creationId xmlns:a16="http://schemas.microsoft.com/office/drawing/2014/main" id="{628BC284-5269-4D26-8CD4-4A0FD6D8F266}"/>
              </a:ext>
            </a:extLst>
          </p:cNvPr>
          <p:cNvCxnSpPr>
            <a:cxnSpLocks/>
          </p:cNvCxnSpPr>
          <p:nvPr/>
        </p:nvCxnSpPr>
        <p:spPr>
          <a:xfrm flipV="1">
            <a:off x="3894275" y="1838739"/>
            <a:ext cx="0" cy="68911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B3DF452-85C8-4C55-953A-E6F739713DA4}"/>
              </a:ext>
            </a:extLst>
          </p:cNvPr>
          <p:cNvCxnSpPr>
            <a:cxnSpLocks/>
          </p:cNvCxnSpPr>
          <p:nvPr/>
        </p:nvCxnSpPr>
        <p:spPr>
          <a:xfrm>
            <a:off x="3894275" y="2527854"/>
            <a:ext cx="863313"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120C8FD-DF87-433E-B51E-C13F4E309902}"/>
              </a:ext>
            </a:extLst>
          </p:cNvPr>
          <p:cNvSpPr txBox="1"/>
          <p:nvPr/>
        </p:nvSpPr>
        <p:spPr>
          <a:xfrm>
            <a:off x="4802047" y="2751343"/>
            <a:ext cx="4996012" cy="646331"/>
          </a:xfrm>
          <a:prstGeom prst="rect">
            <a:avLst/>
          </a:prstGeom>
          <a:noFill/>
        </p:spPr>
        <p:txBody>
          <a:bodyPr wrap="square" rtlCol="0">
            <a:spAutoFit/>
          </a:bodyPr>
          <a:lstStyle/>
          <a:p>
            <a:r>
              <a:rPr lang="en-GB" dirty="0"/>
              <a:t>If we try to access a variable, x, that is not even created we get a different error message.</a:t>
            </a:r>
          </a:p>
        </p:txBody>
      </p:sp>
      <p:sp>
        <p:nvSpPr>
          <p:cNvPr id="20" name="TextBox 19">
            <a:extLst>
              <a:ext uri="{FF2B5EF4-FFF2-40B4-BE49-F238E27FC236}">
                <a16:creationId xmlns:a16="http://schemas.microsoft.com/office/drawing/2014/main" id="{9DF7E995-2BB6-4AD6-BBA8-F987924EAF0C}"/>
              </a:ext>
            </a:extLst>
          </p:cNvPr>
          <p:cNvSpPr txBox="1"/>
          <p:nvPr/>
        </p:nvSpPr>
        <p:spPr>
          <a:xfrm>
            <a:off x="4802047" y="3318369"/>
            <a:ext cx="4940166" cy="369332"/>
          </a:xfrm>
          <a:prstGeom prst="rect">
            <a:avLst/>
          </a:prstGeom>
          <a:noFill/>
        </p:spPr>
        <p:txBody>
          <a:bodyPr wrap="square" rtlCol="0">
            <a:spAutoFit/>
          </a:bodyPr>
          <a:lstStyle/>
          <a:p>
            <a:r>
              <a:rPr lang="en-GB" dirty="0">
                <a:latin typeface="Consolas" panose="020B0609020204030204" pitchFamily="49" charset="0"/>
              </a:rPr>
              <a:t>Reference error: x is not defined.</a:t>
            </a:r>
          </a:p>
        </p:txBody>
      </p:sp>
      <p:cxnSp>
        <p:nvCxnSpPr>
          <p:cNvPr id="21" name="Straight Arrow Connector 20">
            <a:extLst>
              <a:ext uri="{FF2B5EF4-FFF2-40B4-BE49-F238E27FC236}">
                <a16:creationId xmlns:a16="http://schemas.microsoft.com/office/drawing/2014/main" id="{95EEBDCE-229B-4A67-909A-E185F0616B25}"/>
              </a:ext>
            </a:extLst>
          </p:cNvPr>
          <p:cNvCxnSpPr>
            <a:cxnSpLocks/>
          </p:cNvCxnSpPr>
          <p:nvPr/>
        </p:nvCxnSpPr>
        <p:spPr>
          <a:xfrm flipV="1">
            <a:off x="2076803" y="3008033"/>
            <a:ext cx="0" cy="29535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2BBD8C1-E251-4404-A432-27C6DDEBBA54}"/>
              </a:ext>
            </a:extLst>
          </p:cNvPr>
          <p:cNvSpPr txBox="1"/>
          <p:nvPr/>
        </p:nvSpPr>
        <p:spPr>
          <a:xfrm>
            <a:off x="241909" y="3671561"/>
            <a:ext cx="9500303" cy="923330"/>
          </a:xfrm>
          <a:prstGeom prst="rect">
            <a:avLst/>
          </a:prstGeom>
          <a:noFill/>
        </p:spPr>
        <p:txBody>
          <a:bodyPr wrap="square" rtlCol="0">
            <a:spAutoFit/>
          </a:bodyPr>
          <a:lstStyle/>
          <a:p>
            <a:r>
              <a:rPr lang="en-GB" dirty="0"/>
              <a:t>JavaScript knows about the variable job, it is in the variable environment but in a state of uninitialized. Once JavaScript reaches the line of code where ‘job’ is declared then it is removed from the temporal dead zone and initialized.</a:t>
            </a:r>
          </a:p>
        </p:txBody>
      </p:sp>
      <p:sp>
        <p:nvSpPr>
          <p:cNvPr id="26" name="TextBox 25">
            <a:extLst>
              <a:ext uri="{FF2B5EF4-FFF2-40B4-BE49-F238E27FC236}">
                <a16:creationId xmlns:a16="http://schemas.microsoft.com/office/drawing/2014/main" id="{E66258B4-EFC5-49D8-B01B-44A4F0FCF802}"/>
              </a:ext>
            </a:extLst>
          </p:cNvPr>
          <p:cNvSpPr txBox="1"/>
          <p:nvPr/>
        </p:nvSpPr>
        <p:spPr>
          <a:xfrm>
            <a:off x="255162" y="4605895"/>
            <a:ext cx="9487050" cy="646331"/>
          </a:xfrm>
          <a:prstGeom prst="rect">
            <a:avLst/>
          </a:prstGeom>
          <a:noFill/>
        </p:spPr>
        <p:txBody>
          <a:bodyPr wrap="square" rtlCol="0">
            <a:spAutoFit/>
          </a:bodyPr>
          <a:lstStyle/>
          <a:p>
            <a:r>
              <a:rPr lang="en-GB" dirty="0"/>
              <a:t>In conclusion, const and let variables each get their own temporal dead zone that starts at the beginning of the scope and ends where they are declared.</a:t>
            </a:r>
          </a:p>
        </p:txBody>
      </p:sp>
      <p:cxnSp>
        <p:nvCxnSpPr>
          <p:cNvPr id="30" name="Straight Arrow Connector 29">
            <a:extLst>
              <a:ext uri="{FF2B5EF4-FFF2-40B4-BE49-F238E27FC236}">
                <a16:creationId xmlns:a16="http://schemas.microsoft.com/office/drawing/2014/main" id="{D35EA8C9-3378-4A09-9F63-7423FB40F15D}"/>
              </a:ext>
            </a:extLst>
          </p:cNvPr>
          <p:cNvCxnSpPr>
            <a:cxnSpLocks/>
          </p:cNvCxnSpPr>
          <p:nvPr/>
        </p:nvCxnSpPr>
        <p:spPr>
          <a:xfrm>
            <a:off x="2076803" y="3303390"/>
            <a:ext cx="266939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1B93C57-DDC3-47A1-B1B4-31CCF1B610A8}"/>
              </a:ext>
            </a:extLst>
          </p:cNvPr>
          <p:cNvSpPr txBox="1"/>
          <p:nvPr/>
        </p:nvSpPr>
        <p:spPr>
          <a:xfrm>
            <a:off x="250198" y="5260964"/>
            <a:ext cx="9487049" cy="923330"/>
          </a:xfrm>
          <a:prstGeom prst="rect">
            <a:avLst/>
          </a:prstGeom>
          <a:noFill/>
        </p:spPr>
        <p:txBody>
          <a:bodyPr wrap="square" rtlCol="0">
            <a:spAutoFit/>
          </a:bodyPr>
          <a:lstStyle/>
          <a:p>
            <a:r>
              <a:rPr lang="en-GB" b="1" dirty="0"/>
              <a:t>Why TDZ? </a:t>
            </a:r>
            <a:r>
              <a:rPr lang="en-GB" dirty="0"/>
              <a:t>The temporal dead zone </a:t>
            </a:r>
            <a:r>
              <a:rPr lang="en-GB" b="1" dirty="0"/>
              <a:t>makes it easier to avoid and catch errors: </a:t>
            </a:r>
            <a:r>
              <a:rPr lang="en-GB" dirty="0"/>
              <a:t>accessing variables before declaration is bad practice and should be avoided. The TDZ makes this more obvious with an error message.</a:t>
            </a:r>
            <a:endParaRPr lang="en-GB" b="1" dirty="0"/>
          </a:p>
        </p:txBody>
      </p:sp>
      <p:sp>
        <p:nvSpPr>
          <p:cNvPr id="35" name="TextBox 34">
            <a:extLst>
              <a:ext uri="{FF2B5EF4-FFF2-40B4-BE49-F238E27FC236}">
                <a16:creationId xmlns:a16="http://schemas.microsoft.com/office/drawing/2014/main" id="{32C542C1-4579-42FA-84FA-50D7216CB76D}"/>
              </a:ext>
            </a:extLst>
          </p:cNvPr>
          <p:cNvSpPr txBox="1"/>
          <p:nvPr/>
        </p:nvSpPr>
        <p:spPr>
          <a:xfrm>
            <a:off x="263416" y="6201875"/>
            <a:ext cx="9487048" cy="646331"/>
          </a:xfrm>
          <a:prstGeom prst="rect">
            <a:avLst/>
          </a:prstGeom>
          <a:noFill/>
        </p:spPr>
        <p:txBody>
          <a:bodyPr wrap="square" rtlCol="0">
            <a:spAutoFit/>
          </a:bodyPr>
          <a:lstStyle/>
          <a:p>
            <a:r>
              <a:rPr lang="en-GB" b="1" dirty="0"/>
              <a:t>Why Hoisting? </a:t>
            </a:r>
            <a:r>
              <a:rPr lang="en-GB" dirty="0"/>
              <a:t>Hoisting allows </a:t>
            </a:r>
            <a:r>
              <a:rPr lang="en-GB" b="1" dirty="0"/>
              <a:t>using functions before actual declaration </a:t>
            </a:r>
            <a:r>
              <a:rPr lang="en-GB" dirty="0"/>
              <a:t>var hoisting is a by-product of this because it var was originally the only way to declare variables.</a:t>
            </a:r>
            <a:endParaRPr lang="en-GB" b="1" dirty="0"/>
          </a:p>
        </p:txBody>
      </p:sp>
    </p:spTree>
    <p:extLst>
      <p:ext uri="{BB962C8B-B14F-4D97-AF65-F5344CB8AC3E}">
        <p14:creationId xmlns:p14="http://schemas.microsoft.com/office/powerpoint/2010/main" val="1112646032"/>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E0AA86-9969-44D7-B4A2-A98E848A6863}"/>
              </a:ext>
            </a:extLst>
          </p:cNvPr>
          <p:cNvPicPr>
            <a:picLocks noChangeAspect="1"/>
          </p:cNvPicPr>
          <p:nvPr/>
        </p:nvPicPr>
        <p:blipFill>
          <a:blip r:embed="rId2"/>
          <a:stretch>
            <a:fillRect/>
          </a:stretch>
        </p:blipFill>
        <p:spPr>
          <a:xfrm>
            <a:off x="165652" y="197468"/>
            <a:ext cx="1699194" cy="1000332"/>
          </a:xfrm>
          <a:prstGeom prst="rect">
            <a:avLst/>
          </a:prstGeom>
        </p:spPr>
      </p:pic>
      <p:pic>
        <p:nvPicPr>
          <p:cNvPr id="6" name="Picture 5">
            <a:extLst>
              <a:ext uri="{FF2B5EF4-FFF2-40B4-BE49-F238E27FC236}">
                <a16:creationId xmlns:a16="http://schemas.microsoft.com/office/drawing/2014/main" id="{3634FEE9-03D4-4511-A8BA-864E2C75F1E6}"/>
              </a:ext>
            </a:extLst>
          </p:cNvPr>
          <p:cNvPicPr>
            <a:picLocks noChangeAspect="1"/>
          </p:cNvPicPr>
          <p:nvPr/>
        </p:nvPicPr>
        <p:blipFill>
          <a:blip r:embed="rId3"/>
          <a:stretch>
            <a:fillRect/>
          </a:stretch>
        </p:blipFill>
        <p:spPr>
          <a:xfrm>
            <a:off x="1656521" y="2274767"/>
            <a:ext cx="7899745" cy="4456266"/>
          </a:xfrm>
          <a:prstGeom prst="rect">
            <a:avLst/>
          </a:prstGeom>
        </p:spPr>
      </p:pic>
      <p:sp>
        <p:nvSpPr>
          <p:cNvPr id="7" name="TextBox 6">
            <a:extLst>
              <a:ext uri="{FF2B5EF4-FFF2-40B4-BE49-F238E27FC236}">
                <a16:creationId xmlns:a16="http://schemas.microsoft.com/office/drawing/2014/main" id="{54D24F2E-B33D-46EB-82DE-F991B8E56FCF}"/>
              </a:ext>
            </a:extLst>
          </p:cNvPr>
          <p:cNvSpPr txBox="1"/>
          <p:nvPr/>
        </p:nvSpPr>
        <p:spPr>
          <a:xfrm>
            <a:off x="2006478" y="126967"/>
            <a:ext cx="6962750" cy="369332"/>
          </a:xfrm>
          <a:prstGeom prst="rect">
            <a:avLst/>
          </a:prstGeom>
          <a:noFill/>
        </p:spPr>
        <p:txBody>
          <a:bodyPr wrap="square" rtlCol="0">
            <a:spAutoFit/>
          </a:bodyPr>
          <a:lstStyle/>
          <a:p>
            <a:r>
              <a:rPr lang="en-GB" dirty="0"/>
              <a:t>3 variables are defined using var, let and const.</a:t>
            </a:r>
          </a:p>
        </p:txBody>
      </p:sp>
      <p:sp>
        <p:nvSpPr>
          <p:cNvPr id="8" name="TextBox 7">
            <a:extLst>
              <a:ext uri="{FF2B5EF4-FFF2-40B4-BE49-F238E27FC236}">
                <a16:creationId xmlns:a16="http://schemas.microsoft.com/office/drawing/2014/main" id="{16D54CD1-E52E-43BB-8F02-54E8F0B144A5}"/>
              </a:ext>
            </a:extLst>
          </p:cNvPr>
          <p:cNvSpPr txBox="1"/>
          <p:nvPr/>
        </p:nvSpPr>
        <p:spPr>
          <a:xfrm>
            <a:off x="2006478" y="496299"/>
            <a:ext cx="7733870" cy="1754326"/>
          </a:xfrm>
          <a:prstGeom prst="rect">
            <a:avLst/>
          </a:prstGeom>
          <a:noFill/>
        </p:spPr>
        <p:txBody>
          <a:bodyPr wrap="square" rtlCol="0">
            <a:spAutoFit/>
          </a:bodyPr>
          <a:lstStyle/>
          <a:p>
            <a:r>
              <a:rPr lang="en-GB" dirty="0"/>
              <a:t>In console log if we look at the window property. Window is the global object of the JavaScript browser. Scrolling down some way we get to x = 1. The var defined variable is showing up in the window but not let or const.</a:t>
            </a:r>
          </a:p>
          <a:p>
            <a:endParaRPr lang="en-GB" dirty="0"/>
          </a:p>
          <a:p>
            <a:r>
              <a:rPr lang="en-GB" b="1" dirty="0"/>
              <a:t>Variables created with let and const so not show up on the window property. </a:t>
            </a:r>
            <a:r>
              <a:rPr lang="en-GB" dirty="0"/>
              <a:t>In some cases this can have implications.</a:t>
            </a:r>
            <a:endParaRPr lang="en-GB" b="1" dirty="0"/>
          </a:p>
        </p:txBody>
      </p:sp>
    </p:spTree>
    <p:extLst>
      <p:ext uri="{BB962C8B-B14F-4D97-AF65-F5344CB8AC3E}">
        <p14:creationId xmlns:p14="http://schemas.microsoft.com/office/powerpoint/2010/main" val="62904848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5747C0-A265-4CC1-9674-6CD8FED1A1A3}"/>
              </a:ext>
            </a:extLst>
          </p:cNvPr>
          <p:cNvSpPr txBox="1"/>
          <p:nvPr/>
        </p:nvSpPr>
        <p:spPr>
          <a:xfrm>
            <a:off x="165710" y="53169"/>
            <a:ext cx="5148412" cy="584775"/>
          </a:xfrm>
          <a:prstGeom prst="rect">
            <a:avLst/>
          </a:prstGeom>
          <a:noFill/>
        </p:spPr>
        <p:txBody>
          <a:bodyPr wrap="square">
            <a:spAutoFit/>
          </a:bodyPr>
          <a:lstStyle/>
          <a:p>
            <a:r>
              <a:rPr lang="en-GB" sz="3200" b="0" i="0" dirty="0">
                <a:solidFill>
                  <a:srgbClr val="1C1D1F"/>
                </a:solidFill>
                <a:effectLst/>
              </a:rPr>
              <a:t>This Keyword</a:t>
            </a:r>
          </a:p>
        </p:txBody>
      </p:sp>
      <p:sp>
        <p:nvSpPr>
          <p:cNvPr id="3" name="TextBox 2">
            <a:extLst>
              <a:ext uri="{FF2B5EF4-FFF2-40B4-BE49-F238E27FC236}">
                <a16:creationId xmlns:a16="http://schemas.microsoft.com/office/drawing/2014/main" id="{097B71F2-29DF-4DE9-8332-05C06F493008}"/>
              </a:ext>
            </a:extLst>
          </p:cNvPr>
          <p:cNvSpPr txBox="1"/>
          <p:nvPr/>
        </p:nvSpPr>
        <p:spPr>
          <a:xfrm>
            <a:off x="173545" y="626531"/>
            <a:ext cx="9558909" cy="646331"/>
          </a:xfrm>
          <a:prstGeom prst="rect">
            <a:avLst/>
          </a:prstGeom>
          <a:noFill/>
        </p:spPr>
        <p:txBody>
          <a:bodyPr wrap="square" rtlCol="0">
            <a:spAutoFit/>
          </a:bodyPr>
          <a:lstStyle/>
          <a:p>
            <a:r>
              <a:rPr lang="en-GB" b="1" dirty="0"/>
              <a:t>This keyword/Variable: </a:t>
            </a:r>
            <a:r>
              <a:rPr lang="en-GB" dirty="0"/>
              <a:t>Special variable that is created for every execution context (every function). Takes the value of (points to) the “owner” of the function in which </a:t>
            </a:r>
            <a:r>
              <a:rPr lang="en-GB" b="1" dirty="0">
                <a:latin typeface="Consolas" panose="020B0609020204030204" pitchFamily="49" charset="0"/>
              </a:rPr>
              <a:t>this</a:t>
            </a:r>
            <a:r>
              <a:rPr lang="en-GB" dirty="0"/>
              <a:t> keyword is used.</a:t>
            </a:r>
          </a:p>
        </p:txBody>
      </p:sp>
      <p:sp>
        <p:nvSpPr>
          <p:cNvPr id="4" name="TextBox 3">
            <a:extLst>
              <a:ext uri="{FF2B5EF4-FFF2-40B4-BE49-F238E27FC236}">
                <a16:creationId xmlns:a16="http://schemas.microsoft.com/office/drawing/2014/main" id="{52378872-9EBB-478D-9130-DC72BF93E6D6}"/>
              </a:ext>
            </a:extLst>
          </p:cNvPr>
          <p:cNvSpPr txBox="1"/>
          <p:nvPr/>
        </p:nvSpPr>
        <p:spPr>
          <a:xfrm>
            <a:off x="173545" y="1327709"/>
            <a:ext cx="9558909" cy="646331"/>
          </a:xfrm>
          <a:prstGeom prst="rect">
            <a:avLst/>
          </a:prstGeom>
          <a:noFill/>
        </p:spPr>
        <p:txBody>
          <a:bodyPr wrap="square" rtlCol="0">
            <a:spAutoFit/>
          </a:bodyPr>
          <a:lstStyle/>
          <a:p>
            <a:r>
              <a:rPr lang="en-GB" b="1" dirty="0">
                <a:latin typeface="Consolas" panose="020B0609020204030204" pitchFamily="49" charset="0"/>
              </a:rPr>
              <a:t>This</a:t>
            </a:r>
            <a:r>
              <a:rPr lang="en-GB" b="1" dirty="0"/>
              <a:t> is NOT static: </a:t>
            </a:r>
            <a:r>
              <a:rPr lang="en-GB" dirty="0"/>
              <a:t>It depends on </a:t>
            </a:r>
            <a:r>
              <a:rPr lang="en-GB" b="1" dirty="0"/>
              <a:t>how </a:t>
            </a:r>
            <a:r>
              <a:rPr lang="en-GB" dirty="0"/>
              <a:t>the function is called, and its value is only assigned when the function </a:t>
            </a:r>
            <a:r>
              <a:rPr lang="en-GB" b="1" dirty="0"/>
              <a:t>is actually called</a:t>
            </a:r>
            <a:r>
              <a:rPr lang="en-GB" dirty="0"/>
              <a:t>.</a:t>
            </a:r>
          </a:p>
        </p:txBody>
      </p:sp>
      <p:pic>
        <p:nvPicPr>
          <p:cNvPr id="6" name="Picture 5">
            <a:extLst>
              <a:ext uri="{FF2B5EF4-FFF2-40B4-BE49-F238E27FC236}">
                <a16:creationId xmlns:a16="http://schemas.microsoft.com/office/drawing/2014/main" id="{28B2B416-3BA1-4B88-A53A-BEC0951D9851}"/>
              </a:ext>
            </a:extLst>
          </p:cNvPr>
          <p:cNvPicPr>
            <a:picLocks noChangeAspect="1"/>
          </p:cNvPicPr>
          <p:nvPr/>
        </p:nvPicPr>
        <p:blipFill>
          <a:blip r:embed="rId2"/>
          <a:stretch>
            <a:fillRect/>
          </a:stretch>
        </p:blipFill>
        <p:spPr>
          <a:xfrm>
            <a:off x="6657371" y="1900861"/>
            <a:ext cx="2930162" cy="2114550"/>
          </a:xfrm>
          <a:prstGeom prst="rect">
            <a:avLst/>
          </a:prstGeom>
        </p:spPr>
      </p:pic>
      <p:sp>
        <p:nvSpPr>
          <p:cNvPr id="7" name="TextBox 6">
            <a:extLst>
              <a:ext uri="{FF2B5EF4-FFF2-40B4-BE49-F238E27FC236}">
                <a16:creationId xmlns:a16="http://schemas.microsoft.com/office/drawing/2014/main" id="{4B737087-71BD-4EF9-A114-8690BD63A88C}"/>
              </a:ext>
            </a:extLst>
          </p:cNvPr>
          <p:cNvSpPr txBox="1"/>
          <p:nvPr/>
        </p:nvSpPr>
        <p:spPr>
          <a:xfrm>
            <a:off x="173545" y="2031723"/>
            <a:ext cx="5903786" cy="369332"/>
          </a:xfrm>
          <a:prstGeom prst="rect">
            <a:avLst/>
          </a:prstGeom>
          <a:noFill/>
        </p:spPr>
        <p:txBody>
          <a:bodyPr wrap="square" rtlCol="0">
            <a:spAutoFit/>
          </a:bodyPr>
          <a:lstStyle/>
          <a:p>
            <a:r>
              <a:rPr lang="en-GB" b="1" dirty="0"/>
              <a:t>METHOD: </a:t>
            </a:r>
            <a:r>
              <a:rPr lang="en-GB" dirty="0"/>
              <a:t>this  = &lt;Object that is calling the method&gt;</a:t>
            </a:r>
          </a:p>
        </p:txBody>
      </p:sp>
      <p:sp>
        <p:nvSpPr>
          <p:cNvPr id="8" name="TextBox 7">
            <a:extLst>
              <a:ext uri="{FF2B5EF4-FFF2-40B4-BE49-F238E27FC236}">
                <a16:creationId xmlns:a16="http://schemas.microsoft.com/office/drawing/2014/main" id="{63F7BDF6-D465-4A8E-9B19-746B1187C457}"/>
              </a:ext>
            </a:extLst>
          </p:cNvPr>
          <p:cNvSpPr txBox="1"/>
          <p:nvPr/>
        </p:nvSpPr>
        <p:spPr>
          <a:xfrm>
            <a:off x="6818651" y="4228764"/>
            <a:ext cx="2554594" cy="369332"/>
          </a:xfrm>
          <a:prstGeom prst="rect">
            <a:avLst/>
          </a:prstGeom>
          <a:noFill/>
        </p:spPr>
        <p:txBody>
          <a:bodyPr wrap="square" rtlCol="0">
            <a:spAutoFit/>
          </a:bodyPr>
          <a:lstStyle/>
          <a:p>
            <a:r>
              <a:rPr lang="en-GB" b="1" dirty="0">
                <a:latin typeface="Consolas" panose="020B0609020204030204" pitchFamily="49" charset="0"/>
              </a:rPr>
              <a:t>CalcAge </a:t>
            </a:r>
            <a:r>
              <a:rPr lang="en-GB" dirty="0"/>
              <a:t>is the method.</a:t>
            </a:r>
          </a:p>
        </p:txBody>
      </p:sp>
      <p:cxnSp>
        <p:nvCxnSpPr>
          <p:cNvPr id="9" name="Straight Arrow Connector 8">
            <a:extLst>
              <a:ext uri="{FF2B5EF4-FFF2-40B4-BE49-F238E27FC236}">
                <a16:creationId xmlns:a16="http://schemas.microsoft.com/office/drawing/2014/main" id="{A9BEFDF9-29BF-475F-AF4E-738D20AED145}"/>
              </a:ext>
            </a:extLst>
          </p:cNvPr>
          <p:cNvCxnSpPr>
            <a:cxnSpLocks/>
          </p:cNvCxnSpPr>
          <p:nvPr/>
        </p:nvCxnSpPr>
        <p:spPr>
          <a:xfrm flipV="1">
            <a:off x="7329672" y="2888069"/>
            <a:ext cx="0" cy="137948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B1AAA2E0-C08C-4EE0-BD26-C66E201B65B0}"/>
              </a:ext>
            </a:extLst>
          </p:cNvPr>
          <p:cNvSpPr/>
          <p:nvPr/>
        </p:nvSpPr>
        <p:spPr>
          <a:xfrm>
            <a:off x="8468139" y="284831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7D767926-8284-4C71-8D10-9928A1232321}"/>
              </a:ext>
            </a:extLst>
          </p:cNvPr>
          <p:cNvSpPr txBox="1"/>
          <p:nvPr/>
        </p:nvSpPr>
        <p:spPr>
          <a:xfrm>
            <a:off x="180171" y="2330055"/>
            <a:ext cx="6332279" cy="923330"/>
          </a:xfrm>
          <a:prstGeom prst="rect">
            <a:avLst/>
          </a:prstGeom>
          <a:noFill/>
        </p:spPr>
        <p:txBody>
          <a:bodyPr wrap="square" rtlCol="0">
            <a:spAutoFit/>
          </a:bodyPr>
          <a:lstStyle/>
          <a:p>
            <a:r>
              <a:rPr lang="en-GB" dirty="0"/>
              <a:t>Inside the method we are using the this keyword. The object calling the method is Jonas. As the object called Jonas contains year, this will now use the value of 1989 from Jonas object.</a:t>
            </a:r>
          </a:p>
        </p:txBody>
      </p:sp>
      <p:sp>
        <p:nvSpPr>
          <p:cNvPr id="19" name="TextBox 18">
            <a:extLst>
              <a:ext uri="{FF2B5EF4-FFF2-40B4-BE49-F238E27FC236}">
                <a16:creationId xmlns:a16="http://schemas.microsoft.com/office/drawing/2014/main" id="{DB803DFE-8EE7-4CAF-961D-536DF8B9B5DE}"/>
              </a:ext>
            </a:extLst>
          </p:cNvPr>
          <p:cNvSpPr txBox="1"/>
          <p:nvPr/>
        </p:nvSpPr>
        <p:spPr>
          <a:xfrm>
            <a:off x="173545" y="3343776"/>
            <a:ext cx="5903786" cy="369332"/>
          </a:xfrm>
          <a:prstGeom prst="rect">
            <a:avLst/>
          </a:prstGeom>
          <a:noFill/>
        </p:spPr>
        <p:txBody>
          <a:bodyPr wrap="square" rtlCol="0">
            <a:spAutoFit/>
          </a:bodyPr>
          <a:lstStyle/>
          <a:p>
            <a:r>
              <a:rPr lang="en-GB" b="1" dirty="0"/>
              <a:t>SIMPLE FUNCTION CALL: </a:t>
            </a:r>
            <a:r>
              <a:rPr lang="en-GB" dirty="0"/>
              <a:t>this  = undefined</a:t>
            </a:r>
          </a:p>
        </p:txBody>
      </p:sp>
      <p:sp>
        <p:nvSpPr>
          <p:cNvPr id="20" name="TextBox 19">
            <a:extLst>
              <a:ext uri="{FF2B5EF4-FFF2-40B4-BE49-F238E27FC236}">
                <a16:creationId xmlns:a16="http://schemas.microsoft.com/office/drawing/2014/main" id="{922B6519-1B70-4B9B-880A-67588178C4D1}"/>
              </a:ext>
            </a:extLst>
          </p:cNvPr>
          <p:cNvSpPr txBox="1"/>
          <p:nvPr/>
        </p:nvSpPr>
        <p:spPr>
          <a:xfrm>
            <a:off x="173544" y="3633596"/>
            <a:ext cx="6338905" cy="923330"/>
          </a:xfrm>
          <a:prstGeom prst="rect">
            <a:avLst/>
          </a:prstGeom>
          <a:noFill/>
        </p:spPr>
        <p:txBody>
          <a:bodyPr wrap="square" rtlCol="0">
            <a:spAutoFit/>
          </a:bodyPr>
          <a:lstStyle/>
          <a:p>
            <a:r>
              <a:rPr lang="en-GB" dirty="0"/>
              <a:t>In strict mode otherwise it will point to the global object which in the case of the browser is the window object. This can be very problematic and another good reason to always use strict mode.</a:t>
            </a:r>
          </a:p>
        </p:txBody>
      </p:sp>
      <p:sp>
        <p:nvSpPr>
          <p:cNvPr id="21" name="TextBox 20">
            <a:extLst>
              <a:ext uri="{FF2B5EF4-FFF2-40B4-BE49-F238E27FC236}">
                <a16:creationId xmlns:a16="http://schemas.microsoft.com/office/drawing/2014/main" id="{B02F70F2-86AC-43F6-9378-0350F67159E0}"/>
              </a:ext>
            </a:extLst>
          </p:cNvPr>
          <p:cNvSpPr txBox="1"/>
          <p:nvPr/>
        </p:nvSpPr>
        <p:spPr>
          <a:xfrm>
            <a:off x="165710" y="4636317"/>
            <a:ext cx="6871194" cy="369332"/>
          </a:xfrm>
          <a:prstGeom prst="rect">
            <a:avLst/>
          </a:prstGeom>
          <a:noFill/>
        </p:spPr>
        <p:txBody>
          <a:bodyPr wrap="square" rtlCol="0">
            <a:spAutoFit/>
          </a:bodyPr>
          <a:lstStyle/>
          <a:p>
            <a:r>
              <a:rPr lang="en-GB" b="1" dirty="0"/>
              <a:t>ARROW FUNCTIONS: </a:t>
            </a:r>
            <a:r>
              <a:rPr lang="en-GB" dirty="0"/>
              <a:t>this  = &lt;This of surrounding function (lexical this)&gt;</a:t>
            </a:r>
          </a:p>
        </p:txBody>
      </p:sp>
      <p:sp>
        <p:nvSpPr>
          <p:cNvPr id="22" name="TextBox 21">
            <a:extLst>
              <a:ext uri="{FF2B5EF4-FFF2-40B4-BE49-F238E27FC236}">
                <a16:creationId xmlns:a16="http://schemas.microsoft.com/office/drawing/2014/main" id="{9B4EAFB0-B3FE-4ABC-A274-3A8C5AF123C6}"/>
              </a:ext>
            </a:extLst>
          </p:cNvPr>
          <p:cNvSpPr txBox="1"/>
          <p:nvPr/>
        </p:nvSpPr>
        <p:spPr>
          <a:xfrm>
            <a:off x="192214" y="4922315"/>
            <a:ext cx="9558909" cy="646331"/>
          </a:xfrm>
          <a:prstGeom prst="rect">
            <a:avLst/>
          </a:prstGeom>
          <a:noFill/>
        </p:spPr>
        <p:txBody>
          <a:bodyPr wrap="square" rtlCol="0">
            <a:spAutoFit/>
          </a:bodyPr>
          <a:lstStyle/>
          <a:p>
            <a:r>
              <a:rPr lang="en-GB" dirty="0"/>
              <a:t>Arrow functions do not get their own this keyword but inherit it from their parent function or surrounding function.</a:t>
            </a:r>
          </a:p>
        </p:txBody>
      </p:sp>
      <p:sp>
        <p:nvSpPr>
          <p:cNvPr id="23" name="TextBox 22">
            <a:extLst>
              <a:ext uri="{FF2B5EF4-FFF2-40B4-BE49-F238E27FC236}">
                <a16:creationId xmlns:a16="http://schemas.microsoft.com/office/drawing/2014/main" id="{BCD244CE-6C1B-4B10-9837-A25C048388CC}"/>
              </a:ext>
            </a:extLst>
          </p:cNvPr>
          <p:cNvSpPr txBox="1"/>
          <p:nvPr/>
        </p:nvSpPr>
        <p:spPr>
          <a:xfrm>
            <a:off x="180170" y="5625476"/>
            <a:ext cx="7559099" cy="369332"/>
          </a:xfrm>
          <a:prstGeom prst="rect">
            <a:avLst/>
          </a:prstGeom>
          <a:noFill/>
        </p:spPr>
        <p:txBody>
          <a:bodyPr wrap="square" rtlCol="0">
            <a:spAutoFit/>
          </a:bodyPr>
          <a:lstStyle/>
          <a:p>
            <a:r>
              <a:rPr lang="en-GB" b="1" dirty="0"/>
              <a:t>EVENT LISTENER: </a:t>
            </a:r>
            <a:r>
              <a:rPr lang="en-GB" dirty="0"/>
              <a:t>this  = &lt;DOM element that the listener is attached to&gt;</a:t>
            </a:r>
          </a:p>
        </p:txBody>
      </p:sp>
      <p:sp>
        <p:nvSpPr>
          <p:cNvPr id="24" name="TextBox 23">
            <a:extLst>
              <a:ext uri="{FF2B5EF4-FFF2-40B4-BE49-F238E27FC236}">
                <a16:creationId xmlns:a16="http://schemas.microsoft.com/office/drawing/2014/main" id="{61D3067E-0111-4BE6-8C11-F54097464DEC}"/>
              </a:ext>
            </a:extLst>
          </p:cNvPr>
          <p:cNvSpPr txBox="1"/>
          <p:nvPr/>
        </p:nvSpPr>
        <p:spPr>
          <a:xfrm>
            <a:off x="192214" y="5923629"/>
            <a:ext cx="9713786" cy="369332"/>
          </a:xfrm>
          <a:prstGeom prst="rect">
            <a:avLst/>
          </a:prstGeom>
          <a:noFill/>
        </p:spPr>
        <p:txBody>
          <a:bodyPr wrap="square" rtlCol="0">
            <a:spAutoFit/>
          </a:bodyPr>
          <a:lstStyle/>
          <a:p>
            <a:r>
              <a:rPr lang="en-GB" dirty="0"/>
              <a:t>Simple. This on an event listener just points to the DOM element that the event listener is attached to.</a:t>
            </a:r>
          </a:p>
        </p:txBody>
      </p:sp>
      <p:sp>
        <p:nvSpPr>
          <p:cNvPr id="25" name="TextBox 24">
            <a:extLst>
              <a:ext uri="{FF2B5EF4-FFF2-40B4-BE49-F238E27FC236}">
                <a16:creationId xmlns:a16="http://schemas.microsoft.com/office/drawing/2014/main" id="{36CFFC4D-181E-41B7-913E-F55F253A17F2}"/>
              </a:ext>
            </a:extLst>
          </p:cNvPr>
          <p:cNvSpPr txBox="1"/>
          <p:nvPr/>
        </p:nvSpPr>
        <p:spPr>
          <a:xfrm>
            <a:off x="192214" y="6422856"/>
            <a:ext cx="9713786" cy="369332"/>
          </a:xfrm>
          <a:prstGeom prst="rect">
            <a:avLst/>
          </a:prstGeom>
          <a:noFill/>
        </p:spPr>
        <p:txBody>
          <a:bodyPr wrap="square" rtlCol="0">
            <a:spAutoFit/>
          </a:bodyPr>
          <a:lstStyle/>
          <a:p>
            <a:r>
              <a:rPr lang="en-GB" b="1" dirty="0"/>
              <a:t>NOTE: </a:t>
            </a:r>
            <a:r>
              <a:rPr lang="en-GB" dirty="0"/>
              <a:t>This does not point to the function itself, and also NOT its variable environment.</a:t>
            </a:r>
          </a:p>
        </p:txBody>
      </p:sp>
    </p:spTree>
    <p:extLst>
      <p:ext uri="{BB962C8B-B14F-4D97-AF65-F5344CB8AC3E}">
        <p14:creationId xmlns:p14="http://schemas.microsoft.com/office/powerpoint/2010/main" val="86155858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D2E7BF-5E75-4E0C-96D1-A883A1A3DA18}"/>
              </a:ext>
            </a:extLst>
          </p:cNvPr>
          <p:cNvPicPr>
            <a:picLocks noChangeAspect="1"/>
          </p:cNvPicPr>
          <p:nvPr/>
        </p:nvPicPr>
        <p:blipFill>
          <a:blip r:embed="rId2"/>
          <a:stretch>
            <a:fillRect/>
          </a:stretch>
        </p:blipFill>
        <p:spPr>
          <a:xfrm>
            <a:off x="223630" y="1143828"/>
            <a:ext cx="3654362" cy="4484899"/>
          </a:xfrm>
          <a:prstGeom prst="rect">
            <a:avLst/>
          </a:prstGeom>
        </p:spPr>
      </p:pic>
      <p:pic>
        <p:nvPicPr>
          <p:cNvPr id="5" name="Picture 4">
            <a:extLst>
              <a:ext uri="{FF2B5EF4-FFF2-40B4-BE49-F238E27FC236}">
                <a16:creationId xmlns:a16="http://schemas.microsoft.com/office/drawing/2014/main" id="{EA88B337-1B11-4B06-B9D2-CF58C288D993}"/>
              </a:ext>
            </a:extLst>
          </p:cNvPr>
          <p:cNvPicPr>
            <a:picLocks noChangeAspect="1"/>
          </p:cNvPicPr>
          <p:nvPr/>
        </p:nvPicPr>
        <p:blipFill>
          <a:blip r:embed="rId3"/>
          <a:stretch>
            <a:fillRect/>
          </a:stretch>
        </p:blipFill>
        <p:spPr>
          <a:xfrm>
            <a:off x="3877992" y="1143828"/>
            <a:ext cx="5804379" cy="1218372"/>
          </a:xfrm>
          <a:prstGeom prst="rect">
            <a:avLst/>
          </a:prstGeom>
        </p:spPr>
      </p:pic>
      <p:sp>
        <p:nvSpPr>
          <p:cNvPr id="6" name="TextBox 5">
            <a:extLst>
              <a:ext uri="{FF2B5EF4-FFF2-40B4-BE49-F238E27FC236}">
                <a16:creationId xmlns:a16="http://schemas.microsoft.com/office/drawing/2014/main" id="{F04FE1C2-9BF9-43CD-A2F8-C598F6013977}"/>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Primitive vs Object (primitive vs Reference type)</a:t>
            </a:r>
          </a:p>
        </p:txBody>
      </p:sp>
      <p:sp>
        <p:nvSpPr>
          <p:cNvPr id="7" name="TextBox 6">
            <a:extLst>
              <a:ext uri="{FF2B5EF4-FFF2-40B4-BE49-F238E27FC236}">
                <a16:creationId xmlns:a16="http://schemas.microsoft.com/office/drawing/2014/main" id="{8EE10AE6-EE68-4659-ACD8-0B07475F6AD9}"/>
              </a:ext>
            </a:extLst>
          </p:cNvPr>
          <p:cNvSpPr txBox="1"/>
          <p:nvPr/>
        </p:nvSpPr>
        <p:spPr>
          <a:xfrm>
            <a:off x="4147930" y="2564302"/>
            <a:ext cx="5327374" cy="2585323"/>
          </a:xfrm>
          <a:prstGeom prst="rect">
            <a:avLst/>
          </a:prstGeom>
          <a:noFill/>
        </p:spPr>
        <p:txBody>
          <a:bodyPr wrap="square" rtlCol="0">
            <a:spAutoFit/>
          </a:bodyPr>
          <a:lstStyle/>
          <a:p>
            <a:r>
              <a:rPr lang="en-GB" dirty="0"/>
              <a:t>In this scenario we have some primitives to define age and new age. After age is set to a different value we can see that new age still holds the value of age because the age was set to a different value after new age was defined.</a:t>
            </a:r>
          </a:p>
          <a:p>
            <a:endParaRPr lang="en-GB" dirty="0"/>
          </a:p>
          <a:p>
            <a:r>
              <a:rPr lang="en-GB" dirty="0"/>
              <a:t>Now lets do something similar with objects.</a:t>
            </a:r>
          </a:p>
          <a:p>
            <a:r>
              <a:rPr lang="en-GB" dirty="0"/>
              <a:t>However this time the age of me is now set to the value of friend.age.</a:t>
            </a:r>
          </a:p>
        </p:txBody>
      </p:sp>
    </p:spTree>
    <p:extLst>
      <p:ext uri="{BB962C8B-B14F-4D97-AF65-F5344CB8AC3E}">
        <p14:creationId xmlns:p14="http://schemas.microsoft.com/office/powerpoint/2010/main" val="289324868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188C37-F09C-4F9D-823F-F41A6A7159D8}"/>
              </a:ext>
            </a:extLst>
          </p:cNvPr>
          <p:cNvSpPr/>
          <p:nvPr/>
        </p:nvSpPr>
        <p:spPr>
          <a:xfrm>
            <a:off x="303990" y="1568688"/>
            <a:ext cx="1691640" cy="357315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FD685B89-93C9-4D73-8D0B-221C6FBAF76F}"/>
              </a:ext>
            </a:extLst>
          </p:cNvPr>
          <p:cNvSpPr txBox="1"/>
          <p:nvPr/>
        </p:nvSpPr>
        <p:spPr>
          <a:xfrm>
            <a:off x="441008" y="195596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Number</a:t>
            </a:r>
          </a:p>
        </p:txBody>
      </p:sp>
      <p:sp>
        <p:nvSpPr>
          <p:cNvPr id="4" name="TextBox 3">
            <a:extLst>
              <a:ext uri="{FF2B5EF4-FFF2-40B4-BE49-F238E27FC236}">
                <a16:creationId xmlns:a16="http://schemas.microsoft.com/office/drawing/2014/main" id="{D8C4EC0A-B9DC-4B3B-9DC4-546C028684C5}"/>
              </a:ext>
            </a:extLst>
          </p:cNvPr>
          <p:cNvSpPr txBox="1"/>
          <p:nvPr/>
        </p:nvSpPr>
        <p:spPr>
          <a:xfrm>
            <a:off x="303989" y="1586637"/>
            <a:ext cx="1691640" cy="369332"/>
          </a:xfrm>
          <a:prstGeom prst="rect">
            <a:avLst/>
          </a:prstGeom>
          <a:noFill/>
        </p:spPr>
        <p:txBody>
          <a:bodyPr wrap="square" rtlCol="0">
            <a:spAutoFit/>
          </a:bodyPr>
          <a:lstStyle/>
          <a:p>
            <a:pPr algn="ctr"/>
            <a:r>
              <a:rPr lang="en-GB" b="1" dirty="0"/>
              <a:t>PRIMATIVE</a:t>
            </a:r>
          </a:p>
        </p:txBody>
      </p:sp>
      <p:sp>
        <p:nvSpPr>
          <p:cNvPr id="5" name="TextBox 4">
            <a:extLst>
              <a:ext uri="{FF2B5EF4-FFF2-40B4-BE49-F238E27FC236}">
                <a16:creationId xmlns:a16="http://schemas.microsoft.com/office/drawing/2014/main" id="{775FECED-4A6F-4B7A-9D15-993F0C834EB8}"/>
              </a:ext>
            </a:extLst>
          </p:cNvPr>
          <p:cNvSpPr txBox="1"/>
          <p:nvPr/>
        </p:nvSpPr>
        <p:spPr>
          <a:xfrm>
            <a:off x="441008" y="240242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String</a:t>
            </a:r>
          </a:p>
        </p:txBody>
      </p:sp>
      <p:sp>
        <p:nvSpPr>
          <p:cNvPr id="6" name="TextBox 5">
            <a:extLst>
              <a:ext uri="{FF2B5EF4-FFF2-40B4-BE49-F238E27FC236}">
                <a16:creationId xmlns:a16="http://schemas.microsoft.com/office/drawing/2014/main" id="{97B10324-0EDA-4F6B-A293-4E6CB9DAC658}"/>
              </a:ext>
            </a:extLst>
          </p:cNvPr>
          <p:cNvSpPr txBox="1"/>
          <p:nvPr/>
        </p:nvSpPr>
        <p:spPr>
          <a:xfrm>
            <a:off x="423819" y="2844776"/>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Boolean</a:t>
            </a:r>
          </a:p>
        </p:txBody>
      </p:sp>
      <p:sp>
        <p:nvSpPr>
          <p:cNvPr id="7" name="TextBox 6">
            <a:extLst>
              <a:ext uri="{FF2B5EF4-FFF2-40B4-BE49-F238E27FC236}">
                <a16:creationId xmlns:a16="http://schemas.microsoft.com/office/drawing/2014/main" id="{E3700617-8537-4B61-8AA2-C89152657592}"/>
              </a:ext>
            </a:extLst>
          </p:cNvPr>
          <p:cNvSpPr txBox="1"/>
          <p:nvPr/>
        </p:nvSpPr>
        <p:spPr>
          <a:xfrm>
            <a:off x="423819" y="329975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Undefined</a:t>
            </a:r>
          </a:p>
        </p:txBody>
      </p:sp>
      <p:sp>
        <p:nvSpPr>
          <p:cNvPr id="8" name="TextBox 7">
            <a:extLst>
              <a:ext uri="{FF2B5EF4-FFF2-40B4-BE49-F238E27FC236}">
                <a16:creationId xmlns:a16="http://schemas.microsoft.com/office/drawing/2014/main" id="{5FB0425B-A187-429E-8DFA-9D314C8327AB}"/>
              </a:ext>
            </a:extLst>
          </p:cNvPr>
          <p:cNvSpPr txBox="1"/>
          <p:nvPr/>
        </p:nvSpPr>
        <p:spPr>
          <a:xfrm>
            <a:off x="423819" y="374683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Null</a:t>
            </a:r>
          </a:p>
        </p:txBody>
      </p:sp>
      <p:sp>
        <p:nvSpPr>
          <p:cNvPr id="9" name="TextBox 8">
            <a:extLst>
              <a:ext uri="{FF2B5EF4-FFF2-40B4-BE49-F238E27FC236}">
                <a16:creationId xmlns:a16="http://schemas.microsoft.com/office/drawing/2014/main" id="{471D4888-D663-4663-A217-59D71CB16A6D}"/>
              </a:ext>
            </a:extLst>
          </p:cNvPr>
          <p:cNvSpPr txBox="1"/>
          <p:nvPr/>
        </p:nvSpPr>
        <p:spPr>
          <a:xfrm>
            <a:off x="423819" y="4201814"/>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Symbol</a:t>
            </a:r>
          </a:p>
        </p:txBody>
      </p:sp>
      <p:sp>
        <p:nvSpPr>
          <p:cNvPr id="10" name="TextBox 9">
            <a:extLst>
              <a:ext uri="{FF2B5EF4-FFF2-40B4-BE49-F238E27FC236}">
                <a16:creationId xmlns:a16="http://schemas.microsoft.com/office/drawing/2014/main" id="{43A18BCF-95EE-4ED2-9D48-F00DA25FCD54}"/>
              </a:ext>
            </a:extLst>
          </p:cNvPr>
          <p:cNvSpPr txBox="1"/>
          <p:nvPr/>
        </p:nvSpPr>
        <p:spPr>
          <a:xfrm>
            <a:off x="423819" y="4640228"/>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BigInt</a:t>
            </a:r>
          </a:p>
        </p:txBody>
      </p:sp>
      <p:sp>
        <p:nvSpPr>
          <p:cNvPr id="11" name="Rectangle 10">
            <a:extLst>
              <a:ext uri="{FF2B5EF4-FFF2-40B4-BE49-F238E27FC236}">
                <a16:creationId xmlns:a16="http://schemas.microsoft.com/office/drawing/2014/main" id="{3A69A0C8-B6A3-4819-8527-169AD7BF3223}"/>
              </a:ext>
            </a:extLst>
          </p:cNvPr>
          <p:cNvSpPr/>
          <p:nvPr/>
        </p:nvSpPr>
        <p:spPr>
          <a:xfrm>
            <a:off x="7281260" y="1586637"/>
            <a:ext cx="2419331" cy="217814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6EC7D61B-E4F6-4FA2-B0FC-4C2C0BAEE981}"/>
              </a:ext>
            </a:extLst>
          </p:cNvPr>
          <p:cNvSpPr txBox="1"/>
          <p:nvPr/>
        </p:nvSpPr>
        <p:spPr>
          <a:xfrm>
            <a:off x="7418277" y="1973917"/>
            <a:ext cx="2136541" cy="369332"/>
          </a:xfrm>
          <a:prstGeom prst="rect">
            <a:avLst/>
          </a:prstGeom>
          <a:solidFill>
            <a:schemeClr val="bg1"/>
          </a:solidFill>
        </p:spPr>
        <p:txBody>
          <a:bodyPr wrap="square" rtlCol="0">
            <a:spAutoFit/>
          </a:bodyPr>
          <a:lstStyle/>
          <a:p>
            <a:r>
              <a:rPr lang="en-GB" b="1" dirty="0">
                <a:latin typeface="Consolas" panose="020B0609020204030204" pitchFamily="49" charset="0"/>
              </a:rPr>
              <a:t>Object Literals</a:t>
            </a:r>
          </a:p>
        </p:txBody>
      </p:sp>
      <p:sp>
        <p:nvSpPr>
          <p:cNvPr id="13" name="TextBox 12">
            <a:extLst>
              <a:ext uri="{FF2B5EF4-FFF2-40B4-BE49-F238E27FC236}">
                <a16:creationId xmlns:a16="http://schemas.microsoft.com/office/drawing/2014/main" id="{AADAE7BF-3EC1-47E9-8B9F-90A82D0279C4}"/>
              </a:ext>
            </a:extLst>
          </p:cNvPr>
          <p:cNvSpPr txBox="1"/>
          <p:nvPr/>
        </p:nvSpPr>
        <p:spPr>
          <a:xfrm>
            <a:off x="7649322" y="1591568"/>
            <a:ext cx="1691640" cy="369332"/>
          </a:xfrm>
          <a:prstGeom prst="rect">
            <a:avLst/>
          </a:prstGeom>
          <a:noFill/>
        </p:spPr>
        <p:txBody>
          <a:bodyPr wrap="square" rtlCol="0">
            <a:spAutoFit/>
          </a:bodyPr>
          <a:lstStyle/>
          <a:p>
            <a:pPr algn="ctr"/>
            <a:r>
              <a:rPr lang="en-GB" b="1" dirty="0"/>
              <a:t>OBJECTS</a:t>
            </a:r>
          </a:p>
        </p:txBody>
      </p:sp>
      <p:sp>
        <p:nvSpPr>
          <p:cNvPr id="14" name="TextBox 13">
            <a:extLst>
              <a:ext uri="{FF2B5EF4-FFF2-40B4-BE49-F238E27FC236}">
                <a16:creationId xmlns:a16="http://schemas.microsoft.com/office/drawing/2014/main" id="{13A04D54-A29F-4474-9EC3-6A8F102E1646}"/>
              </a:ext>
            </a:extLst>
          </p:cNvPr>
          <p:cNvSpPr txBox="1"/>
          <p:nvPr/>
        </p:nvSpPr>
        <p:spPr>
          <a:xfrm>
            <a:off x="7418278" y="2420377"/>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Arrays</a:t>
            </a:r>
          </a:p>
        </p:txBody>
      </p:sp>
      <p:sp>
        <p:nvSpPr>
          <p:cNvPr id="15" name="TextBox 14">
            <a:extLst>
              <a:ext uri="{FF2B5EF4-FFF2-40B4-BE49-F238E27FC236}">
                <a16:creationId xmlns:a16="http://schemas.microsoft.com/office/drawing/2014/main" id="{C5A5DFE9-34B0-422E-8ED0-39BA54E9143B}"/>
              </a:ext>
            </a:extLst>
          </p:cNvPr>
          <p:cNvSpPr txBox="1"/>
          <p:nvPr/>
        </p:nvSpPr>
        <p:spPr>
          <a:xfrm>
            <a:off x="7401089" y="2862724"/>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Functions</a:t>
            </a:r>
          </a:p>
        </p:txBody>
      </p:sp>
      <p:sp>
        <p:nvSpPr>
          <p:cNvPr id="16" name="TextBox 15">
            <a:extLst>
              <a:ext uri="{FF2B5EF4-FFF2-40B4-BE49-F238E27FC236}">
                <a16:creationId xmlns:a16="http://schemas.microsoft.com/office/drawing/2014/main" id="{4F512CCD-8D97-4401-8A5D-518E645A2DC8}"/>
              </a:ext>
            </a:extLst>
          </p:cNvPr>
          <p:cNvSpPr txBox="1"/>
          <p:nvPr/>
        </p:nvSpPr>
        <p:spPr>
          <a:xfrm>
            <a:off x="7401089" y="3317703"/>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Many More…</a:t>
            </a:r>
          </a:p>
        </p:txBody>
      </p:sp>
      <p:sp>
        <p:nvSpPr>
          <p:cNvPr id="20" name="TextBox 19">
            <a:extLst>
              <a:ext uri="{FF2B5EF4-FFF2-40B4-BE49-F238E27FC236}">
                <a16:creationId xmlns:a16="http://schemas.microsoft.com/office/drawing/2014/main" id="{A704ADDE-E27E-4218-B8F5-421178F6C2B6}"/>
              </a:ext>
            </a:extLst>
          </p:cNvPr>
          <p:cNvSpPr txBox="1"/>
          <p:nvPr/>
        </p:nvSpPr>
        <p:spPr>
          <a:xfrm>
            <a:off x="298399" y="1014690"/>
            <a:ext cx="1691640" cy="369332"/>
          </a:xfrm>
          <a:prstGeom prst="rect">
            <a:avLst/>
          </a:prstGeom>
          <a:noFill/>
        </p:spPr>
        <p:txBody>
          <a:bodyPr wrap="square" rtlCol="0">
            <a:spAutoFit/>
          </a:bodyPr>
          <a:lstStyle/>
          <a:p>
            <a:r>
              <a:rPr lang="en-GB" b="1" dirty="0">
                <a:solidFill>
                  <a:srgbClr val="FF0000"/>
                </a:solidFill>
              </a:rPr>
              <a:t>Primitive Types</a:t>
            </a:r>
          </a:p>
        </p:txBody>
      </p:sp>
      <p:sp>
        <p:nvSpPr>
          <p:cNvPr id="21" name="TextBox 20">
            <a:extLst>
              <a:ext uri="{FF2B5EF4-FFF2-40B4-BE49-F238E27FC236}">
                <a16:creationId xmlns:a16="http://schemas.microsoft.com/office/drawing/2014/main" id="{409655B8-D29E-4DDD-B10B-2F4A24E71B90}"/>
              </a:ext>
            </a:extLst>
          </p:cNvPr>
          <p:cNvSpPr txBox="1"/>
          <p:nvPr/>
        </p:nvSpPr>
        <p:spPr>
          <a:xfrm>
            <a:off x="7184896" y="1023665"/>
            <a:ext cx="1866344" cy="369332"/>
          </a:xfrm>
          <a:prstGeom prst="rect">
            <a:avLst/>
          </a:prstGeom>
          <a:noFill/>
        </p:spPr>
        <p:txBody>
          <a:bodyPr wrap="square" rtlCol="0">
            <a:spAutoFit/>
          </a:bodyPr>
          <a:lstStyle/>
          <a:p>
            <a:r>
              <a:rPr lang="en-GB" b="1" dirty="0">
                <a:solidFill>
                  <a:srgbClr val="FF0000"/>
                </a:solidFill>
              </a:rPr>
              <a:t>Reference Types</a:t>
            </a:r>
          </a:p>
        </p:txBody>
      </p:sp>
      <p:pic>
        <p:nvPicPr>
          <p:cNvPr id="22" name="Picture 21">
            <a:extLst>
              <a:ext uri="{FF2B5EF4-FFF2-40B4-BE49-F238E27FC236}">
                <a16:creationId xmlns:a16="http://schemas.microsoft.com/office/drawing/2014/main" id="{E42EE9CC-3D39-4624-8FC5-D8B29B1FD5D2}"/>
              </a:ext>
            </a:extLst>
          </p:cNvPr>
          <p:cNvPicPr>
            <a:picLocks noChangeAspect="1"/>
          </p:cNvPicPr>
          <p:nvPr/>
        </p:nvPicPr>
        <p:blipFill>
          <a:blip r:embed="rId2"/>
          <a:stretch>
            <a:fillRect/>
          </a:stretch>
        </p:blipFill>
        <p:spPr>
          <a:xfrm>
            <a:off x="3045195" y="1014690"/>
            <a:ext cx="3543379" cy="4202612"/>
          </a:xfrm>
          <a:prstGeom prst="rect">
            <a:avLst/>
          </a:prstGeom>
        </p:spPr>
      </p:pic>
      <p:sp>
        <p:nvSpPr>
          <p:cNvPr id="23" name="TextBox 22">
            <a:extLst>
              <a:ext uri="{FF2B5EF4-FFF2-40B4-BE49-F238E27FC236}">
                <a16:creationId xmlns:a16="http://schemas.microsoft.com/office/drawing/2014/main" id="{85FDC6CC-B3E9-4B6B-BD6A-728A682AE4C9}"/>
              </a:ext>
            </a:extLst>
          </p:cNvPr>
          <p:cNvSpPr txBox="1"/>
          <p:nvPr/>
        </p:nvSpPr>
        <p:spPr>
          <a:xfrm>
            <a:off x="3576307" y="4434969"/>
            <a:ext cx="2468944" cy="369332"/>
          </a:xfrm>
          <a:prstGeom prst="rect">
            <a:avLst/>
          </a:prstGeom>
          <a:noFill/>
        </p:spPr>
        <p:txBody>
          <a:bodyPr wrap="square" rtlCol="0">
            <a:spAutoFit/>
          </a:bodyPr>
          <a:lstStyle/>
          <a:p>
            <a:r>
              <a:rPr lang="en-GB" b="1" dirty="0"/>
              <a:t>Call Stack		     Heap</a:t>
            </a:r>
          </a:p>
        </p:txBody>
      </p:sp>
      <p:sp>
        <p:nvSpPr>
          <p:cNvPr id="24" name="TextBox 23">
            <a:extLst>
              <a:ext uri="{FF2B5EF4-FFF2-40B4-BE49-F238E27FC236}">
                <a16:creationId xmlns:a16="http://schemas.microsoft.com/office/drawing/2014/main" id="{18802353-AD1A-4214-85C7-55BCA6DFFF33}"/>
              </a:ext>
            </a:extLst>
          </p:cNvPr>
          <p:cNvSpPr txBox="1"/>
          <p:nvPr/>
        </p:nvSpPr>
        <p:spPr>
          <a:xfrm>
            <a:off x="5204764" y="1658257"/>
            <a:ext cx="840487" cy="369332"/>
          </a:xfrm>
          <a:prstGeom prst="rect">
            <a:avLst/>
          </a:prstGeom>
          <a:noFill/>
        </p:spPr>
        <p:txBody>
          <a:bodyPr wrap="square" rtlCol="0">
            <a:spAutoFit/>
          </a:bodyPr>
          <a:lstStyle/>
          <a:p>
            <a:r>
              <a:rPr lang="en-GB" b="1" dirty="0"/>
              <a:t>Engine</a:t>
            </a:r>
          </a:p>
        </p:txBody>
      </p:sp>
      <p:sp>
        <p:nvSpPr>
          <p:cNvPr id="26" name="Arrow: Circular 25">
            <a:extLst>
              <a:ext uri="{FF2B5EF4-FFF2-40B4-BE49-F238E27FC236}">
                <a16:creationId xmlns:a16="http://schemas.microsoft.com/office/drawing/2014/main" id="{DA5E480D-66C4-4102-BCF2-C7F066162710}"/>
              </a:ext>
            </a:extLst>
          </p:cNvPr>
          <p:cNvSpPr/>
          <p:nvPr/>
        </p:nvSpPr>
        <p:spPr>
          <a:xfrm flipH="1">
            <a:off x="5250306" y="1915049"/>
            <a:ext cx="2676535"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7" name="TextBox 26">
            <a:extLst>
              <a:ext uri="{FF2B5EF4-FFF2-40B4-BE49-F238E27FC236}">
                <a16:creationId xmlns:a16="http://schemas.microsoft.com/office/drawing/2014/main" id="{A92176D0-E5E5-495A-BEEC-C1C69799E6BD}"/>
              </a:ext>
            </a:extLst>
          </p:cNvPr>
          <p:cNvSpPr txBox="1"/>
          <p:nvPr/>
        </p:nvSpPr>
        <p:spPr>
          <a:xfrm>
            <a:off x="6851374" y="4093195"/>
            <a:ext cx="2964634" cy="646331"/>
          </a:xfrm>
          <a:prstGeom prst="rect">
            <a:avLst/>
          </a:prstGeom>
          <a:noFill/>
        </p:spPr>
        <p:txBody>
          <a:bodyPr wrap="square" rtlCol="0">
            <a:spAutoFit/>
          </a:bodyPr>
          <a:lstStyle/>
          <a:p>
            <a:r>
              <a:rPr lang="en-GB" b="1" dirty="0">
                <a:solidFill>
                  <a:srgbClr val="FF0000"/>
                </a:solidFill>
              </a:rPr>
              <a:t>All our reference types get stored in the memory heap</a:t>
            </a:r>
          </a:p>
        </p:txBody>
      </p:sp>
      <p:sp>
        <p:nvSpPr>
          <p:cNvPr id="28" name="Arrow: Circular 27">
            <a:extLst>
              <a:ext uri="{FF2B5EF4-FFF2-40B4-BE49-F238E27FC236}">
                <a16:creationId xmlns:a16="http://schemas.microsoft.com/office/drawing/2014/main" id="{5ABADDC5-408A-4820-9E86-94F02CBFB5FF}"/>
              </a:ext>
            </a:extLst>
          </p:cNvPr>
          <p:cNvSpPr/>
          <p:nvPr/>
        </p:nvSpPr>
        <p:spPr>
          <a:xfrm>
            <a:off x="1470278" y="2426967"/>
            <a:ext cx="2468944"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9" name="TextBox 28">
            <a:extLst>
              <a:ext uri="{FF2B5EF4-FFF2-40B4-BE49-F238E27FC236}">
                <a16:creationId xmlns:a16="http://schemas.microsoft.com/office/drawing/2014/main" id="{989E27E0-96EB-4A5C-B611-0C55DFB3D6A1}"/>
              </a:ext>
            </a:extLst>
          </p:cNvPr>
          <p:cNvSpPr txBox="1"/>
          <p:nvPr/>
        </p:nvSpPr>
        <p:spPr>
          <a:xfrm>
            <a:off x="198024" y="5235251"/>
            <a:ext cx="5694342" cy="646331"/>
          </a:xfrm>
          <a:prstGeom prst="rect">
            <a:avLst/>
          </a:prstGeom>
          <a:noFill/>
        </p:spPr>
        <p:txBody>
          <a:bodyPr wrap="square" rtlCol="0">
            <a:spAutoFit/>
          </a:bodyPr>
          <a:lstStyle/>
          <a:p>
            <a:r>
              <a:rPr lang="en-GB" b="1" dirty="0">
                <a:solidFill>
                  <a:srgbClr val="FF0000"/>
                </a:solidFill>
              </a:rPr>
              <a:t>Primitives get stored in the call stack because they are part of the execution contexts where they are defined.</a:t>
            </a:r>
          </a:p>
        </p:txBody>
      </p:sp>
    </p:spTree>
    <p:extLst>
      <p:ext uri="{BB962C8B-B14F-4D97-AF65-F5344CB8AC3E}">
        <p14:creationId xmlns:p14="http://schemas.microsoft.com/office/powerpoint/2010/main" val="265737725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B8AA70F-3717-4F5A-A874-427CCF6C81FF}"/>
              </a:ext>
            </a:extLst>
          </p:cNvPr>
          <p:cNvSpPr/>
          <p:nvPr/>
        </p:nvSpPr>
        <p:spPr>
          <a:xfrm>
            <a:off x="2756453" y="92767"/>
            <a:ext cx="6891752" cy="333623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46FE0EF7-71B8-4569-A1A6-DE4A3309D3B9}"/>
              </a:ext>
            </a:extLst>
          </p:cNvPr>
          <p:cNvSpPr/>
          <p:nvPr/>
        </p:nvSpPr>
        <p:spPr>
          <a:xfrm>
            <a:off x="2919426" y="602975"/>
            <a:ext cx="356088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Rectangle 37">
            <a:extLst>
              <a:ext uri="{FF2B5EF4-FFF2-40B4-BE49-F238E27FC236}">
                <a16:creationId xmlns:a16="http://schemas.microsoft.com/office/drawing/2014/main" id="{3A331465-7411-4AD1-82F2-B5F1A25BF1D2}"/>
              </a:ext>
            </a:extLst>
          </p:cNvPr>
          <p:cNvSpPr/>
          <p:nvPr/>
        </p:nvSpPr>
        <p:spPr>
          <a:xfrm>
            <a:off x="4386470" y="1194287"/>
            <a:ext cx="1850072" cy="12470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 name="Picture 2">
            <a:extLst>
              <a:ext uri="{FF2B5EF4-FFF2-40B4-BE49-F238E27FC236}">
                <a16:creationId xmlns:a16="http://schemas.microsoft.com/office/drawing/2014/main" id="{299DC221-CF6C-41B8-9B25-9A5F0384ABF3}"/>
              </a:ext>
            </a:extLst>
          </p:cNvPr>
          <p:cNvPicPr>
            <a:picLocks noChangeAspect="1"/>
          </p:cNvPicPr>
          <p:nvPr/>
        </p:nvPicPr>
        <p:blipFill>
          <a:blip r:embed="rId2"/>
          <a:stretch>
            <a:fillRect/>
          </a:stretch>
        </p:blipFill>
        <p:spPr>
          <a:xfrm>
            <a:off x="257796" y="443842"/>
            <a:ext cx="1571625" cy="971550"/>
          </a:xfrm>
          <a:prstGeom prst="rect">
            <a:avLst/>
          </a:prstGeom>
        </p:spPr>
      </p:pic>
      <p:pic>
        <p:nvPicPr>
          <p:cNvPr id="5" name="Picture 4">
            <a:extLst>
              <a:ext uri="{FF2B5EF4-FFF2-40B4-BE49-F238E27FC236}">
                <a16:creationId xmlns:a16="http://schemas.microsoft.com/office/drawing/2014/main" id="{9C62E5A9-134E-4AAB-887C-BF41DA15BE50}"/>
              </a:ext>
            </a:extLst>
          </p:cNvPr>
          <p:cNvPicPr>
            <a:picLocks noChangeAspect="1"/>
          </p:cNvPicPr>
          <p:nvPr/>
        </p:nvPicPr>
        <p:blipFill>
          <a:blip r:embed="rId3"/>
          <a:stretch>
            <a:fillRect/>
          </a:stretch>
        </p:blipFill>
        <p:spPr>
          <a:xfrm>
            <a:off x="257796" y="1827556"/>
            <a:ext cx="2028496" cy="1601444"/>
          </a:xfrm>
          <a:prstGeom prst="rect">
            <a:avLst/>
          </a:prstGeom>
        </p:spPr>
      </p:pic>
      <p:sp>
        <p:nvSpPr>
          <p:cNvPr id="8" name="Rectangle 7">
            <a:extLst>
              <a:ext uri="{FF2B5EF4-FFF2-40B4-BE49-F238E27FC236}">
                <a16:creationId xmlns:a16="http://schemas.microsoft.com/office/drawing/2014/main" id="{A6BAC011-3E0A-4C2E-8A3D-2C4D9C32CA3F}"/>
              </a:ext>
            </a:extLst>
          </p:cNvPr>
          <p:cNvSpPr/>
          <p:nvPr/>
        </p:nvSpPr>
        <p:spPr>
          <a:xfrm>
            <a:off x="7023652" y="602974"/>
            <a:ext cx="244564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6EB1D594-0FBF-408D-B2B6-3E44F04DA4E4}"/>
              </a:ext>
            </a:extLst>
          </p:cNvPr>
          <p:cNvSpPr txBox="1"/>
          <p:nvPr/>
        </p:nvSpPr>
        <p:spPr>
          <a:xfrm>
            <a:off x="2999291" y="738810"/>
            <a:ext cx="3297819" cy="369332"/>
          </a:xfrm>
          <a:prstGeom prst="rect">
            <a:avLst/>
          </a:prstGeom>
          <a:noFill/>
        </p:spPr>
        <p:txBody>
          <a:bodyPr wrap="square" rtlCol="0">
            <a:spAutoFit/>
          </a:bodyPr>
          <a:lstStyle/>
          <a:p>
            <a:r>
              <a:rPr lang="en-GB" b="1" dirty="0"/>
              <a:t>Identifier 	Address	    Values</a:t>
            </a:r>
          </a:p>
        </p:txBody>
      </p:sp>
      <p:sp>
        <p:nvSpPr>
          <p:cNvPr id="10" name="TextBox 9">
            <a:extLst>
              <a:ext uri="{FF2B5EF4-FFF2-40B4-BE49-F238E27FC236}">
                <a16:creationId xmlns:a16="http://schemas.microsoft.com/office/drawing/2014/main" id="{97662E1C-03E8-487A-91B9-2902CD5CF465}"/>
              </a:ext>
            </a:extLst>
          </p:cNvPr>
          <p:cNvSpPr txBox="1"/>
          <p:nvPr/>
        </p:nvSpPr>
        <p:spPr>
          <a:xfrm>
            <a:off x="3050960" y="1220408"/>
            <a:ext cx="2918686" cy="369332"/>
          </a:xfrm>
          <a:prstGeom prst="rect">
            <a:avLst/>
          </a:prstGeom>
          <a:noFill/>
        </p:spPr>
        <p:txBody>
          <a:bodyPr wrap="square" rtlCol="0">
            <a:spAutoFit/>
          </a:bodyPr>
          <a:lstStyle/>
          <a:p>
            <a:r>
              <a:rPr lang="en-GB" b="1" dirty="0"/>
              <a:t>age 	                 0001	            30</a:t>
            </a:r>
          </a:p>
        </p:txBody>
      </p:sp>
      <p:sp>
        <p:nvSpPr>
          <p:cNvPr id="11" name="TextBox 10">
            <a:extLst>
              <a:ext uri="{FF2B5EF4-FFF2-40B4-BE49-F238E27FC236}">
                <a16:creationId xmlns:a16="http://schemas.microsoft.com/office/drawing/2014/main" id="{CEEA1085-693B-45E8-AA38-FA222A9CD72F}"/>
              </a:ext>
            </a:extLst>
          </p:cNvPr>
          <p:cNvSpPr txBox="1"/>
          <p:nvPr/>
        </p:nvSpPr>
        <p:spPr>
          <a:xfrm>
            <a:off x="3053286" y="1649341"/>
            <a:ext cx="2987785" cy="369332"/>
          </a:xfrm>
          <a:prstGeom prst="rect">
            <a:avLst/>
          </a:prstGeom>
          <a:noFill/>
        </p:spPr>
        <p:txBody>
          <a:bodyPr wrap="square" rtlCol="0">
            <a:spAutoFit/>
          </a:bodyPr>
          <a:lstStyle/>
          <a:p>
            <a:r>
              <a:rPr lang="en-GB" b="1" dirty="0"/>
              <a:t>oldAge 	        0002	            31</a:t>
            </a:r>
          </a:p>
        </p:txBody>
      </p:sp>
      <p:sp>
        <p:nvSpPr>
          <p:cNvPr id="12" name="TextBox 11">
            <a:extLst>
              <a:ext uri="{FF2B5EF4-FFF2-40B4-BE49-F238E27FC236}">
                <a16:creationId xmlns:a16="http://schemas.microsoft.com/office/drawing/2014/main" id="{EBD2C886-DE30-4657-B8FC-1A6291858FEC}"/>
              </a:ext>
            </a:extLst>
          </p:cNvPr>
          <p:cNvSpPr txBox="1"/>
          <p:nvPr/>
        </p:nvSpPr>
        <p:spPr>
          <a:xfrm>
            <a:off x="3050959" y="2062700"/>
            <a:ext cx="3185583" cy="369332"/>
          </a:xfrm>
          <a:prstGeom prst="rect">
            <a:avLst/>
          </a:prstGeom>
          <a:noFill/>
        </p:spPr>
        <p:txBody>
          <a:bodyPr wrap="square" rtlCol="0">
            <a:spAutoFit/>
          </a:bodyPr>
          <a:lstStyle/>
          <a:p>
            <a:r>
              <a:rPr lang="en-GB" b="1" dirty="0"/>
              <a:t>me 	                0003	            D30F</a:t>
            </a:r>
          </a:p>
        </p:txBody>
      </p:sp>
      <p:sp>
        <p:nvSpPr>
          <p:cNvPr id="13" name="TextBox 12">
            <a:extLst>
              <a:ext uri="{FF2B5EF4-FFF2-40B4-BE49-F238E27FC236}">
                <a16:creationId xmlns:a16="http://schemas.microsoft.com/office/drawing/2014/main" id="{FEC39B1A-184A-427D-B334-F70B29A94859}"/>
              </a:ext>
            </a:extLst>
          </p:cNvPr>
          <p:cNvSpPr txBox="1"/>
          <p:nvPr/>
        </p:nvSpPr>
        <p:spPr>
          <a:xfrm>
            <a:off x="7073348" y="758203"/>
            <a:ext cx="1981821" cy="369332"/>
          </a:xfrm>
          <a:prstGeom prst="rect">
            <a:avLst/>
          </a:prstGeom>
          <a:noFill/>
        </p:spPr>
        <p:txBody>
          <a:bodyPr wrap="square" rtlCol="0">
            <a:spAutoFit/>
          </a:bodyPr>
          <a:lstStyle/>
          <a:p>
            <a:r>
              <a:rPr lang="en-GB" b="1" dirty="0"/>
              <a:t>Address	    Values</a:t>
            </a:r>
          </a:p>
        </p:txBody>
      </p:sp>
      <p:sp>
        <p:nvSpPr>
          <p:cNvPr id="15" name="TextBox 14">
            <a:extLst>
              <a:ext uri="{FF2B5EF4-FFF2-40B4-BE49-F238E27FC236}">
                <a16:creationId xmlns:a16="http://schemas.microsoft.com/office/drawing/2014/main" id="{324166F6-8A93-4801-9D39-1089A1A346D7}"/>
              </a:ext>
            </a:extLst>
          </p:cNvPr>
          <p:cNvSpPr txBox="1"/>
          <p:nvPr/>
        </p:nvSpPr>
        <p:spPr>
          <a:xfrm>
            <a:off x="8083826" y="1100677"/>
            <a:ext cx="1474926" cy="769441"/>
          </a:xfrm>
          <a:prstGeom prst="rect">
            <a:avLst/>
          </a:prstGeom>
          <a:noFill/>
        </p:spPr>
        <p:txBody>
          <a:bodyPr wrap="square">
            <a:spAutoFit/>
          </a:bodyPr>
          <a:lstStyle/>
          <a:p>
            <a:r>
              <a:rPr lang="en-GB" sz="1100" b="1" dirty="0">
                <a:effectLst/>
                <a:latin typeface="Consolas" panose="020B0609020204030204" pitchFamily="49" charset="0"/>
              </a:rPr>
              <a:t>{</a:t>
            </a:r>
          </a:p>
          <a:p>
            <a:r>
              <a:rPr lang="en-GB" sz="1100" b="1" dirty="0">
                <a:effectLst/>
                <a:latin typeface="Consolas" panose="020B0609020204030204" pitchFamily="49" charset="0"/>
              </a:rPr>
              <a:t>  name: 'Jonas',</a:t>
            </a:r>
          </a:p>
          <a:p>
            <a:r>
              <a:rPr lang="en-GB" sz="1100" b="1" dirty="0">
                <a:effectLst/>
                <a:latin typeface="Consolas" panose="020B0609020204030204" pitchFamily="49" charset="0"/>
              </a:rPr>
              <a:t>  age: 30,</a:t>
            </a:r>
          </a:p>
          <a:p>
            <a:r>
              <a:rPr lang="en-GB" sz="1100" b="1" dirty="0">
                <a:effectLst/>
                <a:latin typeface="Consolas" panose="020B0609020204030204" pitchFamily="49" charset="0"/>
              </a:rPr>
              <a:t>}</a:t>
            </a:r>
          </a:p>
        </p:txBody>
      </p:sp>
      <p:sp>
        <p:nvSpPr>
          <p:cNvPr id="16" name="TextBox 15">
            <a:extLst>
              <a:ext uri="{FF2B5EF4-FFF2-40B4-BE49-F238E27FC236}">
                <a16:creationId xmlns:a16="http://schemas.microsoft.com/office/drawing/2014/main" id="{3E753CF6-76D7-462B-B3D6-587C530140B3}"/>
              </a:ext>
            </a:extLst>
          </p:cNvPr>
          <p:cNvSpPr txBox="1"/>
          <p:nvPr/>
        </p:nvSpPr>
        <p:spPr>
          <a:xfrm>
            <a:off x="7173578" y="1243978"/>
            <a:ext cx="749369" cy="369332"/>
          </a:xfrm>
          <a:prstGeom prst="rect">
            <a:avLst/>
          </a:prstGeom>
          <a:noFill/>
        </p:spPr>
        <p:txBody>
          <a:bodyPr wrap="square" rtlCol="0">
            <a:spAutoFit/>
          </a:bodyPr>
          <a:lstStyle/>
          <a:p>
            <a:r>
              <a:rPr lang="en-GB" b="1" dirty="0"/>
              <a:t>D30F</a:t>
            </a:r>
          </a:p>
        </p:txBody>
      </p:sp>
      <p:cxnSp>
        <p:nvCxnSpPr>
          <p:cNvPr id="17" name="Straight Arrow Connector 16">
            <a:extLst>
              <a:ext uri="{FF2B5EF4-FFF2-40B4-BE49-F238E27FC236}">
                <a16:creationId xmlns:a16="http://schemas.microsoft.com/office/drawing/2014/main" id="{871BE9C3-068A-4A37-B2F5-177D5ECC9311}"/>
              </a:ext>
            </a:extLst>
          </p:cNvPr>
          <p:cNvCxnSpPr>
            <a:cxnSpLocks/>
          </p:cNvCxnSpPr>
          <p:nvPr/>
        </p:nvCxnSpPr>
        <p:spPr>
          <a:xfrm>
            <a:off x="3685325" y="1428644"/>
            <a:ext cx="595127"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62E706C-2600-4F4C-8961-6C463FCEDFF3}"/>
              </a:ext>
            </a:extLst>
          </p:cNvPr>
          <p:cNvCxnSpPr>
            <a:cxnSpLocks/>
          </p:cNvCxnSpPr>
          <p:nvPr/>
        </p:nvCxnSpPr>
        <p:spPr>
          <a:xfrm>
            <a:off x="3685325" y="1577588"/>
            <a:ext cx="701145" cy="241723"/>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2AAA0B6-5133-45B5-9BB9-F28A2EF7D109}"/>
              </a:ext>
            </a:extLst>
          </p:cNvPr>
          <p:cNvCxnSpPr>
            <a:cxnSpLocks/>
          </p:cNvCxnSpPr>
          <p:nvPr/>
        </p:nvCxnSpPr>
        <p:spPr>
          <a:xfrm flipV="1">
            <a:off x="3896853" y="1501720"/>
            <a:ext cx="489617" cy="368398"/>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190B528-6CB5-498F-828E-33A3BFCC13CB}"/>
              </a:ext>
            </a:extLst>
          </p:cNvPr>
          <p:cNvCxnSpPr>
            <a:cxnSpLocks/>
          </p:cNvCxnSpPr>
          <p:nvPr/>
        </p:nvCxnSpPr>
        <p:spPr>
          <a:xfrm>
            <a:off x="3525378" y="2234450"/>
            <a:ext cx="74294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0A4A839B-4CF2-423E-ADA1-B012CE516CBB}"/>
              </a:ext>
            </a:extLst>
          </p:cNvPr>
          <p:cNvCxnSpPr>
            <a:cxnSpLocks/>
            <a:endCxn id="16" idx="1"/>
          </p:cNvCxnSpPr>
          <p:nvPr/>
        </p:nvCxnSpPr>
        <p:spPr>
          <a:xfrm flipV="1">
            <a:off x="6275236" y="1428644"/>
            <a:ext cx="898342" cy="80580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DBB58D0-E292-484A-8268-75077901049D}"/>
              </a:ext>
            </a:extLst>
          </p:cNvPr>
          <p:cNvSpPr txBox="1"/>
          <p:nvPr/>
        </p:nvSpPr>
        <p:spPr>
          <a:xfrm>
            <a:off x="3737558" y="3014298"/>
            <a:ext cx="1334171" cy="369332"/>
          </a:xfrm>
          <a:prstGeom prst="rect">
            <a:avLst/>
          </a:prstGeom>
          <a:noFill/>
        </p:spPr>
        <p:txBody>
          <a:bodyPr wrap="square" rtlCol="0">
            <a:spAutoFit/>
          </a:bodyPr>
          <a:lstStyle/>
          <a:p>
            <a:r>
              <a:rPr lang="en-GB" b="1" dirty="0"/>
              <a:t>CALL STACK</a:t>
            </a:r>
          </a:p>
        </p:txBody>
      </p:sp>
      <p:sp>
        <p:nvSpPr>
          <p:cNvPr id="30" name="TextBox 29">
            <a:extLst>
              <a:ext uri="{FF2B5EF4-FFF2-40B4-BE49-F238E27FC236}">
                <a16:creationId xmlns:a16="http://schemas.microsoft.com/office/drawing/2014/main" id="{1359C740-1E33-4219-B4D6-CE9FC48F039C}"/>
              </a:ext>
            </a:extLst>
          </p:cNvPr>
          <p:cNvSpPr txBox="1"/>
          <p:nvPr/>
        </p:nvSpPr>
        <p:spPr>
          <a:xfrm>
            <a:off x="7763652" y="3023397"/>
            <a:ext cx="770479" cy="369332"/>
          </a:xfrm>
          <a:prstGeom prst="rect">
            <a:avLst/>
          </a:prstGeom>
          <a:noFill/>
        </p:spPr>
        <p:txBody>
          <a:bodyPr wrap="square" rtlCol="0">
            <a:spAutoFit/>
          </a:bodyPr>
          <a:lstStyle/>
          <a:p>
            <a:r>
              <a:rPr lang="en-GB" b="1" dirty="0"/>
              <a:t>HEAP</a:t>
            </a:r>
          </a:p>
        </p:txBody>
      </p:sp>
      <p:cxnSp>
        <p:nvCxnSpPr>
          <p:cNvPr id="31" name="Straight Arrow Connector 30">
            <a:extLst>
              <a:ext uri="{FF2B5EF4-FFF2-40B4-BE49-F238E27FC236}">
                <a16:creationId xmlns:a16="http://schemas.microsoft.com/office/drawing/2014/main" id="{E0476E56-416F-4960-9E16-47D7B44EF1EA}"/>
              </a:ext>
            </a:extLst>
          </p:cNvPr>
          <p:cNvCxnSpPr>
            <a:cxnSpLocks/>
          </p:cNvCxnSpPr>
          <p:nvPr/>
        </p:nvCxnSpPr>
        <p:spPr>
          <a:xfrm flipV="1">
            <a:off x="8821289" y="1676752"/>
            <a:ext cx="0" cy="583635"/>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2179249-261B-4E70-835D-30C15CE9BE69}"/>
              </a:ext>
            </a:extLst>
          </p:cNvPr>
          <p:cNvSpPr txBox="1"/>
          <p:nvPr/>
        </p:nvSpPr>
        <p:spPr>
          <a:xfrm>
            <a:off x="8659831" y="2234450"/>
            <a:ext cx="515602" cy="276999"/>
          </a:xfrm>
          <a:prstGeom prst="rect">
            <a:avLst/>
          </a:prstGeom>
          <a:noFill/>
        </p:spPr>
        <p:txBody>
          <a:bodyPr wrap="square" rtlCol="0">
            <a:spAutoFit/>
          </a:bodyPr>
          <a:lstStyle/>
          <a:p>
            <a:r>
              <a:rPr lang="en-GB" sz="1200" b="1" dirty="0"/>
              <a:t>27</a:t>
            </a:r>
          </a:p>
        </p:txBody>
      </p:sp>
      <p:sp>
        <p:nvSpPr>
          <p:cNvPr id="34" name="TextBox 33">
            <a:extLst>
              <a:ext uri="{FF2B5EF4-FFF2-40B4-BE49-F238E27FC236}">
                <a16:creationId xmlns:a16="http://schemas.microsoft.com/office/drawing/2014/main" id="{EDE5B284-FEC2-4070-8F43-B2CC6C4B7296}"/>
              </a:ext>
            </a:extLst>
          </p:cNvPr>
          <p:cNvSpPr txBox="1"/>
          <p:nvPr/>
        </p:nvSpPr>
        <p:spPr>
          <a:xfrm>
            <a:off x="257796" y="3491039"/>
            <a:ext cx="9390409" cy="1200329"/>
          </a:xfrm>
          <a:prstGeom prst="rect">
            <a:avLst/>
          </a:prstGeom>
          <a:noFill/>
        </p:spPr>
        <p:txBody>
          <a:bodyPr wrap="square" rtlCol="0">
            <a:spAutoFit/>
          </a:bodyPr>
          <a:lstStyle/>
          <a:p>
            <a:r>
              <a:rPr lang="en-GB" dirty="0"/>
              <a:t>A primitive type is stored in the computer’s memory in the JavaScript engine in the Call stack. The identifier points to an address which holds the value. Old Age does not create a new memory address because the value is the same. When we redefine the age value, a new memory address is created to hold the value because the value at a certain memory address is immutable.</a:t>
            </a:r>
          </a:p>
        </p:txBody>
      </p:sp>
      <p:sp>
        <p:nvSpPr>
          <p:cNvPr id="35" name="TextBox 34">
            <a:extLst>
              <a:ext uri="{FF2B5EF4-FFF2-40B4-BE49-F238E27FC236}">
                <a16:creationId xmlns:a16="http://schemas.microsoft.com/office/drawing/2014/main" id="{318ABEE0-331E-4B77-B913-2BC7C2353A49}"/>
              </a:ext>
            </a:extLst>
          </p:cNvPr>
          <p:cNvSpPr txBox="1"/>
          <p:nvPr/>
        </p:nvSpPr>
        <p:spPr>
          <a:xfrm>
            <a:off x="5268259" y="110338"/>
            <a:ext cx="2161038" cy="369332"/>
          </a:xfrm>
          <a:prstGeom prst="rect">
            <a:avLst/>
          </a:prstGeom>
          <a:noFill/>
        </p:spPr>
        <p:txBody>
          <a:bodyPr wrap="square" rtlCol="0">
            <a:spAutoFit/>
          </a:bodyPr>
          <a:lstStyle/>
          <a:p>
            <a:r>
              <a:rPr lang="en-GB" b="1" dirty="0"/>
              <a:t>JAVASCRIPT ENGINE</a:t>
            </a:r>
          </a:p>
        </p:txBody>
      </p:sp>
      <p:sp>
        <p:nvSpPr>
          <p:cNvPr id="36" name="TextBox 35">
            <a:extLst>
              <a:ext uri="{FF2B5EF4-FFF2-40B4-BE49-F238E27FC236}">
                <a16:creationId xmlns:a16="http://schemas.microsoft.com/office/drawing/2014/main" id="{E2E155F2-F1C7-40B7-8B07-0E4DAF72A51F}"/>
              </a:ext>
            </a:extLst>
          </p:cNvPr>
          <p:cNvSpPr txBox="1"/>
          <p:nvPr/>
        </p:nvSpPr>
        <p:spPr>
          <a:xfrm>
            <a:off x="213385" y="40801"/>
            <a:ext cx="2161038" cy="369332"/>
          </a:xfrm>
          <a:prstGeom prst="rect">
            <a:avLst/>
          </a:prstGeom>
          <a:noFill/>
        </p:spPr>
        <p:txBody>
          <a:bodyPr wrap="square" rtlCol="0">
            <a:spAutoFit/>
          </a:bodyPr>
          <a:lstStyle/>
          <a:p>
            <a:r>
              <a:rPr lang="en-GB" b="1" dirty="0"/>
              <a:t>PRIMATIVE TYPES</a:t>
            </a:r>
          </a:p>
        </p:txBody>
      </p:sp>
      <p:sp>
        <p:nvSpPr>
          <p:cNvPr id="37" name="TextBox 36">
            <a:extLst>
              <a:ext uri="{FF2B5EF4-FFF2-40B4-BE49-F238E27FC236}">
                <a16:creationId xmlns:a16="http://schemas.microsoft.com/office/drawing/2014/main" id="{35A417AC-8985-40CC-BA88-5F69F4BC5F56}"/>
              </a:ext>
            </a:extLst>
          </p:cNvPr>
          <p:cNvSpPr txBox="1"/>
          <p:nvPr/>
        </p:nvSpPr>
        <p:spPr>
          <a:xfrm>
            <a:off x="226386" y="1505851"/>
            <a:ext cx="2161038" cy="369332"/>
          </a:xfrm>
          <a:prstGeom prst="rect">
            <a:avLst/>
          </a:prstGeom>
          <a:noFill/>
        </p:spPr>
        <p:txBody>
          <a:bodyPr wrap="square" rtlCol="0">
            <a:spAutoFit/>
          </a:bodyPr>
          <a:lstStyle/>
          <a:p>
            <a:r>
              <a:rPr lang="en-GB" b="1" dirty="0"/>
              <a:t>REFERENCE TYPES</a:t>
            </a:r>
          </a:p>
        </p:txBody>
      </p:sp>
      <p:cxnSp>
        <p:nvCxnSpPr>
          <p:cNvPr id="40" name="Straight Connector 39">
            <a:extLst>
              <a:ext uri="{FF2B5EF4-FFF2-40B4-BE49-F238E27FC236}">
                <a16:creationId xmlns:a16="http://schemas.microsoft.com/office/drawing/2014/main" id="{7ADE1E75-DA59-4415-898D-1BED346955F7}"/>
              </a:ext>
            </a:extLst>
          </p:cNvPr>
          <p:cNvCxnSpPr>
            <a:cxnSpLocks/>
          </p:cNvCxnSpPr>
          <p:nvPr/>
        </p:nvCxnSpPr>
        <p:spPr>
          <a:xfrm>
            <a:off x="4394081" y="1194287"/>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7B3E268-5217-434C-84AF-09F73A8708F2}"/>
              </a:ext>
            </a:extLst>
          </p:cNvPr>
          <p:cNvSpPr txBox="1"/>
          <p:nvPr/>
        </p:nvSpPr>
        <p:spPr>
          <a:xfrm>
            <a:off x="271047" y="4664864"/>
            <a:ext cx="9390409" cy="923330"/>
          </a:xfrm>
          <a:prstGeom prst="rect">
            <a:avLst/>
          </a:prstGeom>
          <a:noFill/>
        </p:spPr>
        <p:txBody>
          <a:bodyPr wrap="square" rtlCol="0">
            <a:spAutoFit/>
          </a:bodyPr>
          <a:lstStyle/>
          <a:p>
            <a:r>
              <a:rPr lang="en-GB" dirty="0"/>
              <a:t>Reference types could be too large to go in the memory stack so go in the heap where an address is created for each reference type which holds the values. Variable me in the call stack has an address which holds the address for the reference type in the heap.</a:t>
            </a:r>
          </a:p>
        </p:txBody>
      </p:sp>
      <p:sp>
        <p:nvSpPr>
          <p:cNvPr id="47" name="TextBox 46">
            <a:extLst>
              <a:ext uri="{FF2B5EF4-FFF2-40B4-BE49-F238E27FC236}">
                <a16:creationId xmlns:a16="http://schemas.microsoft.com/office/drawing/2014/main" id="{072709E7-A7F9-4D2D-970C-2F2682359A6E}"/>
              </a:ext>
            </a:extLst>
          </p:cNvPr>
          <p:cNvSpPr txBox="1"/>
          <p:nvPr/>
        </p:nvSpPr>
        <p:spPr>
          <a:xfrm>
            <a:off x="257796" y="5574942"/>
            <a:ext cx="9390409" cy="923330"/>
          </a:xfrm>
          <a:prstGeom prst="rect">
            <a:avLst/>
          </a:prstGeom>
          <a:noFill/>
        </p:spPr>
        <p:txBody>
          <a:bodyPr wrap="square" rtlCol="0">
            <a:spAutoFit/>
          </a:bodyPr>
          <a:lstStyle/>
          <a:p>
            <a:r>
              <a:rPr lang="en-GB" dirty="0"/>
              <a:t>When friend is created it also points to the memory of me which contains the same address to the heap where the object is stored. When friend changes a property of the object it changes in the heap, thus when the me object now has altered values for age as well.</a:t>
            </a:r>
          </a:p>
        </p:txBody>
      </p:sp>
      <p:sp>
        <p:nvSpPr>
          <p:cNvPr id="48" name="TextBox 47">
            <a:extLst>
              <a:ext uri="{FF2B5EF4-FFF2-40B4-BE49-F238E27FC236}">
                <a16:creationId xmlns:a16="http://schemas.microsoft.com/office/drawing/2014/main" id="{A9721D4E-670D-4AC8-9AFC-F35046FBA993}"/>
              </a:ext>
            </a:extLst>
          </p:cNvPr>
          <p:cNvSpPr txBox="1"/>
          <p:nvPr/>
        </p:nvSpPr>
        <p:spPr>
          <a:xfrm>
            <a:off x="6654623" y="1817791"/>
            <a:ext cx="1752697" cy="923330"/>
          </a:xfrm>
          <a:prstGeom prst="rect">
            <a:avLst/>
          </a:prstGeom>
          <a:noFill/>
        </p:spPr>
        <p:txBody>
          <a:bodyPr wrap="square" rtlCol="0">
            <a:spAutoFit/>
          </a:bodyPr>
          <a:lstStyle/>
          <a:p>
            <a:r>
              <a:rPr lang="en-GB" b="1" dirty="0">
                <a:solidFill>
                  <a:srgbClr val="FF0000"/>
                </a:solidFill>
              </a:rPr>
              <a:t>Reference to memory address in heap</a:t>
            </a:r>
          </a:p>
        </p:txBody>
      </p:sp>
      <p:sp>
        <p:nvSpPr>
          <p:cNvPr id="49" name="TextBox 48">
            <a:extLst>
              <a:ext uri="{FF2B5EF4-FFF2-40B4-BE49-F238E27FC236}">
                <a16:creationId xmlns:a16="http://schemas.microsoft.com/office/drawing/2014/main" id="{13B186AA-2AD9-4724-A010-09A747F79939}"/>
              </a:ext>
            </a:extLst>
          </p:cNvPr>
          <p:cNvSpPr txBox="1"/>
          <p:nvPr/>
        </p:nvSpPr>
        <p:spPr>
          <a:xfrm>
            <a:off x="2918168" y="2481789"/>
            <a:ext cx="845894" cy="369332"/>
          </a:xfrm>
          <a:prstGeom prst="rect">
            <a:avLst/>
          </a:prstGeom>
          <a:noFill/>
        </p:spPr>
        <p:txBody>
          <a:bodyPr wrap="square" rtlCol="0">
            <a:spAutoFit/>
          </a:bodyPr>
          <a:lstStyle/>
          <a:p>
            <a:r>
              <a:rPr lang="en-GB" b="1" dirty="0"/>
              <a:t>friend</a:t>
            </a:r>
          </a:p>
        </p:txBody>
      </p:sp>
      <p:cxnSp>
        <p:nvCxnSpPr>
          <p:cNvPr id="50" name="Straight Arrow Connector 49">
            <a:extLst>
              <a:ext uri="{FF2B5EF4-FFF2-40B4-BE49-F238E27FC236}">
                <a16:creationId xmlns:a16="http://schemas.microsoft.com/office/drawing/2014/main" id="{BB4EB35F-6E3F-4145-B84D-D840E964713E}"/>
              </a:ext>
            </a:extLst>
          </p:cNvPr>
          <p:cNvCxnSpPr>
            <a:cxnSpLocks/>
          </p:cNvCxnSpPr>
          <p:nvPr/>
        </p:nvCxnSpPr>
        <p:spPr>
          <a:xfrm flipV="1">
            <a:off x="3647127" y="2406201"/>
            <a:ext cx="660274" cy="271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C1F3518-68D0-4097-9C63-1C7016E0EAF3}"/>
              </a:ext>
            </a:extLst>
          </p:cNvPr>
          <p:cNvCxnSpPr>
            <a:cxnSpLocks/>
          </p:cNvCxnSpPr>
          <p:nvPr/>
        </p:nvCxnSpPr>
        <p:spPr>
          <a:xfrm>
            <a:off x="4399994" y="1623254"/>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3B7944D-5AA5-41A4-81B4-1D9FED274F77}"/>
              </a:ext>
            </a:extLst>
          </p:cNvPr>
          <p:cNvCxnSpPr>
            <a:cxnSpLocks/>
          </p:cNvCxnSpPr>
          <p:nvPr/>
        </p:nvCxnSpPr>
        <p:spPr>
          <a:xfrm>
            <a:off x="4394081" y="202264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175FDD8-BE0B-4A53-A7D7-A98960754682}"/>
              </a:ext>
            </a:extLst>
          </p:cNvPr>
          <p:cNvCxnSpPr>
            <a:cxnSpLocks/>
          </p:cNvCxnSpPr>
          <p:nvPr/>
        </p:nvCxnSpPr>
        <p:spPr>
          <a:xfrm>
            <a:off x="4400709" y="242683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A66DB1EA-D290-4F97-A146-F354EA91DF4D}"/>
              </a:ext>
            </a:extLst>
          </p:cNvPr>
          <p:cNvSpPr txBox="1"/>
          <p:nvPr/>
        </p:nvSpPr>
        <p:spPr>
          <a:xfrm>
            <a:off x="264421" y="6498272"/>
            <a:ext cx="9390409" cy="369332"/>
          </a:xfrm>
          <a:prstGeom prst="rect">
            <a:avLst/>
          </a:prstGeom>
          <a:noFill/>
        </p:spPr>
        <p:txBody>
          <a:bodyPr wrap="square" rtlCol="0">
            <a:spAutoFit/>
          </a:bodyPr>
          <a:lstStyle/>
          <a:p>
            <a:r>
              <a:rPr lang="en-GB" b="1" dirty="0"/>
              <a:t>ONLY PRIMATIVE CONST VARIABLES ARE IMMUTABLE, REFERENCE TYPES CAN BE CHANGED!</a:t>
            </a:r>
          </a:p>
        </p:txBody>
      </p:sp>
    </p:spTree>
    <p:extLst>
      <p:ext uri="{BB962C8B-B14F-4D97-AF65-F5344CB8AC3E}">
        <p14:creationId xmlns:p14="http://schemas.microsoft.com/office/powerpoint/2010/main" val="1717307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8C9E-3020-40CE-8951-23E8597871F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Equality Operators == or ===</a:t>
            </a:r>
          </a:p>
        </p:txBody>
      </p:sp>
      <p:sp>
        <p:nvSpPr>
          <p:cNvPr id="4" name="TextBox 3">
            <a:extLst>
              <a:ext uri="{FF2B5EF4-FFF2-40B4-BE49-F238E27FC236}">
                <a16:creationId xmlns:a16="http://schemas.microsoft.com/office/drawing/2014/main" id="{6AAAA5B6-FA45-456B-8F78-591F35B3CF14}"/>
              </a:ext>
            </a:extLst>
          </p:cNvPr>
          <p:cNvSpPr txBox="1"/>
          <p:nvPr/>
        </p:nvSpPr>
        <p:spPr>
          <a:xfrm>
            <a:off x="179453" y="880998"/>
            <a:ext cx="647599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27091ED-0818-4326-86C2-E5C04FF82F10}"/>
              </a:ext>
            </a:extLst>
          </p:cNvPr>
          <p:cNvSpPr txBox="1"/>
          <p:nvPr/>
        </p:nvSpPr>
        <p:spPr>
          <a:xfrm>
            <a:off x="6539696" y="784635"/>
            <a:ext cx="3186851" cy="36625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returns a Boolean value if the results match strictly.</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match. Note that this is not strict so JavaScript does type coercion.</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strictly match. Note a string and a number do not match strictly because they are different data types.</a:t>
            </a:r>
          </a:p>
          <a:p>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641AE27-4395-4B32-9889-D2B1C4EBB9D1}"/>
              </a:ext>
            </a:extLst>
          </p:cNvPr>
          <p:cNvSpPr txBox="1"/>
          <p:nvPr/>
        </p:nvSpPr>
        <p:spPr>
          <a:xfrm>
            <a:off x="3103946" y="1426937"/>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8" name="TextBox 7">
            <a:extLst>
              <a:ext uri="{FF2B5EF4-FFF2-40B4-BE49-F238E27FC236}">
                <a16:creationId xmlns:a16="http://schemas.microsoft.com/office/drawing/2014/main" id="{39593004-1A17-41DA-B6DA-1F128E9FE667}"/>
              </a:ext>
            </a:extLst>
          </p:cNvPr>
          <p:cNvSpPr txBox="1"/>
          <p:nvPr/>
        </p:nvSpPr>
        <p:spPr>
          <a:xfrm>
            <a:off x="3103946" y="2431240"/>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9" name="TextBox 8">
            <a:extLst>
              <a:ext uri="{FF2B5EF4-FFF2-40B4-BE49-F238E27FC236}">
                <a16:creationId xmlns:a16="http://schemas.microsoft.com/office/drawing/2014/main" id="{54F00D94-465C-4D67-86BE-69F31B2FABBB}"/>
              </a:ext>
            </a:extLst>
          </p:cNvPr>
          <p:cNvSpPr txBox="1"/>
          <p:nvPr/>
        </p:nvSpPr>
        <p:spPr>
          <a:xfrm>
            <a:off x="3103946" y="3435543"/>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False</a:t>
            </a:r>
          </a:p>
        </p:txBody>
      </p:sp>
      <p:sp>
        <p:nvSpPr>
          <p:cNvPr id="10" name="TextBox 9">
            <a:extLst>
              <a:ext uri="{FF2B5EF4-FFF2-40B4-BE49-F238E27FC236}">
                <a16:creationId xmlns:a16="http://schemas.microsoft.com/office/drawing/2014/main" id="{242A8709-B7B8-4B57-9744-F623E0937949}"/>
              </a:ext>
            </a:extLst>
          </p:cNvPr>
          <p:cNvSpPr txBox="1"/>
          <p:nvPr/>
        </p:nvSpPr>
        <p:spPr>
          <a:xfrm>
            <a:off x="179453" y="4270570"/>
            <a:ext cx="954709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loose equality operator of == can introduce a lot of unusual bugs in JavaScript so it is always better to use strict === and perform manual type conversion if needed.</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605791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F333-857E-42D1-BA91-E636DEB67C27}"/>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Data Structures, Modern Operators &amp; Strings.</a:t>
            </a:r>
          </a:p>
        </p:txBody>
      </p:sp>
    </p:spTree>
    <p:extLst>
      <p:ext uri="{BB962C8B-B14F-4D97-AF65-F5344CB8AC3E}">
        <p14:creationId xmlns:p14="http://schemas.microsoft.com/office/powerpoint/2010/main" val="4236176350"/>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4B35A-84A5-44A2-84D8-6554EBA11063}"/>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De-structuring an Array</a:t>
            </a:r>
          </a:p>
        </p:txBody>
      </p:sp>
      <p:sp>
        <p:nvSpPr>
          <p:cNvPr id="4" name="TextBox 3">
            <a:extLst>
              <a:ext uri="{FF2B5EF4-FFF2-40B4-BE49-F238E27FC236}">
                <a16:creationId xmlns:a16="http://schemas.microsoft.com/office/drawing/2014/main" id="{8F2CBD78-BED9-4A93-A029-265FF766C90F}"/>
              </a:ext>
            </a:extLst>
          </p:cNvPr>
          <p:cNvSpPr txBox="1"/>
          <p:nvPr/>
        </p:nvSpPr>
        <p:spPr>
          <a:xfrm>
            <a:off x="125952" y="863268"/>
            <a:ext cx="2892284" cy="28623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56260D6-FF94-4C3B-A8DB-9FA8345FE8D1}"/>
              </a:ext>
            </a:extLst>
          </p:cNvPr>
          <p:cNvSpPr txBox="1"/>
          <p:nvPr/>
        </p:nvSpPr>
        <p:spPr>
          <a:xfrm>
            <a:off x="3018238" y="863268"/>
            <a:ext cx="6761810"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An array that holds values 2, 3, and 4. We can de-structure it by declaring a const variable for each position in the array, but this is not very efficient.</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1B2B9B0-6CB0-4AD7-BC4A-B63BAD074826}"/>
              </a:ext>
            </a:extLst>
          </p:cNvPr>
          <p:cNvSpPr txBox="1"/>
          <p:nvPr/>
        </p:nvSpPr>
        <p:spPr>
          <a:xfrm>
            <a:off x="3018237" y="1843373"/>
            <a:ext cx="6761810"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We can also de-structure an array like this, declaring all the variables in one line.</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F031AF6-E5EC-4BE6-8361-ECD1149D8B1A}"/>
              </a:ext>
            </a:extLst>
          </p:cNvPr>
          <p:cNvSpPr txBox="1"/>
          <p:nvPr/>
        </p:nvSpPr>
        <p:spPr>
          <a:xfrm>
            <a:off x="3018237" y="2558176"/>
            <a:ext cx="6761809"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Note that de-structuring an array does not destroy it, we are only reading what is in the array.</a:t>
            </a:r>
          </a:p>
        </p:txBody>
      </p:sp>
    </p:spTree>
    <p:extLst>
      <p:ext uri="{BB962C8B-B14F-4D97-AF65-F5344CB8AC3E}">
        <p14:creationId xmlns:p14="http://schemas.microsoft.com/office/powerpoint/2010/main" val="917188232"/>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C1B268-C2A7-4F49-ADEB-7956E6F3A9E2}"/>
              </a:ext>
            </a:extLst>
          </p:cNvPr>
          <p:cNvSpPr txBox="1"/>
          <p:nvPr/>
        </p:nvSpPr>
        <p:spPr>
          <a:xfrm>
            <a:off x="162338" y="305068"/>
            <a:ext cx="9395791"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503059B-25C5-46D2-9C0B-24A5476CD63C}"/>
              </a:ext>
            </a:extLst>
          </p:cNvPr>
          <p:cNvSpPr txBox="1"/>
          <p:nvPr/>
        </p:nvSpPr>
        <p:spPr>
          <a:xfrm>
            <a:off x="5509589" y="2458484"/>
            <a:ext cx="4234073"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Here we have an object that contains strings and arrays and we can de-structure it in a similar way.</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AAC07FD2-E966-4BB6-A76C-0026BFD0367A}"/>
              </a:ext>
            </a:extLst>
          </p:cNvPr>
          <p:cNvSpPr txBox="1"/>
          <p:nvPr/>
        </p:nvSpPr>
        <p:spPr>
          <a:xfrm>
            <a:off x="5509589" y="5535230"/>
            <a:ext cx="4396411"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catagories: is an array within the object of restaurant. We can de-structure it by selecting only the elements we want, i,.e. the first and second positions.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7333628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20FB39-547C-4756-928F-812C98DF47F3}"/>
              </a:ext>
            </a:extLst>
          </p:cNvPr>
          <p:cNvSpPr txBox="1"/>
          <p:nvPr/>
        </p:nvSpPr>
        <p:spPr>
          <a:xfrm>
            <a:off x="162338" y="344824"/>
            <a:ext cx="5562601"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2A1FE15D-8DA7-4D85-A3A4-2A0BDB264863}"/>
              </a:ext>
            </a:extLst>
          </p:cNvPr>
          <p:cNvSpPr txBox="1"/>
          <p:nvPr/>
        </p:nvSpPr>
        <p:spPr>
          <a:xfrm>
            <a:off x="160682" y="929599"/>
            <a:ext cx="9584636"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catagories: is an array within the object of restaurant. But lets say we want to take the element from the first and third position in the array. We can just skip the second position by leaving an empty space delimited by a coma. In this case we would get ‘Italian Vegetarian’.</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F3DD1696-E963-425B-AB12-F02E516DE00F}"/>
              </a:ext>
            </a:extLst>
          </p:cNvPr>
          <p:cNvSpPr txBox="1"/>
          <p:nvPr/>
        </p:nvSpPr>
        <p:spPr>
          <a:xfrm>
            <a:off x="160681" y="2045589"/>
            <a:ext cx="6014831"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73BA9A8-F08A-4FD7-87CD-3823E3379056}"/>
              </a:ext>
            </a:extLst>
          </p:cNvPr>
          <p:cNvSpPr txBox="1"/>
          <p:nvPr/>
        </p:nvSpPr>
        <p:spPr>
          <a:xfrm>
            <a:off x="4174435" y="2574524"/>
            <a:ext cx="573156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lets say we want to swap the contents of </a:t>
            </a:r>
            <a:r>
              <a:rPr lang="en-GB" sz="1800" b="1" dirty="0">
                <a:solidFill>
                  <a:srgbClr val="4FC1FF"/>
                </a:solidFill>
                <a:effectLst/>
                <a:latin typeface="Consolas" panose="020B0609020204030204" pitchFamily="49" charset="0"/>
              </a:rPr>
              <a:t>restaurant</a:t>
            </a:r>
            <a:r>
              <a:rPr lang="en-GB" sz="1800" b="1" dirty="0">
                <a:solidFill>
                  <a:srgbClr val="D4D4D4"/>
                </a:solidFill>
                <a:effectLst/>
                <a:latin typeface="Consolas" panose="020B0609020204030204" pitchFamily="49" charset="0"/>
              </a:rPr>
              <a:t>.</a:t>
            </a:r>
            <a:r>
              <a:rPr lang="en-GB" sz="1800" b="1" dirty="0">
                <a:solidFill>
                  <a:srgbClr val="9CDCFE"/>
                </a:solidFill>
                <a:effectLst/>
                <a:latin typeface="Consolas" panose="020B0609020204030204" pitchFamily="49" charset="0"/>
              </a:rPr>
              <a:t>categories</a:t>
            </a:r>
            <a:r>
              <a:rPr lang="en-GB" b="1" dirty="0">
                <a:solidFill>
                  <a:srgbClr val="9CDCFE"/>
                </a:solidFill>
                <a:latin typeface="Consolas" panose="020B0609020204030204" pitchFamily="49" charset="0"/>
              </a:rPr>
              <a:t> </a:t>
            </a:r>
            <a:r>
              <a:rPr lang="en-GB" b="1" dirty="0">
                <a:latin typeface="Calibri" panose="020F0502020204030204" pitchFamily="34" charset="0"/>
                <a:cs typeface="Calibri" panose="020F0502020204030204" pitchFamily="34" charset="0"/>
              </a:rPr>
              <a:t>position 0 and 2 in the array so that Italian Vegetarian becomes Vegetarian Italian?</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A836B6F1-8902-4044-977D-CDB14D74E0B4}"/>
              </a:ext>
            </a:extLst>
          </p:cNvPr>
          <p:cNvSpPr txBox="1"/>
          <p:nvPr/>
        </p:nvSpPr>
        <p:spPr>
          <a:xfrm>
            <a:off x="149085" y="3868047"/>
            <a:ext cx="958463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main and secondary to name the variables then assign one of them to another const, temp so that we can perform a switch.</a:t>
            </a:r>
            <a:endParaRPr lang="en-GB"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4E6AE202-C0BB-4A83-805B-579B74FC2F10}"/>
              </a:ext>
            </a:extLst>
          </p:cNvPr>
          <p:cNvSpPr txBox="1"/>
          <p:nvPr/>
        </p:nvSpPr>
        <p:spPr>
          <a:xfrm>
            <a:off x="160681" y="4965961"/>
            <a:ext cx="5564258"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B485E93-75CE-4930-944B-FCACED547242}"/>
              </a:ext>
            </a:extLst>
          </p:cNvPr>
          <p:cNvSpPr txBox="1"/>
          <p:nvPr/>
        </p:nvSpPr>
        <p:spPr>
          <a:xfrm>
            <a:off x="5724939" y="4965961"/>
            <a:ext cx="402037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we do not even have to assign a variable to do this, we can simply define the main and secondary with a let then swap them in an array.</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5712827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A62BC-99A1-4534-B75A-7BF3021C5F1C}"/>
              </a:ext>
            </a:extLst>
          </p:cNvPr>
          <p:cNvSpPr txBox="1"/>
          <p:nvPr/>
        </p:nvSpPr>
        <p:spPr>
          <a:xfrm>
            <a:off x="149087" y="96444"/>
            <a:ext cx="9607826"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EC5FE853-9212-40C3-B180-9F3CD06D4A89}"/>
              </a:ext>
            </a:extLst>
          </p:cNvPr>
          <p:cNvSpPr txBox="1"/>
          <p:nvPr/>
        </p:nvSpPr>
        <p:spPr>
          <a:xfrm>
            <a:off x="3432313" y="2551837"/>
            <a:ext cx="6047961"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Within the object of restaurant we now have a function called order that takes two parameters, starterIndex and MainIndex.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function returns an array with the corresponding item from the position in starterMenu and the corresponding item from the position in the array MainMenu.</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1223714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47CBF4-09BC-4926-8DD6-A7389469BBAF}"/>
              </a:ext>
            </a:extLst>
          </p:cNvPr>
          <p:cNvSpPr txBox="1"/>
          <p:nvPr/>
        </p:nvSpPr>
        <p:spPr>
          <a:xfrm>
            <a:off x="149086" y="467505"/>
            <a:ext cx="6105939" cy="3262432"/>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(2) ['Garlic Bread', 'Pizza']</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"Garlic Bread"</a:t>
            </a:r>
          </a:p>
          <a:p>
            <a:pPr marL="742950" lvl="1" indent="-285750" algn="l">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"Pizza"</a:t>
            </a:r>
          </a:p>
          <a:p>
            <a:pPr marL="742950" lvl="1" indent="-285750" algn="l">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Array(0)</a:t>
            </a:r>
          </a:p>
          <a:p>
            <a:pPr marL="742950" lvl="1" indent="-285750" algn="l">
              <a:buFont typeface="+mj-lt"/>
              <a:buAutoNum type="arabicPeriod"/>
            </a:pPr>
            <a:endParaRPr lang="en-GB" dirty="0">
              <a:solidFill>
                <a:srgbClr val="202124"/>
              </a:solidFill>
              <a:latin typeface="consolas" panose="020B0609020204030204" pitchFamily="49" charset="0"/>
            </a:endParaRPr>
          </a:p>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 = </a:t>
            </a:r>
            <a:r>
              <a:rPr lang="fr-FR" sz="1600" b="1" dirty="0">
                <a:solidFill>
                  <a:srgbClr val="4FC1FF"/>
                </a:solidFill>
                <a:effectLst/>
                <a:latin typeface="Consolas" panose="020B0609020204030204" pitchFamily="49" charset="0"/>
              </a:rPr>
              <a:t>restaurant</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order</a:t>
            </a:r>
            <a:r>
              <a:rPr lang="fr-FR" sz="1600" b="1" dirty="0">
                <a:solidFill>
                  <a:srgbClr val="D4D4D4"/>
                </a:solidFill>
                <a:effectLst/>
                <a:latin typeface="Consolas" panose="020B0609020204030204" pitchFamily="49" charset="0"/>
              </a:rPr>
              <a:t>(</a:t>
            </a:r>
            <a:r>
              <a:rPr lang="fr-FR" sz="1600" b="1" dirty="0">
                <a:solidFill>
                  <a:srgbClr val="B5CEA8"/>
                </a:solidFill>
                <a:effectLst/>
                <a:latin typeface="Consolas" panose="020B0609020204030204" pitchFamily="49" charset="0"/>
              </a:rPr>
              <a:t>2</a:t>
            </a:r>
            <a:r>
              <a:rPr lang="fr-FR" sz="1600" b="1" dirty="0">
                <a:solidFill>
                  <a:srgbClr val="D4D4D4"/>
                </a:solidFill>
                <a:effectLst/>
                <a:latin typeface="Consolas" panose="020B0609020204030204" pitchFamily="49" charset="0"/>
              </a:rPr>
              <a:t>, </a:t>
            </a:r>
            <a:r>
              <a:rPr lang="fr-FR" sz="1600" b="1" dirty="0">
                <a:solidFill>
                  <a:srgbClr val="B5CEA8"/>
                </a:solidFill>
                <a:effectLst/>
                <a:latin typeface="Consolas" panose="020B0609020204030204" pitchFamily="49" charset="0"/>
              </a:rPr>
              <a:t>0</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a:t>
            </a:r>
          </a:p>
          <a:p>
            <a:endParaRPr lang="fr-FR" sz="1600" b="1" dirty="0">
              <a:solidFill>
                <a:srgbClr val="D4D4D4"/>
              </a:solidFill>
              <a:latin typeface="Consolas" panose="020B0609020204030204" pitchFamily="49" charset="0"/>
            </a:endParaRPr>
          </a:p>
          <a:p>
            <a:pPr marL="742950" lvl="1" indent="-285750" algn="l">
              <a:buFont typeface="+mj-lt"/>
              <a:buAutoNum type="arabicPeriod"/>
            </a:pPr>
            <a:endParaRPr lang="en-GB" b="0" i="0" dirty="0">
              <a:solidFill>
                <a:srgbClr val="20212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7DD8BC3A-F564-4087-A860-A790EB2DD7AF}"/>
              </a:ext>
            </a:extLst>
          </p:cNvPr>
          <p:cNvSpPr txBox="1"/>
          <p:nvPr/>
        </p:nvSpPr>
        <p:spPr>
          <a:xfrm>
            <a:off x="4666422" y="448422"/>
            <a:ext cx="5239578"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we call the function order within the restaurant object and specify the index positions it returns us an array of the two values.</a:t>
            </a:r>
            <a:endParaRPr lang="en-GB"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5655F1A8-05AD-489C-917E-B295805D6910}"/>
              </a:ext>
            </a:extLst>
          </p:cNvPr>
          <p:cNvSpPr txBox="1"/>
          <p:nvPr/>
        </p:nvSpPr>
        <p:spPr>
          <a:xfrm>
            <a:off x="6162260" y="2548891"/>
            <a:ext cx="359465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simply de-structure that to get an output of Garlic Bread Pizza.</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9BAD1DF-8195-49AC-A530-C09264B46CB6}"/>
              </a:ext>
            </a:extLst>
          </p:cNvPr>
          <p:cNvSpPr txBox="1"/>
          <p:nvPr/>
        </p:nvSpPr>
        <p:spPr>
          <a:xfrm>
            <a:off x="149086" y="3429000"/>
            <a:ext cx="3866323" cy="344709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2 (2) [5, 6]</a:t>
            </a:r>
          </a:p>
          <a:p>
            <a:r>
              <a:rPr lang="en-GB" dirty="0">
                <a:latin typeface="Consolas" panose="020B0609020204030204" pitchFamily="49" charset="0"/>
              </a:rPr>
              <a:t>    </a:t>
            </a:r>
            <a:r>
              <a:rPr lang="en-GB" dirty="0">
                <a:effectLst/>
                <a:latin typeface="Consolas" panose="020B0609020204030204" pitchFamily="49" charset="0"/>
              </a:rPr>
              <a:t>0: 5</a:t>
            </a:r>
          </a:p>
          <a:p>
            <a:r>
              <a:rPr lang="en-GB" dirty="0">
                <a:latin typeface="Consolas" panose="020B0609020204030204" pitchFamily="49" charset="0"/>
              </a:rPr>
              <a:t>    </a:t>
            </a:r>
            <a:r>
              <a:rPr lang="en-GB" dirty="0">
                <a:effectLst/>
                <a:latin typeface="Consolas" panose="020B0609020204030204" pitchFamily="49" charset="0"/>
              </a:rPr>
              <a:t>1: 6</a:t>
            </a:r>
          </a:p>
          <a:p>
            <a:r>
              <a:rPr lang="en-GB" dirty="0">
                <a:effectLst/>
                <a:latin typeface="Consolas" panose="020B0609020204030204" pitchFamily="49" charset="0"/>
              </a:rPr>
              <a:t>    length: 2</a:t>
            </a:r>
          </a:p>
          <a:p>
            <a:r>
              <a:rPr lang="en-GB" dirty="0">
                <a:effectLst/>
                <a:latin typeface="Consolas" panose="020B0609020204030204" pitchFamily="49" charset="0"/>
              </a:rPr>
              <a:t>    [[Prototype]]: Array(0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E178E56B-B4EA-47CD-A880-C0B7E0A87B48}"/>
              </a:ext>
            </a:extLst>
          </p:cNvPr>
          <p:cNvSpPr txBox="1"/>
          <p:nvPr/>
        </p:nvSpPr>
        <p:spPr>
          <a:xfrm>
            <a:off x="4523964" y="3772196"/>
            <a:ext cx="5239578"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So what if we want values 2, 5 and 6 where 5 and 6 are inside a nested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get a number then an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But this is not very useful. What we have to do is de-structuring within de-structuring.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Now we get an output of 2 5 6.</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94005804"/>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4E8D29-18BC-4C80-94CB-1AF06D3A0910}"/>
              </a:ext>
            </a:extLst>
          </p:cNvPr>
          <p:cNvSpPr txBox="1"/>
          <p:nvPr/>
        </p:nvSpPr>
        <p:spPr>
          <a:xfrm>
            <a:off x="381001" y="387771"/>
            <a:ext cx="4571999" cy="2646878"/>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sz="1600" b="1" dirty="0">
              <a:solidFill>
                <a:srgbClr val="D4D4D4"/>
              </a:solidFill>
              <a:effectLst/>
              <a:latin typeface="Consolas" panose="020B0609020204030204" pitchFamily="49" charset="0"/>
            </a:endParaRPr>
          </a:p>
          <a:p>
            <a:r>
              <a:rPr lang="pt-BR" dirty="0">
                <a:latin typeface="Consolas" panose="020B0609020204030204" pitchFamily="49" charset="0"/>
              </a:rPr>
              <a:t>8 9 undefined</a:t>
            </a:r>
          </a:p>
          <a:p>
            <a:endParaRPr lang="pt-BR" sz="1600" b="1" dirty="0">
              <a:solidFill>
                <a:srgbClr val="D4D4D4"/>
              </a:solidFill>
              <a:latin typeface="Consolas" panose="020B0609020204030204" pitchFamily="49" charset="0"/>
            </a:endParaRPr>
          </a:p>
          <a:p>
            <a:br>
              <a:rPr lang="pt-BR" sz="1600" b="1" dirty="0">
                <a:solidFill>
                  <a:srgbClr val="D4D4D4"/>
                </a:solidFill>
                <a:effectLst/>
                <a:latin typeface="Consolas" panose="020B0609020204030204" pitchFamily="49" charset="0"/>
              </a:rPr>
            </a:br>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dirty="0">
              <a:solidFill>
                <a:srgbClr val="D4D4D4"/>
              </a:solidFill>
              <a:latin typeface="Consolas" panose="020B0609020204030204" pitchFamily="49" charset="0"/>
            </a:endParaRPr>
          </a:p>
          <a:p>
            <a:r>
              <a:rPr lang="pt-BR" dirty="0">
                <a:effectLst/>
                <a:latin typeface="Consolas" panose="020B0609020204030204" pitchFamily="49" charset="0"/>
              </a:rPr>
              <a:t>8 9 1</a:t>
            </a:r>
          </a:p>
        </p:txBody>
      </p:sp>
      <p:sp>
        <p:nvSpPr>
          <p:cNvPr id="4" name="TextBox 3">
            <a:extLst>
              <a:ext uri="{FF2B5EF4-FFF2-40B4-BE49-F238E27FC236}">
                <a16:creationId xmlns:a16="http://schemas.microsoft.com/office/drawing/2014/main" id="{C8C708C1-9EDC-48F2-994D-7770F2A0D3E1}"/>
              </a:ext>
            </a:extLst>
          </p:cNvPr>
          <p:cNvSpPr txBox="1"/>
          <p:nvPr/>
        </p:nvSpPr>
        <p:spPr>
          <a:xfrm>
            <a:off x="3299790" y="241997"/>
            <a:ext cx="6606209"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have an array with two elements of values 8 and 9. But lets say that this array is not known to us and we do not know the length and we try and de-structure it to get three elements from it. The third element is undefined because of course it does not exist.</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C5CA3E8-64B9-4132-87A3-04065689C443}"/>
              </a:ext>
            </a:extLst>
          </p:cNvPr>
          <p:cNvSpPr txBox="1"/>
          <p:nvPr/>
        </p:nvSpPr>
        <p:spPr>
          <a:xfrm>
            <a:off x="4621695" y="1545175"/>
            <a:ext cx="5145157"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assign default values in the de-structuring so that if a value is undefined then it will assume the default value. In this case the default value is 1.</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3728041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B2A20F-58A1-41D5-B386-967C0A0F914C}"/>
              </a:ext>
            </a:extLst>
          </p:cNvPr>
          <p:cNvSpPr txBox="1"/>
          <p:nvPr/>
        </p:nvSpPr>
        <p:spPr>
          <a:xfrm>
            <a:off x="125952" y="106178"/>
            <a:ext cx="5400205" cy="584775"/>
          </a:xfrm>
          <a:prstGeom prst="rect">
            <a:avLst/>
          </a:prstGeom>
          <a:noFill/>
        </p:spPr>
        <p:txBody>
          <a:bodyPr wrap="square">
            <a:spAutoFit/>
          </a:bodyPr>
          <a:lstStyle/>
          <a:p>
            <a:r>
              <a:rPr lang="en-GB" sz="3200" b="0" i="0" dirty="0">
                <a:solidFill>
                  <a:srgbClr val="1C1D1F"/>
                </a:solidFill>
                <a:effectLst/>
              </a:rPr>
              <a:t>De-structuring an Object</a:t>
            </a:r>
          </a:p>
        </p:txBody>
      </p:sp>
      <p:sp>
        <p:nvSpPr>
          <p:cNvPr id="4" name="TextBox 3">
            <a:extLst>
              <a:ext uri="{FF2B5EF4-FFF2-40B4-BE49-F238E27FC236}">
                <a16:creationId xmlns:a16="http://schemas.microsoft.com/office/drawing/2014/main" id="{6E494F72-884F-4B12-878E-A64E8C9DA97F}"/>
              </a:ext>
            </a:extLst>
          </p:cNvPr>
          <p:cNvSpPr txBox="1"/>
          <p:nvPr/>
        </p:nvSpPr>
        <p:spPr>
          <a:xfrm>
            <a:off x="125952" y="884080"/>
            <a:ext cx="9574639" cy="2215991"/>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Classico Italiano {thu: {…}, fri: {…}, sat: {…}} </a:t>
            </a:r>
          </a:p>
          <a:p>
            <a:r>
              <a:rPr lang="en-GB" dirty="0">
                <a:latin typeface="Consolas" panose="020B0609020204030204" pitchFamily="49" charset="0"/>
              </a:rPr>
              <a:t>                  </a:t>
            </a:r>
            <a:r>
              <a:rPr lang="en-GB" dirty="0">
                <a:effectLst/>
                <a:latin typeface="Consolas" panose="020B0609020204030204" pitchFamily="49" charset="0"/>
              </a:rPr>
              <a:t>fri: {open: 11, close: 23}</a:t>
            </a:r>
          </a:p>
          <a:p>
            <a:r>
              <a:rPr lang="en-GB" dirty="0">
                <a:effectLst/>
                <a:latin typeface="Consolas" panose="020B0609020204030204" pitchFamily="49" charset="0"/>
              </a:rPr>
              <a:t>                  sat: {open: 0, close: 24}</a:t>
            </a:r>
          </a:p>
          <a:p>
            <a:r>
              <a:rPr lang="en-GB" dirty="0">
                <a:latin typeface="Consolas" panose="020B0609020204030204" pitchFamily="49" charset="0"/>
              </a:rPr>
              <a:t>                  </a:t>
            </a:r>
            <a:r>
              <a:rPr lang="en-GB" dirty="0">
                <a:effectLst/>
                <a:latin typeface="Consolas" panose="020B0609020204030204" pitchFamily="49" charset="0"/>
              </a:rPr>
              <a:t>thu: {open: 12, close: 22}</a:t>
            </a:r>
          </a:p>
          <a:p>
            <a:r>
              <a:rPr lang="en-GB" dirty="0">
                <a:effectLst/>
                <a:latin typeface="Consolas" panose="020B0609020204030204" pitchFamily="49" charset="0"/>
              </a:rPr>
              <a:t>[[Prototype]]: Object (4) ['Italian', 'Pizzeria', 'Vegetarian', 'Organic']</a:t>
            </a:r>
          </a:p>
        </p:txBody>
      </p:sp>
      <p:sp>
        <p:nvSpPr>
          <p:cNvPr id="5" name="TextBox 4">
            <a:extLst>
              <a:ext uri="{FF2B5EF4-FFF2-40B4-BE49-F238E27FC236}">
                <a16:creationId xmlns:a16="http://schemas.microsoft.com/office/drawing/2014/main" id="{3B05240A-2BC9-46BA-9451-8FD4795295F0}"/>
              </a:ext>
            </a:extLst>
          </p:cNvPr>
          <p:cNvSpPr txBox="1"/>
          <p:nvPr/>
        </p:nvSpPr>
        <p:spPr>
          <a:xfrm>
            <a:off x="125952" y="3151355"/>
            <a:ext cx="957463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De-structuring an object is similar to de-structuring an array except we use curly braces (because that is what we use to create an object!)</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2CBC616-6660-4E1F-9B73-EE9F8B94D96E}"/>
              </a:ext>
            </a:extLst>
          </p:cNvPr>
          <p:cNvSpPr txBox="1"/>
          <p:nvPr/>
        </p:nvSpPr>
        <p:spPr>
          <a:xfrm>
            <a:off x="125952" y="3942595"/>
            <a:ext cx="5029200"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FF1F2040-49EB-40C6-8A53-8997A9E1D57B}"/>
              </a:ext>
            </a:extLst>
          </p:cNvPr>
          <p:cNvSpPr txBox="1"/>
          <p:nvPr/>
        </p:nvSpPr>
        <p:spPr>
          <a:xfrm>
            <a:off x="4953000" y="4285597"/>
            <a:ext cx="461498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de-structure an object giving different names to the items and we get the same output as above.</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898486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18D5BD-11D7-43A2-B19B-8C83049A162A}"/>
              </a:ext>
            </a:extLst>
          </p:cNvPr>
          <p:cNvSpPr txBox="1"/>
          <p:nvPr/>
        </p:nvSpPr>
        <p:spPr>
          <a:xfrm>
            <a:off x="198783" y="134685"/>
            <a:ext cx="6997147"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 = []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fontAlgn="base">
              <a:buFont typeface="+mj-lt"/>
              <a:buAutoNum type="arabicPeriod"/>
            </a:pPr>
            <a:r>
              <a:rPr lang="en-GB" b="0" i="1" dirty="0">
                <a:solidFill>
                  <a:srgbClr val="202124"/>
                </a:solidFill>
                <a:effectLst/>
                <a:latin typeface="var(--source-code-font-family)"/>
              </a:rPr>
              <a:t>[]</a:t>
            </a:r>
            <a:endParaRPr lang="en-GB" b="0" i="0" dirty="0">
              <a:solidFill>
                <a:srgbClr val="202124"/>
              </a:solidFill>
              <a:effectLst/>
              <a:latin typeface="var(--source-code-font-family)"/>
            </a:endParaRPr>
          </a:p>
          <a:p>
            <a:pPr algn="l" fontAlgn="base">
              <a:buFont typeface="+mj-lt"/>
              <a:buAutoNum type="arabicPeriod"/>
            </a:pPr>
            <a:r>
              <a:rPr lang="en-GB" b="0" i="1" dirty="0">
                <a:solidFill>
                  <a:srgbClr val="202124"/>
                </a:solidFill>
                <a:effectLst/>
                <a:latin typeface="var(--source-code-font-family)"/>
              </a:rPr>
              <a:t>(4) ['Focaccia', 'Bruschetta', 'Garlic Bread', 'Caprese Salad']</a:t>
            </a:r>
            <a:endParaRPr lang="en-GB" b="0" i="0" dirty="0">
              <a:solidFill>
                <a:srgbClr val="202124"/>
              </a:solidFill>
              <a:effectLst/>
              <a:latin typeface="var(--source-code-font-family)"/>
            </a:endParaRPr>
          </a:p>
          <a:p>
            <a:pPr marL="742950" lvl="1" indent="-285750" algn="l" fontAlgn="base">
              <a:buFont typeface="+mj-lt"/>
              <a:buAutoNum type="arabicPeriod"/>
            </a:pPr>
            <a:r>
              <a:rPr lang="en-GB" b="1" i="0" dirty="0">
                <a:solidFill>
                  <a:srgbClr val="202124"/>
                </a:solidFill>
                <a:effectLst/>
                <a:latin typeface="var(--source-code-font-family)"/>
              </a:rPr>
              <a:t>0</a:t>
            </a:r>
            <a:r>
              <a:rPr lang="en-GB" b="0" i="0" dirty="0">
                <a:solidFill>
                  <a:srgbClr val="202124"/>
                </a:solidFill>
                <a:effectLst/>
                <a:latin typeface="var(--source-code-font-family)"/>
              </a:rPr>
              <a:t>: "Focaccia"</a:t>
            </a:r>
          </a:p>
          <a:p>
            <a:pPr marL="742950" lvl="1" indent="-285750" algn="l" fontAlgn="base">
              <a:buFont typeface="+mj-lt"/>
              <a:buAutoNum type="arabicPeriod"/>
            </a:pPr>
            <a:r>
              <a:rPr lang="en-GB" b="1" i="0" dirty="0">
                <a:solidFill>
                  <a:srgbClr val="202124"/>
                </a:solidFill>
                <a:effectLst/>
                <a:latin typeface="var(--source-code-font-family)"/>
              </a:rPr>
              <a:t>1</a:t>
            </a:r>
            <a:r>
              <a:rPr lang="en-GB" b="0" i="0" dirty="0">
                <a:solidFill>
                  <a:srgbClr val="202124"/>
                </a:solidFill>
                <a:effectLst/>
                <a:latin typeface="var(--source-code-font-family)"/>
              </a:rPr>
              <a:t>: "Bruschetta"</a:t>
            </a:r>
          </a:p>
          <a:p>
            <a:pPr marL="742950" lvl="1" indent="-285750" algn="l" fontAlgn="base">
              <a:buFont typeface="+mj-lt"/>
              <a:buAutoNum type="arabicPeriod"/>
            </a:pPr>
            <a:r>
              <a:rPr lang="en-GB" b="1" i="0" dirty="0">
                <a:solidFill>
                  <a:srgbClr val="202124"/>
                </a:solidFill>
                <a:effectLst/>
                <a:latin typeface="var(--source-code-font-family)"/>
              </a:rPr>
              <a:t>2</a:t>
            </a:r>
            <a:r>
              <a:rPr lang="en-GB" b="0" i="0" dirty="0">
                <a:solidFill>
                  <a:srgbClr val="202124"/>
                </a:solidFill>
                <a:effectLst/>
                <a:latin typeface="var(--source-code-font-family)"/>
              </a:rPr>
              <a:t>: "Garlic Bread"</a:t>
            </a:r>
          </a:p>
          <a:p>
            <a:pPr marL="742950" lvl="1" indent="-285750" algn="l" fontAlgn="base">
              <a:buFont typeface="+mj-lt"/>
              <a:buAutoNum type="arabicPeriod"/>
            </a:pPr>
            <a:r>
              <a:rPr lang="en-GB" b="1" i="0" dirty="0">
                <a:solidFill>
                  <a:srgbClr val="202124"/>
                </a:solidFill>
                <a:effectLst/>
                <a:latin typeface="var(--source-code-font-family)"/>
              </a:rPr>
              <a:t>3</a:t>
            </a:r>
            <a:r>
              <a:rPr lang="en-GB" b="0" i="0" dirty="0">
                <a:solidFill>
                  <a:srgbClr val="202124"/>
                </a:solidFill>
                <a:effectLst/>
                <a:latin typeface="var(--source-code-font-family)"/>
              </a:rPr>
              <a:t>: "Caprese Salad"</a:t>
            </a:r>
          </a:p>
          <a:p>
            <a:pPr marL="742950" lvl="1" indent="-285750" algn="l" fontAlgn="base">
              <a:buFont typeface="+mj-lt"/>
              <a:buAutoNum type="arabicPeriod"/>
            </a:pPr>
            <a:r>
              <a:rPr lang="en-GB" b="1" i="0" dirty="0">
                <a:solidFill>
                  <a:srgbClr val="202124"/>
                </a:solidFill>
                <a:effectLst/>
                <a:latin typeface="var(--source-code-font-family)"/>
              </a:rPr>
              <a:t>length</a:t>
            </a:r>
            <a:r>
              <a:rPr lang="en-GB" b="0" i="0" dirty="0">
                <a:solidFill>
                  <a:srgbClr val="202124"/>
                </a:solidFill>
                <a:effectLst/>
                <a:latin typeface="var(--source-code-font-family)"/>
              </a:rPr>
              <a:t>: 4</a:t>
            </a:r>
          </a:p>
          <a:p>
            <a:pPr marL="742950" lvl="1" indent="-285750" algn="l" fontAlgn="base">
              <a:buFont typeface="+mj-lt"/>
              <a:buAutoNum type="arabicPeriod"/>
            </a:pPr>
            <a:r>
              <a:rPr lang="en-GB" b="0" i="0" dirty="0">
                <a:solidFill>
                  <a:srgbClr val="202124"/>
                </a:solidFill>
                <a:effectLst/>
                <a:latin typeface="var(--source-code-font-family)"/>
              </a:rPr>
              <a:t>[[Prototype]]: Array(0)</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D145BA7C-7B7C-44D9-A28C-C5CDDFE98E94}"/>
              </a:ext>
            </a:extLst>
          </p:cNvPr>
          <p:cNvSpPr txBox="1"/>
          <p:nvPr/>
        </p:nvSpPr>
        <p:spPr>
          <a:xfrm>
            <a:off x="6115879" y="504017"/>
            <a:ext cx="3591338" cy="2308324"/>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trying to find the property of menu from the restaurant object but it does not exist so we give it a default value of an empty array, equally for property StarterMenu we rename it to starters and give it a default value of an empty array.</a:t>
            </a:r>
          </a:p>
        </p:txBody>
      </p:sp>
      <p:sp>
        <p:nvSpPr>
          <p:cNvPr id="5" name="TextBox 4">
            <a:extLst>
              <a:ext uri="{FF2B5EF4-FFF2-40B4-BE49-F238E27FC236}">
                <a16:creationId xmlns:a16="http://schemas.microsoft.com/office/drawing/2014/main" id="{70B95836-4A04-41B0-AF3E-2881EE075023}"/>
              </a:ext>
            </a:extLst>
          </p:cNvPr>
          <p:cNvSpPr txBox="1"/>
          <p:nvPr/>
        </p:nvSpPr>
        <p:spPr>
          <a:xfrm>
            <a:off x="3641035" y="2941919"/>
            <a:ext cx="6264965"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From the console.log output we see that ‘menu’ has just returned an empty array because ‘menu’ does not exist in the restaurant object. ‘starters’ has given us the contents of the property starterMenu which is an array.</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1A4A09A-9A1B-4A7F-B1A3-EFC32970FE27}"/>
              </a:ext>
            </a:extLst>
          </p:cNvPr>
          <p:cNvSpPr txBox="1"/>
          <p:nvPr/>
        </p:nvSpPr>
        <p:spPr>
          <a:xfrm>
            <a:off x="314739" y="4344198"/>
            <a:ext cx="4084983"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111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999</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58B2EBE-122B-4085-A6EA-DA8BBEEA2EF0}"/>
              </a:ext>
            </a:extLst>
          </p:cNvPr>
          <p:cNvSpPr txBox="1"/>
          <p:nvPr/>
        </p:nvSpPr>
        <p:spPr>
          <a:xfrm>
            <a:off x="4346713" y="4244158"/>
            <a:ext cx="5360504"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manually defining the object and reassigning values for a and b.</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Note that when we deconstruct an object the syntax is:</a:t>
            </a:r>
          </a:p>
          <a:p>
            <a:r>
              <a:rPr lang="en-GB" b="1" dirty="0">
                <a:latin typeface="Calibri" panose="020F0502020204030204" pitchFamily="34" charset="0"/>
                <a:cs typeface="Calibri" panose="020F0502020204030204" pitchFamily="34" charset="0"/>
              </a:rPr>
              <a:t> { a, b } = object but this does not work because JavaScript expects an object declaration when a line starts with { so we have to wrap the whole structuring assignment in normal brackets.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010525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E96A6-590A-400A-B232-230B2BD9D781}"/>
              </a:ext>
            </a:extLst>
          </p:cNvPr>
          <p:cNvSpPr txBox="1"/>
          <p:nvPr/>
        </p:nvSpPr>
        <p:spPr>
          <a:xfrm>
            <a:off x="294860" y="229757"/>
            <a:ext cx="9316279"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679A06DD-6AE4-417A-837C-3E2FDD0961B7}"/>
              </a:ext>
            </a:extLst>
          </p:cNvPr>
          <p:cNvSpPr txBox="1"/>
          <p:nvPr/>
        </p:nvSpPr>
        <p:spPr>
          <a:xfrm>
            <a:off x="4777411" y="2384192"/>
            <a:ext cx="4340086"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OpeningHours is an object that contains nested objects of thu, fri and sat.</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How do we de-structure it?</a:t>
            </a:r>
          </a:p>
        </p:txBody>
      </p:sp>
    </p:spTree>
    <p:extLst>
      <p:ext uri="{BB962C8B-B14F-4D97-AF65-F5344CB8AC3E}">
        <p14:creationId xmlns:p14="http://schemas.microsoft.com/office/powerpoint/2010/main" val="1217510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DF8AA-39CA-4900-BE1E-BE52D288521B}"/>
              </a:ext>
            </a:extLst>
          </p:cNvPr>
          <p:cNvSpPr txBox="1"/>
          <p:nvPr/>
        </p:nvSpPr>
        <p:spPr>
          <a:xfrm>
            <a:off x="347239" y="610136"/>
            <a:ext cx="7604569"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79E24072-8C20-4E00-8964-118AF4F19D1A}"/>
              </a:ext>
            </a:extLst>
          </p:cNvPr>
          <p:cNvSpPr txBox="1"/>
          <p:nvPr/>
        </p:nvSpPr>
        <p:spPr>
          <a:xfrm>
            <a:off x="6852213" y="405960"/>
            <a:ext cx="2909057" cy="590931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prompt asks the user for a number and of course we input 23.</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When we run the if statement using loose equality operato</a:t>
            </a:r>
            <a:r>
              <a:rPr lang="en-GB" sz="1600" b="1" dirty="0">
                <a:latin typeface="Calibri" panose="020F0502020204030204" pitchFamily="34" charset="0"/>
                <a:cs typeface="Calibri" panose="020F0502020204030204" pitchFamily="34" charset="0"/>
              </a:rPr>
              <a:t>r == the Boolean is true.</a:t>
            </a:r>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However when we run the if statement with strict equality then </a:t>
            </a:r>
            <a:r>
              <a:rPr lang="en-GB" sz="1600" b="1" dirty="0">
                <a:latin typeface="Calibri" panose="020F0502020204030204" pitchFamily="34" charset="0"/>
                <a:cs typeface="Calibri" panose="020F0502020204030204" pitchFamily="34" charset="0"/>
              </a:rPr>
              <a:t>the Boolean is false and it returns nothing.</a:t>
            </a: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This is because the user input from the prompt is treated as a string.</a:t>
            </a:r>
          </a:p>
          <a:p>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To get around this perform manual type conversion of the prompt into a number.</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4435656"/>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2FAFE3-02FD-41CA-BF9D-7E87E1612508}"/>
              </a:ext>
            </a:extLst>
          </p:cNvPr>
          <p:cNvSpPr txBox="1"/>
          <p:nvPr/>
        </p:nvSpPr>
        <p:spPr>
          <a:xfrm>
            <a:off x="301488" y="359969"/>
            <a:ext cx="4949686" cy="590931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{open: 11, close: 23}</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close</a:t>
            </a:r>
            <a:r>
              <a:rPr lang="en-GB" b="0" i="0" dirty="0">
                <a:solidFill>
                  <a:srgbClr val="202124"/>
                </a:solidFill>
                <a:effectLst/>
                <a:latin typeface="consolas" panose="020B0609020204030204" pitchFamily="49" charset="0"/>
              </a:rPr>
              <a:t>: 23</a:t>
            </a:r>
          </a:p>
          <a:p>
            <a:pPr marL="742950" lvl="1" indent="-285750" algn="l">
              <a:buFont typeface="+mj-lt"/>
              <a:buAutoNum type="arabicPeriod"/>
            </a:pPr>
            <a:r>
              <a:rPr lang="en-GB" b="1" i="0" dirty="0">
                <a:solidFill>
                  <a:srgbClr val="202124"/>
                </a:solidFill>
                <a:effectLst/>
                <a:latin typeface="consolas" panose="020B0609020204030204" pitchFamily="49" charset="0"/>
              </a:rPr>
              <a:t>open</a:t>
            </a:r>
            <a:r>
              <a:rPr lang="en-GB" b="0" i="0" dirty="0">
                <a:solidFill>
                  <a:srgbClr val="202124"/>
                </a:solidFill>
                <a:effectLst/>
                <a:latin typeface="consolas" panose="020B0609020204030204" pitchFamily="49" charset="0"/>
              </a:rPr>
              <a:t>: 11</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a:p>
            <a:pPr marL="742950" lvl="1" indent="-285750" algn="l">
              <a:buFont typeface="+mj-lt"/>
              <a:buAutoNum type="arabicPeriod"/>
            </a:pPr>
            <a:endParaRPr lang="en-GB" dirty="0">
              <a:solidFill>
                <a:srgbClr val="20212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a:t>
            </a:r>
            <a:endParaRPr lang="en-GB" sz="1600" dirty="0">
              <a:solidFill>
                <a:srgbClr val="202124"/>
              </a:solidFill>
              <a:latin typeface="consolas" panose="020B0609020204030204" pitchFamily="49" charset="0"/>
            </a:endParaRPr>
          </a:p>
          <a:p>
            <a:endParaRPr lang="en-GB" sz="1600" b="1" dirty="0">
              <a:solidFill>
                <a:srgbClr val="202124"/>
              </a:solidFill>
              <a:effectLst/>
              <a:latin typeface="consolas" panose="020B0609020204030204" pitchFamily="49" charset="0"/>
            </a:endParaRPr>
          </a:p>
          <a:p>
            <a:r>
              <a:rPr lang="en-GB" dirty="0">
                <a:effectLst/>
                <a:latin typeface="Consolas" panose="020B0609020204030204" pitchFamily="49" charset="0"/>
              </a:rPr>
              <a:t>11 23</a:t>
            </a:r>
          </a:p>
          <a:p>
            <a:endParaRPr lang="en-GB" dirty="0">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fri</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open</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close</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openingHours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dirty="0">
                <a:effectLst/>
                <a:latin typeface="Consolas" panose="020B0609020204030204" pitchFamily="49" charset="0"/>
              </a:rPr>
              <a:t>11 23</a:t>
            </a:r>
          </a:p>
        </p:txBody>
      </p:sp>
      <p:sp>
        <p:nvSpPr>
          <p:cNvPr id="7" name="TextBox 6">
            <a:extLst>
              <a:ext uri="{FF2B5EF4-FFF2-40B4-BE49-F238E27FC236}">
                <a16:creationId xmlns:a16="http://schemas.microsoft.com/office/drawing/2014/main" id="{B6408D5D-4E9B-418F-8B53-4EDA1DBE05FF}"/>
              </a:ext>
            </a:extLst>
          </p:cNvPr>
          <p:cNvSpPr txBox="1"/>
          <p:nvPr/>
        </p:nvSpPr>
        <p:spPr>
          <a:xfrm>
            <a:off x="4856921" y="359969"/>
            <a:ext cx="4747591" cy="535531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destructure openingHours from the object restaurant then destructure fri from object OpeningHours.</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This logs us an object with two items in it.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perform nested de-structuring to extract just the values of the nested object.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also reassign the names of the variables. For example rename open to just o and rename close to just c.</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338372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A51CE-1583-48B6-8A82-81AFDEA77E65}"/>
              </a:ext>
            </a:extLst>
          </p:cNvPr>
          <p:cNvSpPr txBox="1"/>
          <p:nvPr/>
        </p:nvSpPr>
        <p:spPr>
          <a:xfrm>
            <a:off x="220317" y="-55286"/>
            <a:ext cx="9465366" cy="704808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'23:30'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dirty="0">
                <a:effectLst/>
                <a:latin typeface="Consolas" panose="020B0609020204030204" pitchFamily="49" charset="0"/>
              </a:rPr>
              <a:t>Order received! Garlic Bread and Risotto will be delivered to via del Sole, 21 at 23:30</a:t>
            </a:r>
          </a:p>
        </p:txBody>
      </p:sp>
      <p:sp>
        <p:nvSpPr>
          <p:cNvPr id="4" name="TextBox 3">
            <a:extLst>
              <a:ext uri="{FF2B5EF4-FFF2-40B4-BE49-F238E27FC236}">
                <a16:creationId xmlns:a16="http://schemas.microsoft.com/office/drawing/2014/main" id="{6EF476C0-BB5D-43DB-9A95-9D8BC0BCF672}"/>
              </a:ext>
            </a:extLst>
          </p:cNvPr>
          <p:cNvSpPr txBox="1"/>
          <p:nvPr/>
        </p:nvSpPr>
        <p:spPr>
          <a:xfrm>
            <a:off x="4058481" y="4821795"/>
            <a:ext cx="4340086"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function that contains 2 values from the restaurant object to lookup.</a:t>
            </a:r>
          </a:p>
        </p:txBody>
      </p:sp>
      <p:sp>
        <p:nvSpPr>
          <p:cNvPr id="5" name="TextBox 4">
            <a:extLst>
              <a:ext uri="{FF2B5EF4-FFF2-40B4-BE49-F238E27FC236}">
                <a16:creationId xmlns:a16="http://schemas.microsoft.com/office/drawing/2014/main" id="{65E1A2DE-B3EA-4DC1-937C-4D18398E6B82}"/>
              </a:ext>
            </a:extLst>
          </p:cNvPr>
          <p:cNvSpPr txBox="1"/>
          <p:nvPr/>
        </p:nvSpPr>
        <p:spPr>
          <a:xfrm>
            <a:off x="1245705" y="3701776"/>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orderDelivery function performs de-structuring based on the values passed in from the external object. </a:t>
            </a:r>
          </a:p>
        </p:txBody>
      </p:sp>
    </p:spTree>
    <p:extLst>
      <p:ext uri="{BB962C8B-B14F-4D97-AF65-F5344CB8AC3E}">
        <p14:creationId xmlns:p14="http://schemas.microsoft.com/office/powerpoint/2010/main" val="204700853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ED60BA-766A-4204-BDCB-EA877641C10A}"/>
              </a:ext>
            </a:extLst>
          </p:cNvPr>
          <p:cNvSpPr txBox="1"/>
          <p:nvPr/>
        </p:nvSpPr>
        <p:spPr>
          <a:xfrm>
            <a:off x="188843" y="0"/>
            <a:ext cx="9604514" cy="704808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Order received! Garlic Bread and Pasta will be delivered to via del Sole, 21 at 20:00</a:t>
            </a:r>
          </a:p>
        </p:txBody>
      </p:sp>
      <p:sp>
        <p:nvSpPr>
          <p:cNvPr id="4" name="TextBox 3">
            <a:extLst>
              <a:ext uri="{FF2B5EF4-FFF2-40B4-BE49-F238E27FC236}">
                <a16:creationId xmlns:a16="http://schemas.microsoft.com/office/drawing/2014/main" id="{E2EFE7E1-6C3E-4A17-9664-86727C0519B8}"/>
              </a:ext>
            </a:extLst>
          </p:cNvPr>
          <p:cNvSpPr txBox="1"/>
          <p:nvPr/>
        </p:nvSpPr>
        <p:spPr>
          <a:xfrm>
            <a:off x="4376533" y="5073586"/>
            <a:ext cx="4340086"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but this time it is missing two parameters.</a:t>
            </a:r>
          </a:p>
        </p:txBody>
      </p:sp>
      <p:sp>
        <p:nvSpPr>
          <p:cNvPr id="5" name="TextBox 4">
            <a:extLst>
              <a:ext uri="{FF2B5EF4-FFF2-40B4-BE49-F238E27FC236}">
                <a16:creationId xmlns:a16="http://schemas.microsoft.com/office/drawing/2014/main" id="{C570C0B6-9098-43B7-BBBD-ED7D833EF194}"/>
              </a:ext>
            </a:extLst>
          </p:cNvPr>
          <p:cNvSpPr txBox="1"/>
          <p:nvPr/>
        </p:nvSpPr>
        <p:spPr>
          <a:xfrm>
            <a:off x="1179444" y="3945474"/>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orderDelivery function performs de-structuring based on the values passed in from the external object, but this time with default values. </a:t>
            </a:r>
          </a:p>
        </p:txBody>
      </p:sp>
    </p:spTree>
    <p:extLst>
      <p:ext uri="{BB962C8B-B14F-4D97-AF65-F5344CB8AC3E}">
        <p14:creationId xmlns:p14="http://schemas.microsoft.com/office/powerpoint/2010/main" val="56648266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F00B58-08B5-44F5-ADDA-215F97BBDA2A}"/>
              </a:ext>
            </a:extLst>
          </p:cNvPr>
          <p:cNvSpPr txBox="1"/>
          <p:nvPr/>
        </p:nvSpPr>
        <p:spPr>
          <a:xfrm>
            <a:off x="125952" y="53170"/>
            <a:ext cx="5400205" cy="584775"/>
          </a:xfrm>
          <a:prstGeom prst="rect">
            <a:avLst/>
          </a:prstGeom>
          <a:noFill/>
        </p:spPr>
        <p:txBody>
          <a:bodyPr wrap="square">
            <a:spAutoFit/>
          </a:bodyPr>
          <a:lstStyle/>
          <a:p>
            <a:r>
              <a:rPr lang="en-GB" sz="3200" b="0" i="0" dirty="0">
                <a:solidFill>
                  <a:srgbClr val="1C1D1F"/>
                </a:solidFill>
                <a:effectLst/>
              </a:rPr>
              <a:t>The Spread Operator (...)</a:t>
            </a:r>
          </a:p>
        </p:txBody>
      </p:sp>
      <p:sp>
        <p:nvSpPr>
          <p:cNvPr id="4" name="TextBox 3">
            <a:extLst>
              <a:ext uri="{FF2B5EF4-FFF2-40B4-BE49-F238E27FC236}">
                <a16:creationId xmlns:a16="http://schemas.microsoft.com/office/drawing/2014/main" id="{E2EA1D52-4438-432D-B55D-F863D45EBA95}"/>
              </a:ext>
            </a:extLst>
          </p:cNvPr>
          <p:cNvSpPr txBox="1"/>
          <p:nvPr/>
        </p:nvSpPr>
        <p:spPr>
          <a:xfrm>
            <a:off x="125952" y="654115"/>
            <a:ext cx="5850778" cy="560153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badNewArr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badNewArr</a:t>
            </a:r>
            <a:r>
              <a:rPr lang="en-GB" sz="1600" b="1" dirty="0">
                <a:solidFill>
                  <a:srgbClr val="D4D4D4"/>
                </a:solidFill>
                <a:effectLst/>
                <a:latin typeface="Consolas" panose="020B0609020204030204" pitchFamily="49" charset="0"/>
              </a:rPr>
              <a:t>);</a:t>
            </a:r>
          </a:p>
          <a:p>
            <a:r>
              <a:rPr lang="fr-FR" sz="1600" dirty="0">
                <a:effectLst/>
                <a:latin typeface="Consolas" panose="020B0609020204030204" pitchFamily="49" charset="0"/>
              </a:rPr>
              <a:t>(5) [1, 2, 7, 8, 9]</a:t>
            </a:r>
            <a:endParaRPr lang="en-GB" sz="1600" dirty="0">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goodNewArr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goodNewArr</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(5) [1, 2, 7, 8, 9]</a:t>
            </a:r>
          </a:p>
          <a:p>
            <a:endParaRPr lang="fr-FR" dirty="0">
              <a:latin typeface="Consolas" panose="020B0609020204030204" pitchFamily="49" charset="0"/>
            </a:endParaRPr>
          </a:p>
          <a:p>
            <a:r>
              <a:rPr lang="en-GB" sz="1800" b="1" dirty="0">
                <a:solidFill>
                  <a:srgbClr val="9CDCFE"/>
                </a:solidFill>
                <a:effectLst/>
                <a:latin typeface="Consolas" panose="020B0609020204030204" pitchFamily="49" charset="0"/>
              </a:rPr>
              <a:t>console</a:t>
            </a:r>
            <a:r>
              <a:rPr lang="en-GB" sz="1800" b="1" dirty="0">
                <a:solidFill>
                  <a:srgbClr val="D4D4D4"/>
                </a:solidFill>
                <a:effectLst/>
                <a:latin typeface="Consolas" panose="020B0609020204030204" pitchFamily="49" charset="0"/>
              </a:rPr>
              <a:t>.</a:t>
            </a:r>
            <a:r>
              <a:rPr lang="en-GB" sz="1800" b="1" dirty="0">
                <a:solidFill>
                  <a:srgbClr val="DCDCAA"/>
                </a:solidFill>
                <a:effectLst/>
                <a:latin typeface="Consolas" panose="020B0609020204030204" pitchFamily="49" charset="0"/>
              </a:rPr>
              <a:t>log</a:t>
            </a:r>
            <a:r>
              <a:rPr lang="en-GB" sz="1800" b="1" dirty="0">
                <a:solidFill>
                  <a:srgbClr val="D4D4D4"/>
                </a:solidFill>
                <a:effectLst/>
                <a:latin typeface="Consolas" panose="020B0609020204030204" pitchFamily="49" charset="0"/>
              </a:rPr>
              <a:t>(...</a:t>
            </a:r>
            <a:r>
              <a:rPr lang="en-GB" sz="1800" b="1" dirty="0">
                <a:solidFill>
                  <a:srgbClr val="4FC1FF"/>
                </a:solidFill>
                <a:effectLst/>
                <a:latin typeface="Consolas" panose="020B0609020204030204" pitchFamily="49" charset="0"/>
              </a:rPr>
              <a:t>goodNewArr</a:t>
            </a:r>
            <a:r>
              <a:rPr lang="en-GB" sz="1800" b="1" dirty="0">
                <a:solidFill>
                  <a:srgbClr val="D4D4D4"/>
                </a:solidFill>
                <a:effectLst/>
                <a:latin typeface="Consolas" panose="020B0609020204030204" pitchFamily="49" charset="0"/>
              </a:rPr>
              <a:t>);</a:t>
            </a:r>
          </a:p>
          <a:p>
            <a:r>
              <a:rPr lang="fr-FR" dirty="0">
                <a:latin typeface="Consolas" panose="020B0609020204030204" pitchFamily="49" charset="0"/>
              </a:rPr>
              <a:t>1 2 7 8 9</a:t>
            </a:r>
          </a:p>
          <a:p>
            <a:endParaRPr lang="fr-FR" dirty="0">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newArr</a:t>
            </a:r>
            <a:r>
              <a:rPr lang="en-GB" sz="1600" b="1" dirty="0">
                <a:solidFill>
                  <a:srgbClr val="D4D4D4"/>
                </a:solidFill>
                <a:effectLst/>
                <a:latin typeface="Consolas" panose="020B0609020204030204" pitchFamily="49" charset="0"/>
              </a:rPr>
              <a:t>);</a:t>
            </a:r>
          </a:p>
          <a:p>
            <a:pPr algn="l">
              <a:buFont typeface="+mj-lt"/>
              <a:buAutoNum type="arabicPeriod"/>
            </a:pPr>
            <a:r>
              <a:rPr lang="en-GB" b="0" i="1" dirty="0">
                <a:solidFill>
                  <a:srgbClr val="202124"/>
                </a:solidFill>
                <a:effectLst/>
                <a:latin typeface="consolas" panose="020B0609020204030204" pitchFamily="49" charset="0"/>
              </a:rPr>
              <a:t>(3) [1, 2, Array(3)]</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1</a:t>
            </a:r>
          </a:p>
          <a:p>
            <a:pPr marL="742950" lvl="1" indent="-285750" algn="l">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2</a:t>
            </a:r>
          </a:p>
          <a:p>
            <a:pPr marL="742950" lvl="1" indent="-285750" algn="l">
              <a:buFont typeface="+mj-lt"/>
              <a:buAutoNum type="arabicPeriod"/>
            </a:pPr>
            <a:r>
              <a:rPr lang="en-GB" b="1" i="0" dirty="0">
                <a:solidFill>
                  <a:srgbClr val="202124"/>
                </a:solidFill>
                <a:effectLst/>
                <a:latin typeface="consolas" panose="020B0609020204030204" pitchFamily="49" charset="0"/>
              </a:rPr>
              <a:t>2</a:t>
            </a:r>
            <a:r>
              <a:rPr lang="en-GB" b="0" i="0" dirty="0">
                <a:solidFill>
                  <a:srgbClr val="202124"/>
                </a:solidFill>
                <a:effectLst/>
                <a:latin typeface="consolas" panose="020B0609020204030204" pitchFamily="49" charset="0"/>
              </a:rPr>
              <a:t>: (3) [7, 8, 9]</a:t>
            </a:r>
          </a:p>
          <a:p>
            <a:pPr marL="742950" lvl="1" indent="-285750" algn="l">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3</a:t>
            </a:r>
          </a:p>
          <a:p>
            <a:pPr marL="742950" lvl="1" indent="-285750" algn="l">
              <a:buFont typeface="+mj-lt"/>
              <a:buAutoNum type="arabicPeriod"/>
            </a:pPr>
            <a:r>
              <a:rPr lang="en-GB" b="0" i="0" dirty="0">
                <a:solidFill>
                  <a:srgbClr val="202124"/>
                </a:solidFill>
                <a:effectLst/>
                <a:latin typeface="consolas" panose="020B0609020204030204" pitchFamily="49" charset="0"/>
              </a:rPr>
              <a:t>[[Prototype]]: Array(0)</a:t>
            </a:r>
          </a:p>
        </p:txBody>
      </p:sp>
      <p:sp>
        <p:nvSpPr>
          <p:cNvPr id="5" name="TextBox 4">
            <a:extLst>
              <a:ext uri="{FF2B5EF4-FFF2-40B4-BE49-F238E27FC236}">
                <a16:creationId xmlns:a16="http://schemas.microsoft.com/office/drawing/2014/main" id="{6C154DB8-0578-449D-BDFD-9C92899F8026}"/>
              </a:ext>
            </a:extLst>
          </p:cNvPr>
          <p:cNvSpPr txBox="1"/>
          <p:nvPr/>
        </p:nvSpPr>
        <p:spPr>
          <a:xfrm>
            <a:off x="5698435" y="513207"/>
            <a:ext cx="4207565"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scenario we want to take the values out of array, arr, and put them in badNewArr after 1 and 2. We can do this manually but this does not scale well for large arrays.</a:t>
            </a:r>
          </a:p>
        </p:txBody>
      </p:sp>
      <p:sp>
        <p:nvSpPr>
          <p:cNvPr id="6" name="TextBox 5">
            <a:extLst>
              <a:ext uri="{FF2B5EF4-FFF2-40B4-BE49-F238E27FC236}">
                <a16:creationId xmlns:a16="http://schemas.microsoft.com/office/drawing/2014/main" id="{EC53EDA8-AA0D-4D9C-9558-94D8BC12DB16}"/>
              </a:ext>
            </a:extLst>
          </p:cNvPr>
          <p:cNvSpPr txBox="1"/>
          <p:nvPr/>
        </p:nvSpPr>
        <p:spPr>
          <a:xfrm>
            <a:off x="4055222" y="2131443"/>
            <a:ext cx="5724826"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better solution is the use the spread operator (…array name) which is three dots followed by the array we want to insert into the new array. This takes care of arrays of any length.</a:t>
            </a:r>
          </a:p>
          <a:p>
            <a:r>
              <a:rPr lang="en-GB" b="1" dirty="0">
                <a:latin typeface="Calibri" panose="020F0502020204030204" pitchFamily="34" charset="0"/>
                <a:cs typeface="Calibri" panose="020F0502020204030204" pitchFamily="34" charset="0"/>
              </a:rPr>
              <a:t>We can use the spread operator to expand an array for writing it.</a:t>
            </a:r>
          </a:p>
        </p:txBody>
      </p:sp>
      <p:sp>
        <p:nvSpPr>
          <p:cNvPr id="7" name="TextBox 6">
            <a:extLst>
              <a:ext uri="{FF2B5EF4-FFF2-40B4-BE49-F238E27FC236}">
                <a16:creationId xmlns:a16="http://schemas.microsoft.com/office/drawing/2014/main" id="{A30C6881-7E00-42B2-8AF0-39A8C0F5DB32}"/>
              </a:ext>
            </a:extLst>
          </p:cNvPr>
          <p:cNvSpPr txBox="1"/>
          <p:nvPr/>
        </p:nvSpPr>
        <p:spPr>
          <a:xfrm>
            <a:off x="4055222" y="4115789"/>
            <a:ext cx="5850778"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If we do not use the spread operator then we get a nested array, i.e. an array within an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spread operator unpacks the array being inserted and places the values in one by one in order as if doing it manually.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use the spread operator whenever we would type multiple values separated by comas.</a:t>
            </a:r>
          </a:p>
        </p:txBody>
      </p:sp>
    </p:spTree>
    <p:extLst>
      <p:ext uri="{BB962C8B-B14F-4D97-AF65-F5344CB8AC3E}">
        <p14:creationId xmlns:p14="http://schemas.microsoft.com/office/powerpoint/2010/main" val="6019991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E57E54C-5416-462A-8A59-C46D209674FB}"/>
              </a:ext>
            </a:extLst>
          </p:cNvPr>
          <p:cNvSpPr txBox="1"/>
          <p:nvPr/>
        </p:nvSpPr>
        <p:spPr>
          <a:xfrm>
            <a:off x="251792" y="255756"/>
            <a:ext cx="9011478" cy="255454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'Gnocchi'</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newMenu</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1D20F3C4-C1F4-42EF-9FC4-3EBAFAB00BF0}"/>
              </a:ext>
            </a:extLst>
          </p:cNvPr>
          <p:cNvSpPr txBox="1"/>
          <p:nvPr/>
        </p:nvSpPr>
        <p:spPr>
          <a:xfrm>
            <a:off x="5612296" y="3890545"/>
            <a:ext cx="404191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Another use of the spread operator is to create a copy of an array.</a:t>
            </a:r>
          </a:p>
        </p:txBody>
      </p:sp>
      <p:sp>
        <p:nvSpPr>
          <p:cNvPr id="10" name="TextBox 9">
            <a:extLst>
              <a:ext uri="{FF2B5EF4-FFF2-40B4-BE49-F238E27FC236}">
                <a16:creationId xmlns:a16="http://schemas.microsoft.com/office/drawing/2014/main" id="{E6E194FA-AC36-4338-B942-F5C350A92C79}"/>
              </a:ext>
            </a:extLst>
          </p:cNvPr>
          <p:cNvSpPr txBox="1"/>
          <p:nvPr/>
        </p:nvSpPr>
        <p:spPr>
          <a:xfrm>
            <a:off x="251792" y="2967335"/>
            <a:ext cx="952831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is like de-structuring but it takes ALL the elements out of the array and it does not create variables.</a:t>
            </a:r>
          </a:p>
        </p:txBody>
      </p:sp>
      <p:sp>
        <p:nvSpPr>
          <p:cNvPr id="12" name="TextBox 11">
            <a:extLst>
              <a:ext uri="{FF2B5EF4-FFF2-40B4-BE49-F238E27FC236}">
                <a16:creationId xmlns:a16="http://schemas.microsoft.com/office/drawing/2014/main" id="{11FCED32-0BD6-421D-A8C5-7B7BA683120B}"/>
              </a:ext>
            </a:extLst>
          </p:cNvPr>
          <p:cNvSpPr txBox="1"/>
          <p:nvPr/>
        </p:nvSpPr>
        <p:spPr>
          <a:xfrm>
            <a:off x="251792" y="3770700"/>
            <a:ext cx="5648738" cy="86177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mainMenuCopy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mainMenuCopy</a:t>
            </a:r>
            <a:r>
              <a:rPr lang="en-GB" sz="1600" b="1" dirty="0">
                <a:solidFill>
                  <a:srgbClr val="D4D4D4"/>
                </a:solidFill>
                <a:effectLst/>
                <a:latin typeface="Consolas" panose="020B0609020204030204" pitchFamily="49" charset="0"/>
              </a:rPr>
              <a:t>);</a:t>
            </a:r>
          </a:p>
          <a:p>
            <a:r>
              <a:rPr lang="en-GB" dirty="0">
                <a:effectLst/>
                <a:latin typeface="Consolas" panose="020B0609020204030204" pitchFamily="49" charset="0"/>
              </a:rPr>
              <a:t>(3) ['Pizza', 'Pasta', 'Risotto']</a:t>
            </a:r>
          </a:p>
        </p:txBody>
      </p:sp>
      <p:sp>
        <p:nvSpPr>
          <p:cNvPr id="13" name="TextBox 12">
            <a:extLst>
              <a:ext uri="{FF2B5EF4-FFF2-40B4-BE49-F238E27FC236}">
                <a16:creationId xmlns:a16="http://schemas.microsoft.com/office/drawing/2014/main" id="{3AFB1983-5657-4CAB-824B-80A2D5D56ABB}"/>
              </a:ext>
            </a:extLst>
          </p:cNvPr>
          <p:cNvSpPr txBox="1"/>
          <p:nvPr/>
        </p:nvSpPr>
        <p:spPr>
          <a:xfrm>
            <a:off x="6301408" y="1934651"/>
            <a:ext cx="35052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be used to build a new array by appending new items to an existing array.</a:t>
            </a:r>
          </a:p>
        </p:txBody>
      </p:sp>
      <p:sp>
        <p:nvSpPr>
          <p:cNvPr id="15" name="TextBox 14">
            <a:extLst>
              <a:ext uri="{FF2B5EF4-FFF2-40B4-BE49-F238E27FC236}">
                <a16:creationId xmlns:a16="http://schemas.microsoft.com/office/drawing/2014/main" id="{95B543B1-3513-424E-BBF5-B1BFB185951A}"/>
              </a:ext>
            </a:extLst>
          </p:cNvPr>
          <p:cNvSpPr txBox="1"/>
          <p:nvPr/>
        </p:nvSpPr>
        <p:spPr>
          <a:xfrm>
            <a:off x="251792" y="4909353"/>
            <a:ext cx="9528312" cy="11387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p>
          <a:p>
            <a:r>
              <a:rPr lang="en-GB" dirty="0">
                <a:effectLst/>
                <a:latin typeface="Consolas" panose="020B0609020204030204" pitchFamily="49" charset="0"/>
              </a:rPr>
              <a:t>(7) ['Focaccia', 'Bruschetta', 'Garlic Bread', 'Caprese Salad', 'Pizza', 'Pasta', 'Risotto']</a:t>
            </a:r>
          </a:p>
        </p:txBody>
      </p:sp>
      <p:sp>
        <p:nvSpPr>
          <p:cNvPr id="16" name="TextBox 15">
            <a:extLst>
              <a:ext uri="{FF2B5EF4-FFF2-40B4-BE49-F238E27FC236}">
                <a16:creationId xmlns:a16="http://schemas.microsoft.com/office/drawing/2014/main" id="{3089A511-EF31-4D70-8B4C-2D6F9374E087}"/>
              </a:ext>
            </a:extLst>
          </p:cNvPr>
          <p:cNvSpPr txBox="1"/>
          <p:nvPr/>
        </p:nvSpPr>
        <p:spPr>
          <a:xfrm>
            <a:off x="251792" y="6048126"/>
            <a:ext cx="922351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also be used to join two arrays into a new array.</a:t>
            </a:r>
          </a:p>
        </p:txBody>
      </p:sp>
    </p:spTree>
    <p:extLst>
      <p:ext uri="{BB962C8B-B14F-4D97-AF65-F5344CB8AC3E}">
        <p14:creationId xmlns:p14="http://schemas.microsoft.com/office/powerpoint/2010/main" val="210656728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0199FA-AAE8-4B3B-8A33-3A0687A77951}"/>
              </a:ext>
            </a:extLst>
          </p:cNvPr>
          <p:cNvSpPr txBox="1"/>
          <p:nvPr/>
        </p:nvSpPr>
        <p:spPr>
          <a:xfrm>
            <a:off x="248478" y="314236"/>
            <a:ext cx="5237921" cy="1754326"/>
          </a:xfrm>
          <a:prstGeom prst="rect">
            <a:avLst/>
          </a:prstGeom>
          <a:noFill/>
        </p:spPr>
        <p:txBody>
          <a:bodyPr wrap="square">
            <a:spAutoFit/>
          </a:bodyPr>
          <a:lstStyle/>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 = </a:t>
            </a:r>
            <a:r>
              <a:rPr lang="en-GB" b="1" dirty="0">
                <a:solidFill>
                  <a:srgbClr val="CE9178"/>
                </a:solidFill>
                <a:effectLst/>
                <a:latin typeface="Consolas" panose="020B0609020204030204" pitchFamily="49" charset="0"/>
              </a:rPr>
              <a:t>'jonas'</a:t>
            </a:r>
            <a:r>
              <a:rPr lang="en-GB" b="1" dirty="0">
                <a:solidFill>
                  <a:srgbClr val="D4D4D4"/>
                </a:solidFill>
                <a:effectLst/>
                <a:latin typeface="Consolas" panose="020B0609020204030204" pitchFamily="49" charset="0"/>
              </a:rPr>
              <a:t>;</a:t>
            </a: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letters</a:t>
            </a:r>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 </a:t>
            </a:r>
            <a:r>
              <a:rPr lang="en-GB" b="1" dirty="0">
                <a:solidFill>
                  <a:srgbClr val="CE9178"/>
                </a:solidFill>
                <a:effectLst/>
                <a:latin typeface="Consolas" panose="020B0609020204030204" pitchFamily="49" charset="0"/>
              </a:rPr>
              <a:t>' '</a:t>
            </a:r>
            <a:r>
              <a:rPr lang="en-GB" b="1" dirty="0">
                <a:solidFill>
                  <a:srgbClr val="D4D4D4"/>
                </a:solidFill>
                <a:effectLst/>
                <a:latin typeface="Consolas" panose="020B0609020204030204" pitchFamily="49" charset="0"/>
              </a:rPr>
              <a:t>, </a:t>
            </a:r>
            <a:r>
              <a:rPr lang="en-GB" b="1" dirty="0">
                <a:solidFill>
                  <a:srgbClr val="CE9178"/>
                </a:solidFill>
                <a:effectLst/>
                <a:latin typeface="Consolas" panose="020B0609020204030204" pitchFamily="49" charset="0"/>
              </a:rPr>
              <a:t>'s.'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letters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a:t>
            </a:r>
          </a:p>
          <a:p>
            <a:r>
              <a:rPr lang="pt-BR" dirty="0">
                <a:effectLst/>
                <a:latin typeface="Consolas" panose="020B0609020204030204" pitchFamily="49" charset="0"/>
              </a:rPr>
              <a:t>(7) ['j', 'o', 'n', 'a', 's', ' ','s.’]</a:t>
            </a:r>
          </a:p>
          <a:p>
            <a:r>
              <a:rPr lang="pt-BR" dirty="0">
                <a:effectLst/>
                <a:latin typeface="Consolas" panose="020B0609020204030204" pitchFamily="49" charset="0"/>
              </a:rPr>
              <a:t>j o n a s</a:t>
            </a:r>
            <a:endParaRPr lang="en-GB" dirty="0">
              <a:effectLst/>
              <a:latin typeface="Consolas" panose="020B0609020204030204" pitchFamily="49" charset="0"/>
            </a:endParaRPr>
          </a:p>
        </p:txBody>
      </p:sp>
      <p:sp>
        <p:nvSpPr>
          <p:cNvPr id="4" name="TextBox 3">
            <a:extLst>
              <a:ext uri="{FF2B5EF4-FFF2-40B4-BE49-F238E27FC236}">
                <a16:creationId xmlns:a16="http://schemas.microsoft.com/office/drawing/2014/main" id="{AB8B7D85-CA9B-4B2D-B0B7-0EBA1B025DF7}"/>
              </a:ext>
            </a:extLst>
          </p:cNvPr>
          <p:cNvSpPr txBox="1"/>
          <p:nvPr/>
        </p:nvSpPr>
        <p:spPr>
          <a:xfrm>
            <a:off x="5320749" y="729734"/>
            <a:ext cx="471777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works on all i</a:t>
            </a:r>
            <a:r>
              <a:rPr lang="en-GB" b="1" dirty="0">
                <a:effectLst/>
                <a:latin typeface="Calibri" panose="020F0502020204030204" pitchFamily="34" charset="0"/>
                <a:cs typeface="Calibri" panose="020F0502020204030204" pitchFamily="34" charset="0"/>
              </a:rPr>
              <a:t>tterables: Arrays, Strings, Maps, Sets, NOT Objects</a:t>
            </a:r>
          </a:p>
          <a:p>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320087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406B10-65CA-47E4-95A1-EA4CFCB5AA28}"/>
              </a:ext>
            </a:extLst>
          </p:cNvPr>
          <p:cNvSpPr txBox="1"/>
          <p:nvPr/>
        </p:nvSpPr>
        <p:spPr>
          <a:xfrm>
            <a:off x="168965" y="8362"/>
            <a:ext cx="9568069"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orderPasta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ing2</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`here is your delicious pasta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ing2</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ing3</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"let's make pasta! Ingredient 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'Ingredient 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'Ingredient 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orderPasta</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orderPasta</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A98BBA8-5DF0-4F15-8C51-E47028008A2D}"/>
              </a:ext>
            </a:extLst>
          </p:cNvPr>
          <p:cNvSpPr txBox="1"/>
          <p:nvPr/>
        </p:nvSpPr>
        <p:spPr>
          <a:xfrm>
            <a:off x="66262" y="1659622"/>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The Restaurant object has a simple function to order pasta. It takes an input of three ingredients!</a:t>
            </a:r>
          </a:p>
        </p:txBody>
      </p:sp>
      <p:sp>
        <p:nvSpPr>
          <p:cNvPr id="5" name="TextBox 4">
            <a:extLst>
              <a:ext uri="{FF2B5EF4-FFF2-40B4-BE49-F238E27FC236}">
                <a16:creationId xmlns:a16="http://schemas.microsoft.com/office/drawing/2014/main" id="{73EFD9CB-AC58-4C7A-9E7B-36CE7B0ECDF6}"/>
              </a:ext>
            </a:extLst>
          </p:cNvPr>
          <p:cNvSpPr txBox="1"/>
          <p:nvPr/>
        </p:nvSpPr>
        <p:spPr>
          <a:xfrm>
            <a:off x="66260" y="3597388"/>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Const ingredients is an array that is filled by the prompt pop-ups to type in the three ingredients!</a:t>
            </a:r>
          </a:p>
        </p:txBody>
      </p:sp>
      <p:sp>
        <p:nvSpPr>
          <p:cNvPr id="6" name="TextBox 5">
            <a:extLst>
              <a:ext uri="{FF2B5EF4-FFF2-40B4-BE49-F238E27FC236}">
                <a16:creationId xmlns:a16="http://schemas.microsoft.com/office/drawing/2014/main" id="{1C2239BA-73FB-4F9B-88F7-CDE8770CB003}"/>
              </a:ext>
            </a:extLst>
          </p:cNvPr>
          <p:cNvSpPr txBox="1"/>
          <p:nvPr/>
        </p:nvSpPr>
        <p:spPr>
          <a:xfrm>
            <a:off x="66260" y="5548406"/>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3) We can call order pasta function passing in our ingredients one by one or use the spread operator </a:t>
            </a:r>
          </a:p>
        </p:txBody>
      </p:sp>
      <p:sp>
        <p:nvSpPr>
          <p:cNvPr id="8" name="TextBox 7">
            <a:extLst>
              <a:ext uri="{FF2B5EF4-FFF2-40B4-BE49-F238E27FC236}">
                <a16:creationId xmlns:a16="http://schemas.microsoft.com/office/drawing/2014/main" id="{86025010-ADB5-4B48-92A4-715BCC7BE1AF}"/>
              </a:ext>
            </a:extLst>
          </p:cNvPr>
          <p:cNvSpPr txBox="1"/>
          <p:nvPr/>
        </p:nvSpPr>
        <p:spPr>
          <a:xfrm>
            <a:off x="3140765" y="5086840"/>
            <a:ext cx="4280452" cy="369332"/>
          </a:xfrm>
          <a:prstGeom prst="rect">
            <a:avLst/>
          </a:prstGeom>
          <a:noFill/>
        </p:spPr>
        <p:txBody>
          <a:bodyPr wrap="square">
            <a:spAutoFit/>
          </a:bodyPr>
          <a:lstStyle/>
          <a:p>
            <a:r>
              <a:rPr lang="en-GB" dirty="0">
                <a:latin typeface="Consolas" panose="020B0609020204030204" pitchFamily="49" charset="0"/>
              </a:rPr>
              <a:t>(3) ['tomato', 'basil', 'bacon']</a:t>
            </a:r>
          </a:p>
        </p:txBody>
      </p:sp>
      <p:sp>
        <p:nvSpPr>
          <p:cNvPr id="10" name="TextBox 9">
            <a:extLst>
              <a:ext uri="{FF2B5EF4-FFF2-40B4-BE49-F238E27FC236}">
                <a16:creationId xmlns:a16="http://schemas.microsoft.com/office/drawing/2014/main" id="{D85788EF-1792-4FC6-9D4D-EFBC750F0683}"/>
              </a:ext>
            </a:extLst>
          </p:cNvPr>
          <p:cNvSpPr txBox="1"/>
          <p:nvPr/>
        </p:nvSpPr>
        <p:spPr>
          <a:xfrm>
            <a:off x="6052930" y="6194638"/>
            <a:ext cx="3853070" cy="646331"/>
          </a:xfrm>
          <a:prstGeom prst="rect">
            <a:avLst/>
          </a:prstGeom>
          <a:noFill/>
        </p:spPr>
        <p:txBody>
          <a:bodyPr wrap="square">
            <a:spAutoFit/>
          </a:bodyPr>
          <a:lstStyle/>
          <a:p>
            <a:r>
              <a:rPr lang="en-GB" dirty="0">
                <a:latin typeface="Consolas" panose="020B0609020204030204" pitchFamily="49" charset="0"/>
              </a:rPr>
              <a:t>here is your delicious pasta with tomato, basil and bacon</a:t>
            </a:r>
          </a:p>
        </p:txBody>
      </p:sp>
    </p:spTree>
    <p:extLst>
      <p:ext uri="{BB962C8B-B14F-4D97-AF65-F5344CB8AC3E}">
        <p14:creationId xmlns:p14="http://schemas.microsoft.com/office/powerpoint/2010/main" val="81125069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8A1B51-DB52-4450-B5AF-2D1944D0872E}"/>
              </a:ext>
            </a:extLst>
          </p:cNvPr>
          <p:cNvSpPr txBox="1"/>
          <p:nvPr/>
        </p:nvSpPr>
        <p:spPr>
          <a:xfrm>
            <a:off x="308113" y="382012"/>
            <a:ext cx="9289774" cy="612475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newRestaurant</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foundedIn: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1998</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founder: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'Guiseppe'</a:t>
            </a:r>
            <a:r>
              <a:rPr lang="en-GB" sz="1600" b="1" dirty="0">
                <a:solidFill>
                  <a:srgbClr val="D4D4D4"/>
                </a:solidFill>
                <a:effectLst/>
                <a:latin typeface="Consolas" panose="020B0609020204030204" pitchFamily="49" charset="0"/>
              </a:rPr>
              <a:t> };</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newRestaurant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{foundedIn: 1998, name: 'Classico Italiano', location: 'Via Angelo Tavanti 23, Firenze, Italy', categories: Array(4), starterMenu: Array(4),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categories</a:t>
            </a:r>
            <a:r>
              <a:rPr lang="en-GB" b="0" i="0" dirty="0">
                <a:solidFill>
                  <a:srgbClr val="202124"/>
                </a:solidFill>
                <a:effectLst/>
                <a:latin typeface="consolas" panose="020B0609020204030204" pitchFamily="49" charset="0"/>
              </a:rPr>
              <a:t>: (4) ['Italian', 'Pizzeria', 'Vegetarian', 'Organic']</a:t>
            </a:r>
          </a:p>
          <a:p>
            <a:pPr marL="742950" lvl="1" indent="-285750" algn="l">
              <a:buFont typeface="+mj-lt"/>
              <a:buAutoNum type="arabicPeriod"/>
            </a:pPr>
            <a:r>
              <a:rPr lang="en-GB" b="1" i="0" dirty="0">
                <a:solidFill>
                  <a:srgbClr val="202124"/>
                </a:solidFill>
                <a:effectLst/>
                <a:latin typeface="consolas" panose="020B0609020204030204" pitchFamily="49" charset="0"/>
              </a:rPr>
              <a:t>foundedIn</a:t>
            </a:r>
            <a:r>
              <a:rPr lang="en-GB" b="0" i="0" dirty="0">
                <a:solidFill>
                  <a:srgbClr val="202124"/>
                </a:solidFill>
                <a:effectLst/>
                <a:latin typeface="consolas" panose="020B0609020204030204" pitchFamily="49" charset="0"/>
              </a:rPr>
              <a:t>: 1998</a:t>
            </a:r>
          </a:p>
          <a:p>
            <a:pPr marL="742950" lvl="1" indent="-285750" algn="l">
              <a:buFont typeface="+mj-lt"/>
              <a:buAutoNum type="arabicPeriod"/>
            </a:pPr>
            <a:r>
              <a:rPr lang="en-GB" b="1" i="0" dirty="0">
                <a:solidFill>
                  <a:srgbClr val="202124"/>
                </a:solidFill>
                <a:effectLst/>
                <a:latin typeface="consolas" panose="020B0609020204030204" pitchFamily="49" charset="0"/>
              </a:rPr>
              <a:t>founder</a:t>
            </a:r>
            <a:r>
              <a:rPr lang="en-GB" b="0" i="0" dirty="0">
                <a:solidFill>
                  <a:srgbClr val="202124"/>
                </a:solidFill>
                <a:effectLst/>
                <a:latin typeface="consolas" panose="020B0609020204030204" pitchFamily="49" charset="0"/>
              </a:rPr>
              <a:t>: "Guiseppe"</a:t>
            </a:r>
          </a:p>
          <a:p>
            <a:pPr marL="742950" lvl="1" indent="-285750" algn="l">
              <a:buFont typeface="+mj-lt"/>
              <a:buAutoNum type="arabicPeriod"/>
            </a:pPr>
            <a:r>
              <a:rPr lang="en-GB" b="1" i="0" dirty="0">
                <a:solidFill>
                  <a:srgbClr val="202124"/>
                </a:solidFill>
                <a:effectLst/>
                <a:latin typeface="consolas" panose="020B0609020204030204" pitchFamily="49" charset="0"/>
              </a:rPr>
              <a:t>location</a:t>
            </a:r>
            <a:r>
              <a:rPr lang="en-GB" b="0" i="0" dirty="0">
                <a:solidFill>
                  <a:srgbClr val="202124"/>
                </a:solidFill>
                <a:effectLst/>
                <a:latin typeface="consolas" panose="020B0609020204030204" pitchFamily="49" charset="0"/>
              </a:rPr>
              <a:t>: "Via Angelo Tavanti 23, Firenze, Italy"</a:t>
            </a:r>
          </a:p>
          <a:p>
            <a:pPr marL="742950" lvl="1" indent="-285750" algn="l">
              <a:buFont typeface="+mj-lt"/>
              <a:buAutoNum type="arabicPeriod"/>
            </a:pPr>
            <a:r>
              <a:rPr lang="en-GB" b="1" i="0" dirty="0">
                <a:solidFill>
                  <a:srgbClr val="202124"/>
                </a:solidFill>
                <a:effectLst/>
                <a:latin typeface="consolas" panose="020B0609020204030204" pitchFamily="49" charset="0"/>
              </a:rPr>
              <a:t>mainMenu</a:t>
            </a:r>
            <a:r>
              <a:rPr lang="en-GB" b="0" i="0" dirty="0">
                <a:solidFill>
                  <a:srgbClr val="202124"/>
                </a:solidFill>
                <a:effectLst/>
                <a:latin typeface="consolas" panose="020B0609020204030204" pitchFamily="49" charset="0"/>
              </a:rPr>
              <a:t>: (3) ['Pizza', 'Pasta', 'Risotto']</a:t>
            </a:r>
          </a:p>
          <a:p>
            <a:pPr marL="742950" lvl="1" indent="-285750" algn="l">
              <a:buFont typeface="+mj-lt"/>
              <a:buAutoNum type="arabicPeriod"/>
            </a:pPr>
            <a:r>
              <a:rPr lang="en-GB" b="1" i="0" dirty="0">
                <a:solidFill>
                  <a:srgbClr val="202124"/>
                </a:solidFill>
                <a:effectLst/>
                <a:latin typeface="consolas" panose="020B0609020204030204" pitchFamily="49" charset="0"/>
              </a:rPr>
              <a:t>name</a:t>
            </a:r>
            <a:r>
              <a:rPr lang="en-GB" b="0" i="0" dirty="0">
                <a:solidFill>
                  <a:srgbClr val="202124"/>
                </a:solidFill>
                <a:effectLst/>
                <a:latin typeface="consolas" panose="020B0609020204030204" pitchFamily="49" charset="0"/>
              </a:rPr>
              <a:t>: "Classico Italiano"</a:t>
            </a:r>
          </a:p>
          <a:p>
            <a:pPr marL="742950" lvl="1" indent="-285750" algn="l">
              <a:buFont typeface="+mj-lt"/>
              <a:buAutoNum type="arabicPeriod"/>
            </a:pPr>
            <a:r>
              <a:rPr lang="en-GB" b="1" i="0" dirty="0">
                <a:solidFill>
                  <a:srgbClr val="202124"/>
                </a:solidFill>
                <a:effectLst/>
                <a:latin typeface="consolas" panose="020B0609020204030204" pitchFamily="49" charset="0"/>
              </a:rPr>
              <a:t>starterMenu</a:t>
            </a:r>
            <a:r>
              <a:rPr lang="en-GB" b="0" i="0" dirty="0">
                <a:solidFill>
                  <a:srgbClr val="202124"/>
                </a:solidFill>
                <a:effectLst/>
                <a:latin typeface="consolas" panose="020B0609020204030204" pitchFamily="49" charset="0"/>
              </a:rPr>
              <a:t>: (4) ['Focaccia', 'Bruschetta', 'Garlic Bread', 'Caprese Salad']</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4" name="TextBox 3">
            <a:extLst>
              <a:ext uri="{FF2B5EF4-FFF2-40B4-BE49-F238E27FC236}">
                <a16:creationId xmlns:a16="http://schemas.microsoft.com/office/drawing/2014/main" id="{87537BC1-EB27-4B52-9A9B-DAE3E64E732D}"/>
              </a:ext>
            </a:extLst>
          </p:cNvPr>
          <p:cNvSpPr txBox="1"/>
          <p:nvPr/>
        </p:nvSpPr>
        <p:spPr>
          <a:xfrm>
            <a:off x="1524000" y="2015194"/>
            <a:ext cx="6433931"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Since 2016 ES6 release the spread operator works on Objects.</a:t>
            </a:r>
          </a:p>
        </p:txBody>
      </p:sp>
    </p:spTree>
    <p:extLst>
      <p:ext uri="{BB962C8B-B14F-4D97-AF65-F5344CB8AC3E}">
        <p14:creationId xmlns:p14="http://schemas.microsoft.com/office/powerpoint/2010/main" val="316612872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51B318-910D-4BC8-A065-AFD35936DD1E}"/>
              </a:ext>
            </a:extLst>
          </p:cNvPr>
          <p:cNvSpPr txBox="1"/>
          <p:nvPr/>
        </p:nvSpPr>
        <p:spPr>
          <a:xfrm>
            <a:off x="357808" y="264327"/>
            <a:ext cx="9448800" cy="38472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a:t>
            </a:r>
          </a:p>
          <a:p>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'ristorante Roma'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it-IT" dirty="0">
                <a:effectLst/>
                <a:latin typeface="Consolas" panose="020B0609020204030204" pitchFamily="49" charset="0"/>
              </a:rPr>
              <a:t>ristorante Roma</a:t>
            </a:r>
          </a:p>
          <a:p>
            <a:r>
              <a:rPr lang="it-IT" dirty="0">
                <a:effectLst/>
                <a:latin typeface="Consolas" panose="020B0609020204030204" pitchFamily="49" charset="0"/>
              </a:rPr>
              <a:t>Classico Italiano</a:t>
            </a:r>
            <a:endParaRPr lang="en-GB" dirty="0">
              <a:effectLst/>
              <a:latin typeface="Consolas" panose="020B0609020204030204" pitchFamily="49" charset="0"/>
            </a:endParaRPr>
          </a:p>
        </p:txBody>
      </p:sp>
      <p:sp>
        <p:nvSpPr>
          <p:cNvPr id="4" name="TextBox 3">
            <a:extLst>
              <a:ext uri="{FF2B5EF4-FFF2-40B4-BE49-F238E27FC236}">
                <a16:creationId xmlns:a16="http://schemas.microsoft.com/office/drawing/2014/main" id="{7A7F09F2-1768-4AAE-ACBE-0906E6BC2CE9}"/>
              </a:ext>
            </a:extLst>
          </p:cNvPr>
          <p:cNvSpPr txBox="1"/>
          <p:nvPr/>
        </p:nvSpPr>
        <p:spPr>
          <a:xfrm>
            <a:off x="357808" y="4254812"/>
            <a:ext cx="923676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be used to make a deep clone of an object. We can modify the clone without changing the data in the original object. </a:t>
            </a:r>
          </a:p>
        </p:txBody>
      </p:sp>
    </p:spTree>
    <p:extLst>
      <p:ext uri="{BB962C8B-B14F-4D97-AF65-F5344CB8AC3E}">
        <p14:creationId xmlns:p14="http://schemas.microsoft.com/office/powerpoint/2010/main" val="134261104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10F08F-A69E-4066-BFB4-F269857D766B}"/>
              </a:ext>
            </a:extLst>
          </p:cNvPr>
          <p:cNvSpPr txBox="1"/>
          <p:nvPr/>
        </p:nvSpPr>
        <p:spPr>
          <a:xfrm>
            <a:off x="178960" y="119431"/>
            <a:ext cx="5400205" cy="584775"/>
          </a:xfrm>
          <a:prstGeom prst="rect">
            <a:avLst/>
          </a:prstGeom>
          <a:noFill/>
        </p:spPr>
        <p:txBody>
          <a:bodyPr wrap="square">
            <a:spAutoFit/>
          </a:bodyPr>
          <a:lstStyle/>
          <a:p>
            <a:r>
              <a:rPr lang="en-GB" sz="3200" b="0" i="0" dirty="0">
                <a:solidFill>
                  <a:srgbClr val="1C1D1F"/>
                </a:solidFill>
                <a:effectLst/>
              </a:rPr>
              <a:t>Rest Pattern and Parameters</a:t>
            </a:r>
          </a:p>
        </p:txBody>
      </p:sp>
      <p:sp>
        <p:nvSpPr>
          <p:cNvPr id="4" name="TextBox 3">
            <a:extLst>
              <a:ext uri="{FF2B5EF4-FFF2-40B4-BE49-F238E27FC236}">
                <a16:creationId xmlns:a16="http://schemas.microsoft.com/office/drawing/2014/main" id="{4923919F-D9DC-4B98-87DD-6DA70E1877DB}"/>
              </a:ext>
            </a:extLst>
          </p:cNvPr>
          <p:cNvSpPr txBox="1"/>
          <p:nvPr/>
        </p:nvSpPr>
        <p:spPr>
          <a:xfrm>
            <a:off x="178960" y="821709"/>
            <a:ext cx="5068901" cy="581697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SPREAD operator. it is on the RIGHT side of the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dirty="0">
                <a:latin typeface="Consolas" panose="020B0609020204030204" pitchFamily="49" charset="0"/>
              </a:rPr>
              <a:t>(4) [1, 2, 3, 4]</a:t>
            </a:r>
          </a:p>
          <a:p>
            <a:r>
              <a:rPr lang="en-GB" sz="1600" dirty="0">
                <a:latin typeface="Consolas" panose="020B0609020204030204" pitchFamily="49" charset="0"/>
              </a:rPr>
              <a:t>    0: 1</a:t>
            </a:r>
          </a:p>
          <a:p>
            <a:r>
              <a:rPr lang="en-GB" sz="1600" dirty="0">
                <a:latin typeface="Consolas" panose="020B0609020204030204" pitchFamily="49" charset="0"/>
              </a:rPr>
              <a:t>    1: 2</a:t>
            </a:r>
          </a:p>
          <a:p>
            <a:r>
              <a:rPr lang="en-GB" sz="1600" dirty="0">
                <a:latin typeface="Consolas" panose="020B0609020204030204" pitchFamily="49" charset="0"/>
              </a:rPr>
              <a:t>    2: 3</a:t>
            </a:r>
          </a:p>
          <a:p>
            <a:r>
              <a:rPr lang="en-GB" sz="1600" dirty="0">
                <a:latin typeface="Consolas" panose="020B0609020204030204" pitchFamily="49" charset="0"/>
              </a:rPr>
              <a:t>    3: 4</a:t>
            </a:r>
          </a:p>
          <a:p>
            <a:r>
              <a:rPr lang="en-GB" sz="1600" dirty="0">
                <a:latin typeface="Consolas" panose="020B0609020204030204" pitchFamily="49" charset="0"/>
              </a:rPr>
              <a:t>    length: 4</a:t>
            </a:r>
          </a:p>
          <a:p>
            <a:r>
              <a:rPr lang="en-GB" sz="1600" dirty="0">
                <a:latin typeface="Consolas" panose="020B0609020204030204" pitchFamily="49" charset="0"/>
              </a:rPr>
              <a:t>    [[Prototype]]: Array(0)</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REST pattern. It is on the LEFT side of the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dirty="0">
                <a:latin typeface="Consolas" panose="020B0609020204030204" pitchFamily="49" charset="0"/>
              </a:rPr>
              <a:t>1 2 (3) [3, 4, 5]</a:t>
            </a:r>
          </a:p>
          <a:p>
            <a:r>
              <a:rPr lang="en-GB" sz="1600" dirty="0">
                <a:latin typeface="Consolas" panose="020B0609020204030204" pitchFamily="49" charset="0"/>
              </a:rPr>
              <a:t>     0: 3</a:t>
            </a:r>
          </a:p>
          <a:p>
            <a:r>
              <a:rPr lang="en-GB" sz="1600" dirty="0">
                <a:latin typeface="Consolas" panose="020B0609020204030204" pitchFamily="49" charset="0"/>
              </a:rPr>
              <a:t>     1: 4</a:t>
            </a:r>
          </a:p>
          <a:p>
            <a:r>
              <a:rPr lang="en-GB" sz="1600" dirty="0">
                <a:latin typeface="Consolas" panose="020B0609020204030204" pitchFamily="49" charset="0"/>
              </a:rPr>
              <a:t>     2: 5</a:t>
            </a:r>
          </a:p>
          <a:p>
            <a:r>
              <a:rPr lang="en-GB" sz="1600" dirty="0">
                <a:latin typeface="Consolas" panose="020B0609020204030204" pitchFamily="49" charset="0"/>
              </a:rPr>
              <a:t>     length: 3</a:t>
            </a:r>
          </a:p>
          <a:p>
            <a:r>
              <a:rPr lang="en-GB" sz="1600" dirty="0">
                <a:latin typeface="Consolas" panose="020B0609020204030204" pitchFamily="49" charset="0"/>
              </a:rPr>
              <a:t>     [[Prototype]]: Array(0)</a:t>
            </a:r>
          </a:p>
        </p:txBody>
      </p:sp>
      <p:sp>
        <p:nvSpPr>
          <p:cNvPr id="6" name="TextBox 5">
            <a:extLst>
              <a:ext uri="{FF2B5EF4-FFF2-40B4-BE49-F238E27FC236}">
                <a16:creationId xmlns:a16="http://schemas.microsoft.com/office/drawing/2014/main" id="{5EF57C78-1362-49ED-8883-3AFA6DC65999}"/>
              </a:ext>
            </a:extLst>
          </p:cNvPr>
          <p:cNvSpPr txBox="1"/>
          <p:nvPr/>
        </p:nvSpPr>
        <p:spPr>
          <a:xfrm>
            <a:off x="5247861" y="1259118"/>
            <a:ext cx="4479179" cy="4524315"/>
          </a:xfrm>
          <a:prstGeom prst="rect">
            <a:avLst/>
          </a:prstGeom>
          <a:noFill/>
        </p:spPr>
        <p:txBody>
          <a:bodyPr wrap="square">
            <a:spAutoFit/>
          </a:bodyPr>
          <a:lstStyle/>
          <a:p>
            <a:r>
              <a:rPr lang="en-GB" dirty="0"/>
              <a:t>The rest pattern has the same syntax as the spread operator using the three dots, except it does the opposite.</a:t>
            </a:r>
          </a:p>
          <a:p>
            <a:endParaRPr lang="en-GB" dirty="0"/>
          </a:p>
          <a:p>
            <a:r>
              <a:rPr lang="en-GB" dirty="0"/>
              <a:t>The spread operator is used to unpack and array. In this example we are using it to unpack the array of 3 and 4. The spread operator is used on the right side of assignment operator (the =).</a:t>
            </a:r>
          </a:p>
          <a:p>
            <a:endParaRPr lang="en-GB" dirty="0"/>
          </a:p>
          <a:p>
            <a:r>
              <a:rPr lang="en-GB" dirty="0"/>
              <a:t>The rest pattern does the opposite, it is used to pack an array.  In this example we are packing the unused values into a new array called others. The Rest pattern is used on the left hand side of the assignment operator (the =).</a:t>
            </a:r>
          </a:p>
        </p:txBody>
      </p:sp>
    </p:spTree>
    <p:extLst>
      <p:ext uri="{BB962C8B-B14F-4D97-AF65-F5344CB8AC3E}">
        <p14:creationId xmlns:p14="http://schemas.microsoft.com/office/powerpoint/2010/main" val="376032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8473-0C27-45F1-90A2-80D392E04890}"/>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BRIEF INTRODUCTION TO JAVASCRIPT</a:t>
            </a:r>
          </a:p>
        </p:txBody>
      </p:sp>
    </p:spTree>
    <p:extLst>
      <p:ext uri="{BB962C8B-B14F-4D97-AF65-F5344CB8AC3E}">
        <p14:creationId xmlns:p14="http://schemas.microsoft.com/office/powerpoint/2010/main" val="3928999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F7FA8A-FC39-4B5E-AE1C-C0868C0471C2}"/>
              </a:ext>
            </a:extLst>
          </p:cNvPr>
          <p:cNvSpPr txBox="1"/>
          <p:nvPr/>
        </p:nvSpPr>
        <p:spPr>
          <a:xfrm>
            <a:off x="335664" y="439734"/>
            <a:ext cx="780133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7 is a lucky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9 is the square of three!'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 is not 7 or 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'Why not 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5311C01-4285-46DB-B871-6C629CC08927}"/>
              </a:ext>
            </a:extLst>
          </p:cNvPr>
          <p:cNvSpPr txBox="1"/>
          <p:nvPr/>
        </p:nvSpPr>
        <p:spPr>
          <a:xfrm>
            <a:off x="6863787" y="1540276"/>
            <a:ext cx="2909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Else if can be used to add more options to the statement.</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7CFAD7-E651-44C8-A5C1-F53A719C1FD6}"/>
              </a:ext>
            </a:extLst>
          </p:cNvPr>
          <p:cNvSpPr txBox="1"/>
          <p:nvPr/>
        </p:nvSpPr>
        <p:spPr>
          <a:xfrm>
            <a:off x="6863787" y="2918252"/>
            <a:ext cx="2372812" cy="16619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means not equal to (strict mode)</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Means not equal to (loose mode)</a:t>
            </a:r>
          </a:p>
          <a:p>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CC6B0EE-C3CC-460C-ADAF-5F391BC53994}"/>
              </a:ext>
            </a:extLst>
          </p:cNvPr>
          <p:cNvSpPr txBox="1"/>
          <p:nvPr/>
        </p:nvSpPr>
        <p:spPr>
          <a:xfrm>
            <a:off x="335664" y="4225386"/>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9</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E42F252-CC3D-4CEE-B492-9FB5DD84C807}"/>
              </a:ext>
            </a:extLst>
          </p:cNvPr>
          <p:cNvSpPr txBox="1"/>
          <p:nvPr/>
        </p:nvSpPr>
        <p:spPr>
          <a:xfrm>
            <a:off x="1824917" y="4225385"/>
            <a:ext cx="3024874" cy="646331"/>
          </a:xfrm>
          <a:prstGeom prst="rect">
            <a:avLst/>
          </a:prstGeom>
          <a:noFill/>
        </p:spPr>
        <p:txBody>
          <a:bodyPr wrap="square">
            <a:spAutoFit/>
          </a:bodyPr>
          <a:lstStyle/>
          <a:p>
            <a:r>
              <a:rPr lang="en-GB" dirty="0"/>
              <a:t>Cool! 9 is the square of three! </a:t>
            </a:r>
          </a:p>
          <a:p>
            <a:r>
              <a:rPr lang="en-GB" dirty="0"/>
              <a:t>Why not 23?</a:t>
            </a:r>
          </a:p>
        </p:txBody>
      </p:sp>
      <p:sp>
        <p:nvSpPr>
          <p:cNvPr id="9" name="TextBox 8">
            <a:extLst>
              <a:ext uri="{FF2B5EF4-FFF2-40B4-BE49-F238E27FC236}">
                <a16:creationId xmlns:a16="http://schemas.microsoft.com/office/drawing/2014/main" id="{F11B94FB-C3DF-4A6E-A9D5-686704786B6A}"/>
              </a:ext>
            </a:extLst>
          </p:cNvPr>
          <p:cNvSpPr txBox="1"/>
          <p:nvPr/>
        </p:nvSpPr>
        <p:spPr>
          <a:xfrm>
            <a:off x="335664" y="4871717"/>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7</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FAE1CA7-9E10-49B6-B3E1-7567474FA2F1}"/>
              </a:ext>
            </a:extLst>
          </p:cNvPr>
          <p:cNvSpPr txBox="1"/>
          <p:nvPr/>
        </p:nvSpPr>
        <p:spPr>
          <a:xfrm>
            <a:off x="1824917" y="4871716"/>
            <a:ext cx="3024874" cy="646331"/>
          </a:xfrm>
          <a:prstGeom prst="rect">
            <a:avLst/>
          </a:prstGeom>
          <a:noFill/>
        </p:spPr>
        <p:txBody>
          <a:bodyPr wrap="square">
            <a:spAutoFit/>
          </a:bodyPr>
          <a:lstStyle/>
          <a:p>
            <a:r>
              <a:rPr lang="en-GB" dirty="0"/>
              <a:t>Cool! 7 is a lucky number!</a:t>
            </a:r>
          </a:p>
          <a:p>
            <a:r>
              <a:rPr lang="en-GB" dirty="0"/>
              <a:t>Why not 23?</a:t>
            </a:r>
          </a:p>
        </p:txBody>
      </p:sp>
      <p:sp>
        <p:nvSpPr>
          <p:cNvPr id="11" name="TextBox 10">
            <a:extLst>
              <a:ext uri="{FF2B5EF4-FFF2-40B4-BE49-F238E27FC236}">
                <a16:creationId xmlns:a16="http://schemas.microsoft.com/office/drawing/2014/main" id="{73D25796-9C22-42D3-916F-74D93EE25560}"/>
              </a:ext>
            </a:extLst>
          </p:cNvPr>
          <p:cNvSpPr txBox="1"/>
          <p:nvPr/>
        </p:nvSpPr>
        <p:spPr>
          <a:xfrm>
            <a:off x="335664" y="5563586"/>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23</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13191910-09A5-4A69-89FD-1AC837F3DCCD}"/>
              </a:ext>
            </a:extLst>
          </p:cNvPr>
          <p:cNvSpPr txBox="1"/>
          <p:nvPr/>
        </p:nvSpPr>
        <p:spPr>
          <a:xfrm>
            <a:off x="1824916" y="5563585"/>
            <a:ext cx="3939275" cy="369332"/>
          </a:xfrm>
          <a:prstGeom prst="rect">
            <a:avLst/>
          </a:prstGeom>
          <a:noFill/>
        </p:spPr>
        <p:txBody>
          <a:bodyPr wrap="square">
            <a:spAutoFit/>
          </a:bodyPr>
          <a:lstStyle/>
          <a:p>
            <a:r>
              <a:rPr lang="en-GB" dirty="0"/>
              <a:t>Cool! 23 is still an amazing number!</a:t>
            </a:r>
          </a:p>
        </p:txBody>
      </p:sp>
      <p:sp>
        <p:nvSpPr>
          <p:cNvPr id="13" name="TextBox 12">
            <a:extLst>
              <a:ext uri="{FF2B5EF4-FFF2-40B4-BE49-F238E27FC236}">
                <a16:creationId xmlns:a16="http://schemas.microsoft.com/office/drawing/2014/main" id="{1CE1543F-55B5-47E8-9877-B142B1A8BA75}"/>
              </a:ext>
            </a:extLst>
          </p:cNvPr>
          <p:cNvSpPr txBox="1"/>
          <p:nvPr/>
        </p:nvSpPr>
        <p:spPr>
          <a:xfrm>
            <a:off x="335664" y="6070790"/>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All other numbers</a:t>
            </a:r>
          </a:p>
        </p:txBody>
      </p:sp>
      <p:sp>
        <p:nvSpPr>
          <p:cNvPr id="14" name="TextBox 13">
            <a:extLst>
              <a:ext uri="{FF2B5EF4-FFF2-40B4-BE49-F238E27FC236}">
                <a16:creationId xmlns:a16="http://schemas.microsoft.com/office/drawing/2014/main" id="{4F7DE906-635B-4AE6-BEAA-86C132CE17E3}"/>
              </a:ext>
            </a:extLst>
          </p:cNvPr>
          <p:cNvSpPr txBox="1"/>
          <p:nvPr/>
        </p:nvSpPr>
        <p:spPr>
          <a:xfrm>
            <a:off x="1824916" y="6070789"/>
            <a:ext cx="3939275" cy="646331"/>
          </a:xfrm>
          <a:prstGeom prst="rect">
            <a:avLst/>
          </a:prstGeom>
          <a:noFill/>
        </p:spPr>
        <p:txBody>
          <a:bodyPr wrap="square">
            <a:spAutoFit/>
          </a:bodyPr>
          <a:lstStyle/>
          <a:p>
            <a:r>
              <a:rPr lang="en-GB" dirty="0"/>
              <a:t>Number is not 7 or 23!</a:t>
            </a:r>
          </a:p>
          <a:p>
            <a:r>
              <a:rPr lang="en-GB" dirty="0"/>
              <a:t>Why not 23?</a:t>
            </a:r>
          </a:p>
        </p:txBody>
      </p:sp>
    </p:spTree>
    <p:extLst>
      <p:ext uri="{BB962C8B-B14F-4D97-AF65-F5344CB8AC3E}">
        <p14:creationId xmlns:p14="http://schemas.microsoft.com/office/powerpoint/2010/main" val="78136865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4B9E45-63EB-4EF4-9814-302F30244B4A}"/>
              </a:ext>
            </a:extLst>
          </p:cNvPr>
          <p:cNvSpPr txBox="1"/>
          <p:nvPr/>
        </p:nvSpPr>
        <p:spPr>
          <a:xfrm>
            <a:off x="281609" y="152335"/>
            <a:ext cx="9342782" cy="547842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otherFood</a:t>
            </a:r>
            <a:r>
              <a:rPr lang="en-GB" sz="1600" b="1" dirty="0">
                <a:solidFill>
                  <a:srgbClr val="D4D4D4"/>
                </a:solidFill>
                <a:effectLst/>
                <a:latin typeface="Consolas" panose="020B0609020204030204" pitchFamily="49" charset="0"/>
              </a:rPr>
              <a:t>] =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otherFood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fontAlgn="base">
              <a:buFont typeface="+mj-lt"/>
              <a:buAutoNum type="arabicPeriod"/>
            </a:pPr>
            <a:r>
              <a:rPr lang="en-GB" b="0" i="0" dirty="0">
                <a:solidFill>
                  <a:srgbClr val="202124"/>
                </a:solidFill>
                <a:effectLst/>
                <a:latin typeface="consolas" panose="020B0609020204030204" pitchFamily="49" charset="0"/>
              </a:rPr>
              <a:t>Pizza Risotto </a:t>
            </a:r>
            <a:r>
              <a:rPr lang="en-GB" b="0" i="1" dirty="0">
                <a:solidFill>
                  <a:srgbClr val="202124"/>
                </a:solidFill>
                <a:effectLst/>
                <a:latin typeface="var(--source-code-font-family)"/>
              </a:rPr>
              <a:t>(4) ['Focaccia', 'Bruschetta', 'Garlic Bread', 'Caprese Salad']</a:t>
            </a:r>
            <a:endParaRPr lang="en-GB" b="0" i="0" dirty="0">
              <a:solidFill>
                <a:srgbClr val="202124"/>
              </a:solidFill>
              <a:effectLst/>
              <a:latin typeface="var(--source-code-font-family)"/>
            </a:endParaRPr>
          </a:p>
          <a:p>
            <a:pPr marL="742950" lvl="1" indent="-285750" algn="l" fontAlgn="base">
              <a:buFont typeface="+mj-lt"/>
              <a:buAutoNum type="arabicPeriod"/>
            </a:pPr>
            <a:r>
              <a:rPr lang="en-GB" b="1" i="0" dirty="0">
                <a:solidFill>
                  <a:srgbClr val="202124"/>
                </a:solidFill>
                <a:effectLst/>
                <a:latin typeface="var(--source-code-font-family)"/>
              </a:rPr>
              <a:t>0</a:t>
            </a:r>
            <a:r>
              <a:rPr lang="en-GB" b="0" i="0" dirty="0">
                <a:solidFill>
                  <a:srgbClr val="202124"/>
                </a:solidFill>
                <a:effectLst/>
                <a:latin typeface="var(--source-code-font-family)"/>
              </a:rPr>
              <a:t>: "Focaccia"</a:t>
            </a:r>
          </a:p>
          <a:p>
            <a:pPr marL="742950" lvl="1" indent="-285750" algn="l" fontAlgn="base">
              <a:buFont typeface="+mj-lt"/>
              <a:buAutoNum type="arabicPeriod"/>
            </a:pPr>
            <a:r>
              <a:rPr lang="en-GB" b="1" i="0" dirty="0">
                <a:solidFill>
                  <a:srgbClr val="202124"/>
                </a:solidFill>
                <a:effectLst/>
                <a:latin typeface="var(--source-code-font-family)"/>
              </a:rPr>
              <a:t>1</a:t>
            </a:r>
            <a:r>
              <a:rPr lang="en-GB" b="0" i="0" dirty="0">
                <a:solidFill>
                  <a:srgbClr val="202124"/>
                </a:solidFill>
                <a:effectLst/>
                <a:latin typeface="var(--source-code-font-family)"/>
              </a:rPr>
              <a:t>: "Bruschetta"</a:t>
            </a:r>
          </a:p>
          <a:p>
            <a:pPr marL="742950" lvl="1" indent="-285750" algn="l" fontAlgn="base">
              <a:buFont typeface="+mj-lt"/>
              <a:buAutoNum type="arabicPeriod"/>
            </a:pPr>
            <a:r>
              <a:rPr lang="en-GB" b="1" i="0" dirty="0">
                <a:solidFill>
                  <a:srgbClr val="202124"/>
                </a:solidFill>
                <a:effectLst/>
                <a:latin typeface="var(--source-code-font-family)"/>
              </a:rPr>
              <a:t>2</a:t>
            </a:r>
            <a:r>
              <a:rPr lang="en-GB" b="0" i="0" dirty="0">
                <a:solidFill>
                  <a:srgbClr val="202124"/>
                </a:solidFill>
                <a:effectLst/>
                <a:latin typeface="var(--source-code-font-family)"/>
              </a:rPr>
              <a:t>: "Garlic Bread"</a:t>
            </a:r>
          </a:p>
          <a:p>
            <a:pPr marL="742950" lvl="1" indent="-285750" algn="l" fontAlgn="base">
              <a:buFont typeface="+mj-lt"/>
              <a:buAutoNum type="arabicPeriod"/>
            </a:pPr>
            <a:r>
              <a:rPr lang="en-GB" b="1" i="0" dirty="0">
                <a:solidFill>
                  <a:srgbClr val="202124"/>
                </a:solidFill>
                <a:effectLst/>
                <a:latin typeface="var(--source-code-font-family)"/>
              </a:rPr>
              <a:t>3</a:t>
            </a:r>
            <a:r>
              <a:rPr lang="en-GB" b="0" i="0" dirty="0">
                <a:solidFill>
                  <a:srgbClr val="202124"/>
                </a:solidFill>
                <a:effectLst/>
                <a:latin typeface="var(--source-code-font-family)"/>
              </a:rPr>
              <a:t>: "Caprese Salad"</a:t>
            </a:r>
          </a:p>
          <a:p>
            <a:pPr marL="742950" lvl="1" indent="-285750" algn="l" fontAlgn="base">
              <a:buFont typeface="+mj-lt"/>
              <a:buAutoNum type="arabicPeriod"/>
            </a:pPr>
            <a:r>
              <a:rPr lang="en-GB" b="1" i="0" dirty="0">
                <a:solidFill>
                  <a:srgbClr val="202124"/>
                </a:solidFill>
                <a:effectLst/>
                <a:latin typeface="var(--source-code-font-family)"/>
              </a:rPr>
              <a:t>length</a:t>
            </a:r>
            <a:r>
              <a:rPr lang="en-GB" b="0" i="0" dirty="0">
                <a:solidFill>
                  <a:srgbClr val="202124"/>
                </a:solidFill>
                <a:effectLst/>
                <a:latin typeface="var(--source-code-font-family)"/>
              </a:rPr>
              <a:t>: 4</a:t>
            </a:r>
          </a:p>
          <a:p>
            <a:pPr marL="742950" lvl="1" indent="-285750" algn="l" fontAlgn="base">
              <a:buFont typeface="+mj-lt"/>
              <a:buAutoNum type="arabicPeriod"/>
            </a:pPr>
            <a:r>
              <a:rPr lang="en-GB" b="0" i="0" dirty="0">
                <a:solidFill>
                  <a:srgbClr val="202124"/>
                </a:solidFill>
                <a:effectLst/>
                <a:latin typeface="var(--source-code-font-family)"/>
              </a:rPr>
              <a:t>[[Prototype]]: Array(0)</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F6D7F7C-FB7F-4A65-BC5C-8695BC595B31}"/>
              </a:ext>
            </a:extLst>
          </p:cNvPr>
          <p:cNvSpPr txBox="1"/>
          <p:nvPr/>
        </p:nvSpPr>
        <p:spPr>
          <a:xfrm>
            <a:off x="5085518" y="1764848"/>
            <a:ext cx="4644889"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on the Right hand side we are using the spread operator to de-structure the mainMenu and starterMenu arrays.</a:t>
            </a:r>
          </a:p>
        </p:txBody>
      </p:sp>
      <p:sp>
        <p:nvSpPr>
          <p:cNvPr id="5" name="TextBox 4">
            <a:extLst>
              <a:ext uri="{FF2B5EF4-FFF2-40B4-BE49-F238E27FC236}">
                <a16:creationId xmlns:a16="http://schemas.microsoft.com/office/drawing/2014/main" id="{947206A2-FEBC-4CAA-8BFF-6F414A6DB34C}"/>
              </a:ext>
            </a:extLst>
          </p:cNvPr>
          <p:cNvSpPr txBox="1"/>
          <p:nvPr/>
        </p:nvSpPr>
        <p:spPr>
          <a:xfrm>
            <a:off x="3299791" y="3666247"/>
            <a:ext cx="6430616" cy="313932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On the left hand side we are using the rest pattern to construct an array of all other foods from mainMenu and starterMenu that are not pizza or risotto.</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Note that the rest pattern should always be the last in the array otherwise JavaScript will not know how to structure the array and produce an error: </a:t>
            </a:r>
            <a:r>
              <a:rPr lang="en-GB" b="1" dirty="0">
                <a:latin typeface="Consolas" panose="020B0609020204030204" pitchFamily="49" charset="0"/>
                <a:cs typeface="Calibri" panose="020F0502020204030204" pitchFamily="34" charset="0"/>
              </a:rPr>
              <a:t>Uncaught SyntaxError: Rest element must be last element</a:t>
            </a:r>
          </a:p>
          <a:p>
            <a:endParaRPr lang="en-GB" b="1" dirty="0">
              <a:latin typeface="Consolas" panose="020B0609020204030204" pitchFamily="49" charset="0"/>
              <a:cs typeface="Calibri" panose="020F0502020204030204" pitchFamily="34" charset="0"/>
            </a:endParaRPr>
          </a:p>
          <a:p>
            <a:r>
              <a:rPr lang="en-GB" b="1" dirty="0">
                <a:cs typeface="Calibri" panose="020F0502020204030204" pitchFamily="34" charset="0"/>
              </a:rPr>
              <a:t>There must only be one rest pattern in one de-structuring assignment.</a:t>
            </a:r>
          </a:p>
        </p:txBody>
      </p:sp>
    </p:spTree>
    <p:extLst>
      <p:ext uri="{BB962C8B-B14F-4D97-AF65-F5344CB8AC3E}">
        <p14:creationId xmlns:p14="http://schemas.microsoft.com/office/powerpoint/2010/main" val="2106646233"/>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492B8D-2BB6-44EC-AEAA-600118B01CC6}"/>
              </a:ext>
            </a:extLst>
          </p:cNvPr>
          <p:cNvSpPr txBox="1"/>
          <p:nvPr/>
        </p:nvSpPr>
        <p:spPr>
          <a:xfrm>
            <a:off x="168965" y="181957"/>
            <a:ext cx="9568070"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D8AD0E2-BD8E-478E-BF58-943A31392E7A}"/>
              </a:ext>
            </a:extLst>
          </p:cNvPr>
          <p:cNvSpPr txBox="1"/>
          <p:nvPr/>
        </p:nvSpPr>
        <p:spPr>
          <a:xfrm>
            <a:off x="4316895" y="2333286"/>
            <a:ext cx="541848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on the left hand side we are using the rest pattern to construct a new object called weekdays that only has thu and fri in it.</a:t>
            </a:r>
          </a:p>
        </p:txBody>
      </p:sp>
      <p:sp>
        <p:nvSpPr>
          <p:cNvPr id="5" name="TextBox 4">
            <a:extLst>
              <a:ext uri="{FF2B5EF4-FFF2-40B4-BE49-F238E27FC236}">
                <a16:creationId xmlns:a16="http://schemas.microsoft.com/office/drawing/2014/main" id="{27EFDB8C-02C5-4F9C-92F1-A1FF8B0BCC9C}"/>
              </a:ext>
            </a:extLst>
          </p:cNvPr>
          <p:cNvSpPr txBox="1"/>
          <p:nvPr/>
        </p:nvSpPr>
        <p:spPr>
          <a:xfrm>
            <a:off x="4316895" y="3428999"/>
            <a:ext cx="4949686" cy="1200329"/>
          </a:xfrm>
          <a:prstGeom prst="rect">
            <a:avLst/>
          </a:prstGeom>
          <a:noFill/>
        </p:spPr>
        <p:txBody>
          <a:bodyPr wrap="square">
            <a:spAutoFit/>
          </a:bodyPr>
          <a:lstStyle/>
          <a:p>
            <a:pPr algn="l">
              <a:buFont typeface="+mj-lt"/>
              <a:buAutoNum type="arabicPeriod"/>
            </a:pPr>
            <a:r>
              <a:rPr lang="en-GB" b="0" i="1" dirty="0">
                <a:solidFill>
                  <a:srgbClr val="202124"/>
                </a:solidFill>
                <a:effectLst/>
                <a:latin typeface="consolas" panose="020B0609020204030204" pitchFamily="49" charset="0"/>
              </a:rPr>
              <a:t>{thu: {…}, fri: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fri</a:t>
            </a:r>
            <a:r>
              <a:rPr lang="en-GB" b="0" i="0" dirty="0">
                <a:solidFill>
                  <a:srgbClr val="202124"/>
                </a:solidFill>
                <a:effectLst/>
                <a:latin typeface="consolas" panose="020B0609020204030204" pitchFamily="49" charset="0"/>
              </a:rPr>
              <a:t>: {open: 11, close: 23}</a:t>
            </a:r>
          </a:p>
          <a:p>
            <a:pPr marL="742950" lvl="1" indent="-285750" algn="l">
              <a:buFont typeface="+mj-lt"/>
              <a:buAutoNum type="arabicPeriod"/>
            </a:pPr>
            <a:r>
              <a:rPr lang="en-GB" b="1" i="0" dirty="0">
                <a:solidFill>
                  <a:srgbClr val="202124"/>
                </a:solidFill>
                <a:effectLst/>
                <a:latin typeface="consolas" panose="020B0609020204030204" pitchFamily="49" charset="0"/>
              </a:rPr>
              <a:t>thu</a:t>
            </a:r>
            <a:r>
              <a:rPr lang="en-GB" b="0" i="0" dirty="0">
                <a:solidFill>
                  <a:srgbClr val="202124"/>
                </a:solidFill>
                <a:effectLst/>
                <a:latin typeface="consolas" panose="020B0609020204030204" pitchFamily="49" charset="0"/>
              </a:rPr>
              <a:t>: {open: 12, close: 22}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6" name="Rectangle 5">
            <a:extLst>
              <a:ext uri="{FF2B5EF4-FFF2-40B4-BE49-F238E27FC236}">
                <a16:creationId xmlns:a16="http://schemas.microsoft.com/office/drawing/2014/main" id="{519104D4-8227-4125-9C66-FBDDB3329FDB}"/>
              </a:ext>
            </a:extLst>
          </p:cNvPr>
          <p:cNvSpPr/>
          <p:nvPr/>
        </p:nvSpPr>
        <p:spPr>
          <a:xfrm>
            <a:off x="168965" y="5764696"/>
            <a:ext cx="6139070" cy="675861"/>
          </a:xfrm>
          <a:prstGeom prst="rect">
            <a:avLst/>
          </a:prstGeom>
          <a:noFill/>
          <a:ln w="3175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86757872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B3C697-AADB-4F18-9CE7-21A63F23B404}"/>
              </a:ext>
            </a:extLst>
          </p:cNvPr>
          <p:cNvSpPr txBox="1"/>
          <p:nvPr/>
        </p:nvSpPr>
        <p:spPr>
          <a:xfrm>
            <a:off x="157370" y="183011"/>
            <a:ext cx="7583555" cy="677108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numbers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(2) [2, 3] </a:t>
            </a:r>
          </a:p>
          <a:p>
            <a:r>
              <a:rPr lang="fr-FR" dirty="0">
                <a:effectLst/>
                <a:latin typeface="Consolas" panose="020B0609020204030204" pitchFamily="49" charset="0"/>
              </a:rPr>
              <a:t>(4) [5, 3, 7, 2] </a:t>
            </a:r>
          </a:p>
          <a:p>
            <a:r>
              <a:rPr lang="fr-FR" dirty="0">
                <a:effectLst/>
                <a:latin typeface="Consolas" panose="020B0609020204030204" pitchFamily="49" charset="0"/>
              </a:rPr>
              <a:t>(7) [8, 2, 5, 3, 2, 1, 4]</a:t>
            </a:r>
          </a:p>
          <a:p>
            <a:endParaRPr lang="fr-FR" dirty="0">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5</a:t>
            </a:r>
          </a:p>
          <a:p>
            <a:r>
              <a:rPr lang="fr-FR" dirty="0">
                <a:effectLst/>
                <a:latin typeface="Consolas" panose="020B0609020204030204" pitchFamily="49" charset="0"/>
              </a:rPr>
              <a:t>17</a:t>
            </a:r>
          </a:p>
          <a:p>
            <a:r>
              <a:rPr lang="fr-FR" dirty="0">
                <a:effectLst/>
                <a:latin typeface="Consolas" panose="020B0609020204030204" pitchFamily="49" charset="0"/>
              </a:rPr>
              <a:t>25</a:t>
            </a:r>
          </a:p>
          <a:p>
            <a:endParaRPr lang="fr-FR" dirty="0">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a:p>
            <a:r>
              <a:rPr lang="fr-FR" dirty="0">
                <a:latin typeface="Consolas" panose="020B0609020204030204" pitchFamily="49" charset="0"/>
              </a:rPr>
              <a:t>3</a:t>
            </a:r>
            <a:r>
              <a:rPr lang="fr-FR" dirty="0">
                <a:effectLst/>
                <a:latin typeface="Consolas" panose="020B0609020204030204" pitchFamily="49" charset="0"/>
              </a:rPr>
              <a:t>5</a:t>
            </a:r>
            <a:endParaRPr lang="en-GB" dirty="0">
              <a:effectLst/>
              <a:latin typeface="Consolas" panose="020B0609020204030204" pitchFamily="49" charset="0"/>
            </a:endParaRPr>
          </a:p>
        </p:txBody>
      </p:sp>
      <p:sp>
        <p:nvSpPr>
          <p:cNvPr id="6" name="TextBox 5">
            <a:extLst>
              <a:ext uri="{FF2B5EF4-FFF2-40B4-BE49-F238E27FC236}">
                <a16:creationId xmlns:a16="http://schemas.microsoft.com/office/drawing/2014/main" id="{1133B074-0C02-48B2-B8A3-2A6321C6C0F9}"/>
              </a:ext>
            </a:extLst>
          </p:cNvPr>
          <p:cNvSpPr txBox="1"/>
          <p:nvPr/>
        </p:nvSpPr>
        <p:spPr>
          <a:xfrm>
            <a:off x="4330147" y="1259860"/>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using the rest pattern to pack a set of numbers into an array called numbers.</a:t>
            </a:r>
          </a:p>
        </p:txBody>
      </p:sp>
      <p:sp>
        <p:nvSpPr>
          <p:cNvPr id="7" name="TextBox 6">
            <a:extLst>
              <a:ext uri="{FF2B5EF4-FFF2-40B4-BE49-F238E27FC236}">
                <a16:creationId xmlns:a16="http://schemas.microsoft.com/office/drawing/2014/main" id="{E3D21064-CEB0-40BB-8F2F-3328ED18B051}"/>
              </a:ext>
            </a:extLst>
          </p:cNvPr>
          <p:cNvSpPr txBox="1"/>
          <p:nvPr/>
        </p:nvSpPr>
        <p:spPr>
          <a:xfrm>
            <a:off x="4330146" y="4305479"/>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iterate through each array in a loop to get the sums.</a:t>
            </a:r>
          </a:p>
        </p:txBody>
      </p:sp>
      <p:sp>
        <p:nvSpPr>
          <p:cNvPr id="8" name="TextBox 7">
            <a:extLst>
              <a:ext uri="{FF2B5EF4-FFF2-40B4-BE49-F238E27FC236}">
                <a16:creationId xmlns:a16="http://schemas.microsoft.com/office/drawing/2014/main" id="{F084DD6B-0883-4B1E-8D9E-CC15753BEB6E}"/>
              </a:ext>
            </a:extLst>
          </p:cNvPr>
          <p:cNvSpPr txBox="1"/>
          <p:nvPr/>
        </p:nvSpPr>
        <p:spPr>
          <a:xfrm>
            <a:off x="4230755" y="5629787"/>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the rest pattern to pass a known array into the add2 function.</a:t>
            </a:r>
          </a:p>
        </p:txBody>
      </p:sp>
    </p:spTree>
    <p:extLst>
      <p:ext uri="{BB962C8B-B14F-4D97-AF65-F5344CB8AC3E}">
        <p14:creationId xmlns:p14="http://schemas.microsoft.com/office/powerpoint/2010/main" val="1425969607"/>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73BE95-9ED0-466E-A9A2-4056E5E4B11E}"/>
              </a:ext>
            </a:extLst>
          </p:cNvPr>
          <p:cNvSpPr txBox="1"/>
          <p:nvPr/>
        </p:nvSpPr>
        <p:spPr>
          <a:xfrm>
            <a:off x="168965" y="90468"/>
            <a:ext cx="95680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059CCE-9D60-422A-BD1B-83135322C4D2}"/>
              </a:ext>
            </a:extLst>
          </p:cNvPr>
          <p:cNvSpPr txBox="1"/>
          <p:nvPr/>
        </p:nvSpPr>
        <p:spPr>
          <a:xfrm>
            <a:off x="2302565" y="4564870"/>
            <a:ext cx="760343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using the rest pattern to pack a set of ingredients into an array within the orderPizza function. The pizza must have one ingredient then an array of however many ingredients.</a:t>
            </a:r>
          </a:p>
        </p:txBody>
      </p:sp>
    </p:spTree>
    <p:extLst>
      <p:ext uri="{BB962C8B-B14F-4D97-AF65-F5344CB8AC3E}">
        <p14:creationId xmlns:p14="http://schemas.microsoft.com/office/powerpoint/2010/main" val="739660928"/>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7F633-E3F4-4DC4-BFB8-64A2BC70C531}"/>
              </a:ext>
            </a:extLst>
          </p:cNvPr>
          <p:cNvSpPr txBox="1"/>
          <p:nvPr/>
        </p:nvSpPr>
        <p:spPr>
          <a:xfrm>
            <a:off x="168965" y="249494"/>
            <a:ext cx="9568070" cy="2800767"/>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'Onions'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'olives'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pPr algn="l"/>
            <a:endParaRPr lang="en-GB" b="0" i="0" dirty="0">
              <a:solidFill>
                <a:srgbClr val="202124"/>
              </a:solidFill>
              <a:effectLst/>
              <a:latin typeface="Consolas" panose="020B0609020204030204" pitchFamily="49" charset="0"/>
            </a:endParaRPr>
          </a:p>
          <a:p>
            <a:pPr algn="l"/>
            <a:r>
              <a:rPr lang="en-GB" b="0" i="0" dirty="0">
                <a:solidFill>
                  <a:srgbClr val="202124"/>
                </a:solidFill>
                <a:effectLst/>
                <a:latin typeface="Consolas" panose="020B0609020204030204" pitchFamily="49" charset="0"/>
              </a:rPr>
              <a:t>Mushroom</a:t>
            </a:r>
            <a:endParaRPr lang="en-GB" dirty="0">
              <a:solidFill>
                <a:srgbClr val="202124"/>
              </a:solidFill>
              <a:latin typeface="Consolas" panose="020B0609020204030204" pitchFamily="49" charset="0"/>
            </a:endParaRPr>
          </a:p>
          <a:p>
            <a:pPr algn="l"/>
            <a:r>
              <a:rPr lang="en-GB" b="0" i="1" dirty="0">
                <a:solidFill>
                  <a:srgbClr val="202124"/>
                </a:solidFill>
                <a:effectLst/>
                <a:latin typeface="Consolas" panose="020B0609020204030204" pitchFamily="49" charset="0"/>
              </a:rPr>
              <a:t>(3) ['Onions', 'olives', 'spinach']</a:t>
            </a:r>
            <a:endParaRPr lang="en-GB" b="0" i="0" dirty="0">
              <a:solidFill>
                <a:srgbClr val="202124"/>
              </a:solidFill>
              <a:effectLst/>
              <a:latin typeface="Consolas" panose="020B0609020204030204" pitchFamily="49" charset="0"/>
            </a:endParaRPr>
          </a:p>
          <a:p>
            <a:pPr marL="742950" lvl="1" indent="-285750" algn="l" fontAlgn="base">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"Onions"</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"olives"</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2</a:t>
            </a:r>
            <a:r>
              <a:rPr lang="en-GB" b="0" i="0" dirty="0">
                <a:solidFill>
                  <a:srgbClr val="202124"/>
                </a:solidFill>
                <a:effectLst/>
                <a:latin typeface="Consolas" panose="020B0609020204030204" pitchFamily="49" charset="0"/>
              </a:rPr>
              <a:t>: "spinach"</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3</a:t>
            </a:r>
          </a:p>
          <a:p>
            <a:pPr marL="742950" lvl="1" indent="-285750" algn="l" fontAlgn="base">
              <a:buFont typeface="+mj-lt"/>
              <a:buAutoNum type="arabicPeriod"/>
            </a:pPr>
            <a:r>
              <a:rPr lang="en-GB" b="0" i="0" dirty="0">
                <a:solidFill>
                  <a:srgbClr val="202124"/>
                </a:solidFill>
                <a:effectLst/>
                <a:latin typeface="Consolas" panose="020B0609020204030204" pitchFamily="49" charset="0"/>
              </a:rPr>
              <a:t>[[Prototype]]: Array(0)</a:t>
            </a:r>
          </a:p>
          <a:p>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37450F3-4F1A-420F-BC66-786E2D69FFF0}"/>
              </a:ext>
            </a:extLst>
          </p:cNvPr>
          <p:cNvSpPr txBox="1"/>
          <p:nvPr/>
        </p:nvSpPr>
        <p:spPr>
          <a:xfrm>
            <a:off x="5473148" y="934260"/>
            <a:ext cx="4263887"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pass into the function a list of ingredients with the first becoming the mainIngredient and the rest becoming an array of otherIngredients.</a:t>
            </a:r>
          </a:p>
        </p:txBody>
      </p:sp>
      <p:sp>
        <p:nvSpPr>
          <p:cNvPr id="5" name="TextBox 4">
            <a:extLst>
              <a:ext uri="{FF2B5EF4-FFF2-40B4-BE49-F238E27FC236}">
                <a16:creationId xmlns:a16="http://schemas.microsoft.com/office/drawing/2014/main" id="{9F21701B-2CCB-4482-A479-0272F557755A}"/>
              </a:ext>
            </a:extLst>
          </p:cNvPr>
          <p:cNvSpPr txBox="1"/>
          <p:nvPr/>
        </p:nvSpPr>
        <p:spPr>
          <a:xfrm>
            <a:off x="168965" y="2880984"/>
            <a:ext cx="4949686" cy="1446550"/>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'tomatoes’</a:t>
            </a:r>
            <a:r>
              <a:rPr lang="en-GB" sz="1600" b="1" dirty="0">
                <a:solidFill>
                  <a:srgbClr val="D4D4D4"/>
                </a:solidFill>
                <a:effectLst/>
                <a:latin typeface="Consolas" panose="020B0609020204030204" pitchFamily="49" charset="0"/>
              </a:rPr>
              <a:t>);</a:t>
            </a:r>
          </a:p>
          <a:p>
            <a:endParaRPr lang="en-GB" dirty="0">
              <a:latin typeface="Consolas" panose="020B0609020204030204" pitchFamily="49" charset="0"/>
            </a:endParaRPr>
          </a:p>
          <a:p>
            <a:r>
              <a:rPr lang="en-GB" dirty="0">
                <a:effectLst/>
                <a:latin typeface="Consolas" panose="020B0609020204030204" pitchFamily="49" charset="0"/>
              </a:rPr>
              <a:t>Tomatoes</a:t>
            </a:r>
          </a:p>
          <a:p>
            <a:r>
              <a:rPr lang="en-GB" dirty="0">
                <a:latin typeface="Consolas" panose="020B0609020204030204" pitchFamily="49" charset="0"/>
              </a:rPr>
              <a:t>   </a:t>
            </a:r>
            <a:r>
              <a:rPr lang="en-GB" dirty="0">
                <a:effectLst/>
                <a:latin typeface="Consolas" panose="020B0609020204030204" pitchFamily="49" charset="0"/>
              </a:rPr>
              <a:t>[]length: </a:t>
            </a:r>
          </a:p>
          <a:p>
            <a:r>
              <a:rPr lang="en-GB" dirty="0">
                <a:latin typeface="Consolas" panose="020B0609020204030204" pitchFamily="49" charset="0"/>
              </a:rPr>
              <a:t>   </a:t>
            </a:r>
            <a:r>
              <a:rPr lang="en-GB" dirty="0">
                <a:effectLst/>
                <a:latin typeface="Consolas" panose="020B0609020204030204" pitchFamily="49" charset="0"/>
              </a:rPr>
              <a:t>0[[Prototype]]: Array(0)</a:t>
            </a:r>
          </a:p>
        </p:txBody>
      </p:sp>
      <p:sp>
        <p:nvSpPr>
          <p:cNvPr id="6" name="TextBox 5">
            <a:extLst>
              <a:ext uri="{FF2B5EF4-FFF2-40B4-BE49-F238E27FC236}">
                <a16:creationId xmlns:a16="http://schemas.microsoft.com/office/drawing/2014/main" id="{DF23DEC6-6CE5-410B-AB47-BD5988134344}"/>
              </a:ext>
            </a:extLst>
          </p:cNvPr>
          <p:cNvSpPr txBox="1"/>
          <p:nvPr/>
        </p:nvSpPr>
        <p:spPr>
          <a:xfrm>
            <a:off x="5473147" y="3088733"/>
            <a:ext cx="4263887"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If We only pass in one item into the function the otherIngredients will be an empty array.</a:t>
            </a:r>
          </a:p>
        </p:txBody>
      </p:sp>
    </p:spTree>
    <p:extLst>
      <p:ext uri="{BB962C8B-B14F-4D97-AF65-F5344CB8AC3E}">
        <p14:creationId xmlns:p14="http://schemas.microsoft.com/office/powerpoint/2010/main" val="185064631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489921-42FA-4EC9-AB8D-B91D02FABFB6}"/>
              </a:ext>
            </a:extLst>
          </p:cNvPr>
          <p:cNvSpPr txBox="1"/>
          <p:nvPr/>
        </p:nvSpPr>
        <p:spPr>
          <a:xfrm>
            <a:off x="178960" y="119431"/>
            <a:ext cx="5400205" cy="584775"/>
          </a:xfrm>
          <a:prstGeom prst="rect">
            <a:avLst/>
          </a:prstGeom>
          <a:noFill/>
        </p:spPr>
        <p:txBody>
          <a:bodyPr wrap="square">
            <a:spAutoFit/>
          </a:bodyPr>
          <a:lstStyle/>
          <a:p>
            <a:r>
              <a:rPr lang="en-GB" sz="3200" b="0" i="0" dirty="0">
                <a:solidFill>
                  <a:srgbClr val="1C1D1F"/>
                </a:solidFill>
                <a:effectLst/>
              </a:rPr>
              <a:t>Short Circuiting (&amp;&amp; and ||)</a:t>
            </a:r>
          </a:p>
        </p:txBody>
      </p:sp>
      <p:sp>
        <p:nvSpPr>
          <p:cNvPr id="3" name="TextBox 2">
            <a:extLst>
              <a:ext uri="{FF2B5EF4-FFF2-40B4-BE49-F238E27FC236}">
                <a16:creationId xmlns:a16="http://schemas.microsoft.com/office/drawing/2014/main" id="{0DFC3EED-9994-4B35-8AFC-D646D1DEEFFB}"/>
              </a:ext>
            </a:extLst>
          </p:cNvPr>
          <p:cNvSpPr txBox="1"/>
          <p:nvPr/>
        </p:nvSpPr>
        <p:spPr>
          <a:xfrm>
            <a:off x="178960" y="704206"/>
            <a:ext cx="94951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And (&amp;&amp;), OR (||) operators will return any datatype, not just Boolean and perform short circuiting.</a:t>
            </a:r>
          </a:p>
        </p:txBody>
      </p:sp>
      <p:sp>
        <p:nvSpPr>
          <p:cNvPr id="5" name="TextBox 4">
            <a:extLst>
              <a:ext uri="{FF2B5EF4-FFF2-40B4-BE49-F238E27FC236}">
                <a16:creationId xmlns:a16="http://schemas.microsoft.com/office/drawing/2014/main" id="{324D3D09-0C96-4AF2-84BC-6693AAE4350A}"/>
              </a:ext>
            </a:extLst>
          </p:cNvPr>
          <p:cNvSpPr txBox="1"/>
          <p:nvPr/>
        </p:nvSpPr>
        <p:spPr>
          <a:xfrm>
            <a:off x="178960" y="1445351"/>
            <a:ext cx="7136240" cy="42165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pPr marL="342900" indent="-342900">
              <a:buAutoNum type="arabicPlain" startAt="3"/>
            </a:pPr>
            <a:r>
              <a:rPr lang="en-GB" dirty="0">
                <a:effectLst/>
                <a:latin typeface="Consolas" panose="020B0609020204030204" pitchFamily="49" charset="0"/>
              </a:rPr>
              <a:t>(returns 3)</a:t>
            </a:r>
          </a:p>
          <a:p>
            <a:endParaRPr lang="en-GB" dirty="0">
              <a:latin typeface="Consolas" panose="020B0609020204030204" pitchFamily="49" charset="0"/>
            </a:endParaRPr>
          </a:p>
          <a:p>
            <a:endParaRPr lang="en-GB" dirty="0">
              <a:latin typeface="Consolas" panose="020B0609020204030204" pitchFamily="49" charset="0"/>
            </a:endParaRPr>
          </a:p>
          <a:p>
            <a:endParaRPr lang="en-GB" dirty="0">
              <a:latin typeface="Consolas" panose="020B0609020204030204" pitchFamily="49" charset="0"/>
            </a:endParaRPr>
          </a:p>
          <a:p>
            <a:endParaRPr lang="en-GB" dirty="0">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'Hello'</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dirty="0">
              <a:effectLst/>
              <a:latin typeface="Consolas" panose="020B0609020204030204" pitchFamily="49" charset="0"/>
            </a:endParaRPr>
          </a:p>
        </p:txBody>
      </p:sp>
      <p:sp>
        <p:nvSpPr>
          <p:cNvPr id="6" name="TextBox 5">
            <a:extLst>
              <a:ext uri="{FF2B5EF4-FFF2-40B4-BE49-F238E27FC236}">
                <a16:creationId xmlns:a16="http://schemas.microsoft.com/office/drawing/2014/main" id="{193C0D3F-E53D-4BD8-B151-2D466E594DE9}"/>
              </a:ext>
            </a:extLst>
          </p:cNvPr>
          <p:cNvSpPr txBox="1"/>
          <p:nvPr/>
        </p:nvSpPr>
        <p:spPr>
          <a:xfrm>
            <a:off x="3465388" y="1152962"/>
            <a:ext cx="6261652"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we are asking 3 (number datatype ) OR Jonas (string Datatype).</a:t>
            </a:r>
          </a:p>
          <a:p>
            <a:r>
              <a:rPr lang="en-GB" b="1" dirty="0">
                <a:latin typeface="Calibri" panose="020F0502020204030204" pitchFamily="34" charset="0"/>
                <a:cs typeface="Calibri" panose="020F0502020204030204" pitchFamily="34" charset="0"/>
              </a:rPr>
              <a:t>The or operator will return the first truthy value which is three. It is short circuiting to the first truthy value. JavaScript is not even looking at the operand of Jonas.</a:t>
            </a:r>
          </a:p>
        </p:txBody>
      </p:sp>
      <p:sp>
        <p:nvSpPr>
          <p:cNvPr id="7" name="TextBox 6">
            <a:extLst>
              <a:ext uri="{FF2B5EF4-FFF2-40B4-BE49-F238E27FC236}">
                <a16:creationId xmlns:a16="http://schemas.microsoft.com/office/drawing/2014/main" id="{7338BCD2-1A4D-4DB5-A164-7C2197A87A23}"/>
              </a:ext>
            </a:extLst>
          </p:cNvPr>
          <p:cNvSpPr txBox="1"/>
          <p:nvPr/>
        </p:nvSpPr>
        <p:spPr>
          <a:xfrm>
            <a:off x="3412491" y="3079046"/>
            <a:ext cx="626165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Jonas because ‘ ‘ is a falsy value.</a:t>
            </a:r>
          </a:p>
        </p:txBody>
      </p:sp>
      <p:sp>
        <p:nvSpPr>
          <p:cNvPr id="8" name="TextBox 7">
            <a:extLst>
              <a:ext uri="{FF2B5EF4-FFF2-40B4-BE49-F238E27FC236}">
                <a16:creationId xmlns:a16="http://schemas.microsoft.com/office/drawing/2014/main" id="{4CE8D0E0-5F47-498E-9FDC-A763E94C5122}"/>
              </a:ext>
            </a:extLst>
          </p:cNvPr>
          <p:cNvSpPr txBox="1"/>
          <p:nvPr/>
        </p:nvSpPr>
        <p:spPr>
          <a:xfrm>
            <a:off x="3107692" y="3559804"/>
            <a:ext cx="626165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true because 0 is a falsy value.</a:t>
            </a:r>
          </a:p>
        </p:txBody>
      </p:sp>
      <p:sp>
        <p:nvSpPr>
          <p:cNvPr id="9" name="TextBox 8">
            <a:extLst>
              <a:ext uri="{FF2B5EF4-FFF2-40B4-BE49-F238E27FC236}">
                <a16:creationId xmlns:a16="http://schemas.microsoft.com/office/drawing/2014/main" id="{62800801-44D4-48EB-8C37-8569FD8D61D3}"/>
              </a:ext>
            </a:extLst>
          </p:cNvPr>
          <p:cNvSpPr txBox="1"/>
          <p:nvPr/>
        </p:nvSpPr>
        <p:spPr>
          <a:xfrm>
            <a:off x="3869635" y="4071908"/>
            <a:ext cx="576475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Undefined is a falsy value so it goes to null which is also a falsy value.</a:t>
            </a:r>
          </a:p>
        </p:txBody>
      </p:sp>
      <p:sp>
        <p:nvSpPr>
          <p:cNvPr id="10" name="TextBox 9">
            <a:extLst>
              <a:ext uri="{FF2B5EF4-FFF2-40B4-BE49-F238E27FC236}">
                <a16:creationId xmlns:a16="http://schemas.microsoft.com/office/drawing/2014/main" id="{A3D18FBD-30C6-4891-AB5D-32562D638A97}"/>
              </a:ext>
            </a:extLst>
          </p:cNvPr>
          <p:cNvSpPr txBox="1"/>
          <p:nvPr/>
        </p:nvSpPr>
        <p:spPr>
          <a:xfrm>
            <a:off x="6854758" y="4605674"/>
            <a:ext cx="297502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Hello because it is the first truthy value it finds.</a:t>
            </a:r>
          </a:p>
        </p:txBody>
      </p:sp>
    </p:spTree>
    <p:extLst>
      <p:ext uri="{BB962C8B-B14F-4D97-AF65-F5344CB8AC3E}">
        <p14:creationId xmlns:p14="http://schemas.microsoft.com/office/powerpoint/2010/main" val="2284100703"/>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4AE5E6-6C4B-46D7-B6B0-4BE20B5B485F}"/>
              </a:ext>
            </a:extLst>
          </p:cNvPr>
          <p:cNvSpPr txBox="1"/>
          <p:nvPr/>
        </p:nvSpPr>
        <p:spPr>
          <a:xfrm>
            <a:off x="145773" y="172858"/>
            <a:ext cx="9409043"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guests1</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C77848A-3402-4B2E-B0EC-B4232DEE96CC}"/>
              </a:ext>
            </a:extLst>
          </p:cNvPr>
          <p:cNvSpPr txBox="1"/>
          <p:nvPr/>
        </p:nvSpPr>
        <p:spPr>
          <a:xfrm>
            <a:off x="1454426" y="1810915"/>
            <a:ext cx="699714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Using a ternary statement to check if numGuests exists in an object.</a:t>
            </a:r>
          </a:p>
        </p:txBody>
      </p:sp>
      <p:sp>
        <p:nvSpPr>
          <p:cNvPr id="5" name="TextBox 4">
            <a:extLst>
              <a:ext uri="{FF2B5EF4-FFF2-40B4-BE49-F238E27FC236}">
                <a16:creationId xmlns:a16="http://schemas.microsoft.com/office/drawing/2014/main" id="{95E59B11-E36B-4A69-8510-E83F30CA4A9E}"/>
              </a:ext>
            </a:extLst>
          </p:cNvPr>
          <p:cNvSpPr txBox="1"/>
          <p:nvPr/>
        </p:nvSpPr>
        <p:spPr>
          <a:xfrm>
            <a:off x="593035" y="5726617"/>
            <a:ext cx="8719930"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However we could just use the or operator because numGuests is falsy so it will chose 10.</a:t>
            </a:r>
          </a:p>
        </p:txBody>
      </p:sp>
    </p:spTree>
    <p:extLst>
      <p:ext uri="{BB962C8B-B14F-4D97-AF65-F5344CB8AC3E}">
        <p14:creationId xmlns:p14="http://schemas.microsoft.com/office/powerpoint/2010/main" val="4066255704"/>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D1ADB6-F142-43DF-A93B-623FC7C3E35C}"/>
              </a:ext>
            </a:extLst>
          </p:cNvPr>
          <p:cNvSpPr txBox="1"/>
          <p:nvPr/>
        </p:nvSpPr>
        <p:spPr>
          <a:xfrm>
            <a:off x="424069" y="464406"/>
            <a:ext cx="9077739"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A9EA3D4-FA34-4C87-8CEF-03A7EE9A2C76}"/>
              </a:ext>
            </a:extLst>
          </p:cNvPr>
          <p:cNvSpPr txBox="1"/>
          <p:nvPr/>
        </p:nvSpPr>
        <p:spPr>
          <a:xfrm>
            <a:off x="404192" y="2782669"/>
            <a:ext cx="871993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Both the ternary statement and the OR statement will now return 10 because restaurant.numGuests is set to zero which is a falsy value.</a:t>
            </a:r>
          </a:p>
        </p:txBody>
      </p:sp>
    </p:spTree>
    <p:extLst>
      <p:ext uri="{BB962C8B-B14F-4D97-AF65-F5344CB8AC3E}">
        <p14:creationId xmlns:p14="http://schemas.microsoft.com/office/powerpoint/2010/main" val="1214488413"/>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6A3F9A-0853-45D9-B791-7EDDB26EB021}"/>
              </a:ext>
            </a:extLst>
          </p:cNvPr>
          <p:cNvSpPr txBox="1"/>
          <p:nvPr/>
        </p:nvSpPr>
        <p:spPr>
          <a:xfrm>
            <a:off x="235227" y="305664"/>
            <a:ext cx="6261651" cy="2092881"/>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dirty="0">
                <a:latin typeface="Consolas" panose="020B0609020204030204" pitchFamily="49" charset="0"/>
              </a:rPr>
              <a:t>Jonas</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dirty="0">
                <a:latin typeface="Consolas" panose="020B0609020204030204" pitchFamily="49" charset="0"/>
              </a:rPr>
              <a:t>Jonas</a:t>
            </a:r>
          </a:p>
          <a:p>
            <a:endParaRPr lang="en-GB" sz="1600" b="1" dirty="0">
              <a:solidFill>
                <a:srgbClr val="D4D4D4"/>
              </a:solidFill>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CE9178"/>
                </a:solidFill>
                <a:effectLst/>
                <a:latin typeface="Consolas" panose="020B0609020204030204" pitchFamily="49" charset="0"/>
              </a:rPr>
              <a:t>'Hello'</a:t>
            </a:r>
            <a:r>
              <a:rPr lang="it-IT" sz="1600" b="1" dirty="0">
                <a:solidFill>
                  <a:srgbClr val="D4D4D4"/>
                </a:solidFill>
                <a:effectLst/>
                <a:latin typeface="Consolas" panose="020B0609020204030204" pitchFamily="49" charset="0"/>
              </a:rPr>
              <a:t> &amp;&amp; </a:t>
            </a:r>
            <a:r>
              <a:rPr lang="it-IT" sz="1600" b="1" dirty="0">
                <a:solidFill>
                  <a:srgbClr val="B5CEA8"/>
                </a:solidFill>
                <a:effectLst/>
                <a:latin typeface="Consolas" panose="020B0609020204030204" pitchFamily="49" charset="0"/>
              </a:rPr>
              <a:t>23</a:t>
            </a:r>
            <a:r>
              <a:rPr lang="it-IT" sz="1600" b="1" dirty="0">
                <a:solidFill>
                  <a:srgbClr val="D4D4D4"/>
                </a:solidFill>
                <a:effectLst/>
                <a:latin typeface="Consolas" panose="020B0609020204030204" pitchFamily="49" charset="0"/>
              </a:rPr>
              <a:t> &amp;&amp; </a:t>
            </a:r>
            <a:r>
              <a:rPr lang="it-IT" sz="1600" b="1" dirty="0">
                <a:solidFill>
                  <a:srgbClr val="569CD6"/>
                </a:solidFill>
                <a:effectLst/>
                <a:latin typeface="Consolas" panose="020B0609020204030204" pitchFamily="49" charset="0"/>
              </a:rPr>
              <a:t>null</a:t>
            </a:r>
            <a:r>
              <a:rPr lang="it-IT" sz="1600" b="1" dirty="0">
                <a:solidFill>
                  <a:srgbClr val="D4D4D4"/>
                </a:solidFill>
                <a:effectLst/>
                <a:latin typeface="Consolas" panose="020B0609020204030204" pitchFamily="49" charset="0"/>
              </a:rPr>
              <a:t> &amp;&amp; </a:t>
            </a:r>
            <a:r>
              <a:rPr lang="it-IT" sz="1600" b="1" dirty="0">
                <a:solidFill>
                  <a:srgbClr val="CE9178"/>
                </a:solidFill>
                <a:effectLst/>
                <a:latin typeface="Consolas" panose="020B0609020204030204" pitchFamily="49" charset="0"/>
              </a:rPr>
              <a:t>'Jonas’</a:t>
            </a:r>
            <a:r>
              <a:rPr lang="it-IT" sz="1600" b="1" dirty="0">
                <a:solidFill>
                  <a:srgbClr val="D4D4D4"/>
                </a:solidFill>
                <a:effectLst/>
                <a:latin typeface="Consolas" panose="020B0609020204030204" pitchFamily="49" charset="0"/>
              </a:rPr>
              <a:t>);</a:t>
            </a:r>
          </a:p>
          <a:p>
            <a:r>
              <a:rPr lang="en-GB" sz="1600" dirty="0">
                <a:latin typeface="Consolas" panose="020B0609020204030204" pitchFamily="49" charset="0"/>
              </a:rPr>
              <a:t>null</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0893F009-0958-46D7-A59B-1EEEDC6DAE1C}"/>
              </a:ext>
            </a:extLst>
          </p:cNvPr>
          <p:cNvSpPr txBox="1"/>
          <p:nvPr/>
        </p:nvSpPr>
        <p:spPr>
          <a:xfrm>
            <a:off x="3829877" y="305664"/>
            <a:ext cx="595017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and operator works in the exact opposite way to the or operator and it will short circuit to the first falsy value without evaluation any other operands.</a:t>
            </a:r>
          </a:p>
        </p:txBody>
      </p:sp>
    </p:spTree>
    <p:extLst>
      <p:ext uri="{BB962C8B-B14F-4D97-AF65-F5344CB8AC3E}">
        <p14:creationId xmlns:p14="http://schemas.microsoft.com/office/powerpoint/2010/main" val="2812421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1110F6-A978-4336-A68B-05A1270C24E0}"/>
              </a:ext>
            </a:extLst>
          </p:cNvPr>
          <p:cNvSpPr txBox="1"/>
          <p:nvPr/>
        </p:nvSpPr>
        <p:spPr>
          <a:xfrm>
            <a:off x="119270" y="158309"/>
            <a:ext cx="9382539"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1B386D6-997A-4057-9801-996466EB501B}"/>
              </a:ext>
            </a:extLst>
          </p:cNvPr>
          <p:cNvSpPr txBox="1"/>
          <p:nvPr/>
        </p:nvSpPr>
        <p:spPr>
          <a:xfrm>
            <a:off x="261731" y="3707296"/>
            <a:ext cx="93825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an if condition to check if the orderPizza function exists and only call it if it exists.</a:t>
            </a:r>
          </a:p>
        </p:txBody>
      </p:sp>
      <p:sp>
        <p:nvSpPr>
          <p:cNvPr id="5" name="TextBox 4">
            <a:extLst>
              <a:ext uri="{FF2B5EF4-FFF2-40B4-BE49-F238E27FC236}">
                <a16:creationId xmlns:a16="http://schemas.microsoft.com/office/drawing/2014/main" id="{0ED8742D-6911-47B0-83E0-4B045A1733F3}"/>
              </a:ext>
            </a:extLst>
          </p:cNvPr>
          <p:cNvSpPr txBox="1"/>
          <p:nvPr/>
        </p:nvSpPr>
        <p:spPr>
          <a:xfrm>
            <a:off x="261731" y="4965143"/>
            <a:ext cx="93825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shorten our code by using an &amp;&amp; to replace the if condition</a:t>
            </a:r>
          </a:p>
        </p:txBody>
      </p:sp>
    </p:spTree>
    <p:extLst>
      <p:ext uri="{BB962C8B-B14F-4D97-AF65-F5344CB8AC3E}">
        <p14:creationId xmlns:p14="http://schemas.microsoft.com/office/powerpoint/2010/main" val="313098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AD96-7E19-4F56-A11B-8954F6BB5E93}"/>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Boolean Logic – And // Or // Not</a:t>
            </a:r>
          </a:p>
        </p:txBody>
      </p:sp>
      <p:sp>
        <p:nvSpPr>
          <p:cNvPr id="3" name="TextBox 2">
            <a:extLst>
              <a:ext uri="{FF2B5EF4-FFF2-40B4-BE49-F238E27FC236}">
                <a16:creationId xmlns:a16="http://schemas.microsoft.com/office/drawing/2014/main" id="{E5E22342-AB9C-4333-947F-4F02F4E40271}"/>
              </a:ext>
            </a:extLst>
          </p:cNvPr>
          <p:cNvSpPr txBox="1"/>
          <p:nvPr/>
        </p:nvSpPr>
        <p:spPr>
          <a:xfrm>
            <a:off x="318350" y="733338"/>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Sarah has a driving license</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Sarah has good Vision</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BB2E8C1-7261-4882-995C-9DA2A49B9AA6}"/>
              </a:ext>
            </a:extLst>
          </p:cNvPr>
          <p:cNvSpPr txBox="1"/>
          <p:nvPr/>
        </p:nvSpPr>
        <p:spPr>
          <a:xfrm>
            <a:off x="1994390" y="169199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values that can be TRUE or FALSE</a:t>
            </a:r>
          </a:p>
        </p:txBody>
      </p:sp>
      <p:grpSp>
        <p:nvGrpSpPr>
          <p:cNvPr id="24" name="Group 23">
            <a:extLst>
              <a:ext uri="{FF2B5EF4-FFF2-40B4-BE49-F238E27FC236}">
                <a16:creationId xmlns:a16="http://schemas.microsoft.com/office/drawing/2014/main" id="{4CD43E71-09FB-4664-AAF6-392C08536DC1}"/>
              </a:ext>
            </a:extLst>
          </p:cNvPr>
          <p:cNvGrpSpPr/>
          <p:nvPr/>
        </p:nvGrpSpPr>
        <p:grpSpPr>
          <a:xfrm>
            <a:off x="584708" y="3260917"/>
            <a:ext cx="2037104" cy="1684866"/>
            <a:chOff x="1290763" y="2867378"/>
            <a:chExt cx="2037104" cy="1684866"/>
          </a:xfrm>
        </p:grpSpPr>
        <p:grpSp>
          <p:nvGrpSpPr>
            <p:cNvPr id="14" name="Group 13">
              <a:extLst>
                <a:ext uri="{FF2B5EF4-FFF2-40B4-BE49-F238E27FC236}">
                  <a16:creationId xmlns:a16="http://schemas.microsoft.com/office/drawing/2014/main" id="{EC8DB473-EFFF-4677-854C-40465D0C3D2F}"/>
                </a:ext>
              </a:extLst>
            </p:cNvPr>
            <p:cNvGrpSpPr/>
            <p:nvPr/>
          </p:nvGrpSpPr>
          <p:grpSpPr>
            <a:xfrm>
              <a:off x="1365956" y="2867378"/>
              <a:ext cx="1864019" cy="1684866"/>
              <a:chOff x="1365956" y="2867378"/>
              <a:chExt cx="1864019" cy="1684866"/>
            </a:xfrm>
          </p:grpSpPr>
          <p:sp>
            <p:nvSpPr>
              <p:cNvPr id="5" name="Rectangle 4">
                <a:extLst>
                  <a:ext uri="{FF2B5EF4-FFF2-40B4-BE49-F238E27FC236}">
                    <a16:creationId xmlns:a16="http://schemas.microsoft.com/office/drawing/2014/main" id="{1F555B29-B843-48F7-8C25-1F4BCE007734}"/>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5">
                <a:extLst>
                  <a:ext uri="{FF2B5EF4-FFF2-40B4-BE49-F238E27FC236}">
                    <a16:creationId xmlns:a16="http://schemas.microsoft.com/office/drawing/2014/main" id="{A24B7EF5-D90B-4608-9745-0C09B5FFD762}"/>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05C70747-25BA-4443-960E-FEF1B13946B7}"/>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AE16DD6-850F-4E91-BD97-DCF10AC754D7}"/>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724474AF-1B5F-41DB-AF56-94B5EB669AC2}"/>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7903ABC1-FB1E-48D2-8784-A29F7141CD9E}"/>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B91CC27A-0074-400A-B337-94724236BD3E}"/>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AE00FE59-1B8E-4B1D-9881-8882F730EB89}"/>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a:extLst>
                  <a:ext uri="{FF2B5EF4-FFF2-40B4-BE49-F238E27FC236}">
                    <a16:creationId xmlns:a16="http://schemas.microsoft.com/office/drawing/2014/main" id="{9620825D-9481-435E-B8CD-A901E91F82F5}"/>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5" name="TextBox 14">
              <a:extLst>
                <a:ext uri="{FF2B5EF4-FFF2-40B4-BE49-F238E27FC236}">
                  <a16:creationId xmlns:a16="http://schemas.microsoft.com/office/drawing/2014/main" id="{C3538BD4-DFB9-42A9-8314-CCDC8D47F4B4}"/>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6" name="TextBox 15">
              <a:extLst>
                <a:ext uri="{FF2B5EF4-FFF2-40B4-BE49-F238E27FC236}">
                  <a16:creationId xmlns:a16="http://schemas.microsoft.com/office/drawing/2014/main" id="{35109908-7619-455C-B86A-61E4B787DBA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7" name="TextBox 16">
              <a:extLst>
                <a:ext uri="{FF2B5EF4-FFF2-40B4-BE49-F238E27FC236}">
                  <a16:creationId xmlns:a16="http://schemas.microsoft.com/office/drawing/2014/main" id="{C15B96D9-AF00-4BE7-87E9-C191C77E6730}"/>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8" name="TextBox 17">
              <a:extLst>
                <a:ext uri="{FF2B5EF4-FFF2-40B4-BE49-F238E27FC236}">
                  <a16:creationId xmlns:a16="http://schemas.microsoft.com/office/drawing/2014/main" id="{EEEB36B8-B188-4C88-846C-A5F7887045D9}"/>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9" name="TextBox 18">
              <a:extLst>
                <a:ext uri="{FF2B5EF4-FFF2-40B4-BE49-F238E27FC236}">
                  <a16:creationId xmlns:a16="http://schemas.microsoft.com/office/drawing/2014/main" id="{B097D7C5-19B5-43B3-9F90-BC4141A7B38D}"/>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20" name="TextBox 19">
              <a:extLst>
                <a:ext uri="{FF2B5EF4-FFF2-40B4-BE49-F238E27FC236}">
                  <a16:creationId xmlns:a16="http://schemas.microsoft.com/office/drawing/2014/main" id="{500859C2-10B6-4C9E-9270-C6C656E0150E}"/>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21" name="TextBox 20">
              <a:extLst>
                <a:ext uri="{FF2B5EF4-FFF2-40B4-BE49-F238E27FC236}">
                  <a16:creationId xmlns:a16="http://schemas.microsoft.com/office/drawing/2014/main" id="{7CD31D56-63A2-43A8-8B57-1FA964C7AB2E}"/>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F00285CC-2111-4C7E-93A2-3FC48F4EAE32}"/>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D077ACC3-AF97-44FC-BEB6-2E083F2E690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5" name="TextBox 24">
            <a:extLst>
              <a:ext uri="{FF2B5EF4-FFF2-40B4-BE49-F238E27FC236}">
                <a16:creationId xmlns:a16="http://schemas.microsoft.com/office/drawing/2014/main" id="{8FD3F258-2410-4047-9973-3C0F1D5E2F9E}"/>
              </a:ext>
            </a:extLst>
          </p:cNvPr>
          <p:cNvSpPr txBox="1"/>
          <p:nvPr/>
        </p:nvSpPr>
        <p:spPr>
          <a:xfrm>
            <a:off x="318350" y="2441483"/>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AND</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0924F198-7014-480F-8244-BF60BE0C357A}"/>
              </a:ext>
            </a:extLst>
          </p:cNvPr>
          <p:cNvSpPr txBox="1"/>
          <p:nvPr/>
        </p:nvSpPr>
        <p:spPr>
          <a:xfrm>
            <a:off x="542836" y="5105163"/>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AND</a:t>
            </a:r>
          </a:p>
        </p:txBody>
      </p:sp>
      <p:grpSp>
        <p:nvGrpSpPr>
          <p:cNvPr id="27" name="Group 26">
            <a:extLst>
              <a:ext uri="{FF2B5EF4-FFF2-40B4-BE49-F238E27FC236}">
                <a16:creationId xmlns:a16="http://schemas.microsoft.com/office/drawing/2014/main" id="{7A0051D6-8B0F-4D5F-8E0B-842DE0E9FC15}"/>
              </a:ext>
            </a:extLst>
          </p:cNvPr>
          <p:cNvGrpSpPr/>
          <p:nvPr/>
        </p:nvGrpSpPr>
        <p:grpSpPr>
          <a:xfrm>
            <a:off x="3858366" y="3248171"/>
            <a:ext cx="2037104" cy="1684866"/>
            <a:chOff x="1290763" y="2867378"/>
            <a:chExt cx="2037104" cy="1684866"/>
          </a:xfrm>
        </p:grpSpPr>
        <p:grpSp>
          <p:nvGrpSpPr>
            <p:cNvPr id="28" name="Group 27">
              <a:extLst>
                <a:ext uri="{FF2B5EF4-FFF2-40B4-BE49-F238E27FC236}">
                  <a16:creationId xmlns:a16="http://schemas.microsoft.com/office/drawing/2014/main" id="{43916585-5497-405B-B255-B2EC170B2F88}"/>
                </a:ext>
              </a:extLst>
            </p:cNvPr>
            <p:cNvGrpSpPr/>
            <p:nvPr/>
          </p:nvGrpSpPr>
          <p:grpSpPr>
            <a:xfrm>
              <a:off x="1365956" y="2867378"/>
              <a:ext cx="1864019" cy="1684866"/>
              <a:chOff x="1365956" y="2867378"/>
              <a:chExt cx="1864019" cy="1684866"/>
            </a:xfrm>
          </p:grpSpPr>
          <p:sp>
            <p:nvSpPr>
              <p:cNvPr id="38" name="Rectangle 37">
                <a:extLst>
                  <a:ext uri="{FF2B5EF4-FFF2-40B4-BE49-F238E27FC236}">
                    <a16:creationId xmlns:a16="http://schemas.microsoft.com/office/drawing/2014/main" id="{7ADCEC53-D257-413E-9D3A-5418FFFD1457}"/>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82CFB956-6A38-4671-B62F-D9F5E7E1811D}"/>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1C6AA549-013C-4388-86D2-3AEA447F3ED2}"/>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8DD4E218-57B7-49C3-A30F-097959B26FE3}"/>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71FC64F3-5932-4989-9CC5-3C446505EC35}"/>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2C5EDA65-63D3-4369-B586-AA396DCC5EE0}"/>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81E7CAA7-F7BE-4097-A6BB-D4FC363B4910}"/>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FD546143-33BB-4B63-AF69-91E93AA151B4}"/>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F412D827-F0B0-4A96-BB7D-25B7F3F60A66}"/>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9" name="TextBox 28">
              <a:extLst>
                <a:ext uri="{FF2B5EF4-FFF2-40B4-BE49-F238E27FC236}">
                  <a16:creationId xmlns:a16="http://schemas.microsoft.com/office/drawing/2014/main" id="{BB956B05-52C9-4AB8-89AE-4BC57927081B}"/>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0" name="TextBox 29">
              <a:extLst>
                <a:ext uri="{FF2B5EF4-FFF2-40B4-BE49-F238E27FC236}">
                  <a16:creationId xmlns:a16="http://schemas.microsoft.com/office/drawing/2014/main" id="{EF3FDF68-7D8B-47A1-A1F9-CF93E4909A6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1" name="TextBox 30">
              <a:extLst>
                <a:ext uri="{FF2B5EF4-FFF2-40B4-BE49-F238E27FC236}">
                  <a16:creationId xmlns:a16="http://schemas.microsoft.com/office/drawing/2014/main" id="{688980B1-5C15-4FE6-B6F6-5B6A4F706A83}"/>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2" name="TextBox 31">
              <a:extLst>
                <a:ext uri="{FF2B5EF4-FFF2-40B4-BE49-F238E27FC236}">
                  <a16:creationId xmlns:a16="http://schemas.microsoft.com/office/drawing/2014/main" id="{65D2CB87-049E-4685-B498-6CDFCD5ED54D}"/>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B035585F-9680-40D8-BAAA-E5CBACB2A373}"/>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4" name="TextBox 33">
              <a:extLst>
                <a:ext uri="{FF2B5EF4-FFF2-40B4-BE49-F238E27FC236}">
                  <a16:creationId xmlns:a16="http://schemas.microsoft.com/office/drawing/2014/main" id="{B3E4B32F-CF3D-44FF-9B0C-4EB431AEEE4F}"/>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35A34FD0-9D71-4FB8-BA06-D964A3D8EF0B}"/>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6" name="TextBox 35">
              <a:extLst>
                <a:ext uri="{FF2B5EF4-FFF2-40B4-BE49-F238E27FC236}">
                  <a16:creationId xmlns:a16="http://schemas.microsoft.com/office/drawing/2014/main" id="{547068D6-FA9C-4CA6-BAF4-11D6A622444F}"/>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id="{6B45BB04-4ED1-4D11-9357-5A151E55373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7" name="TextBox 46">
            <a:extLst>
              <a:ext uri="{FF2B5EF4-FFF2-40B4-BE49-F238E27FC236}">
                <a16:creationId xmlns:a16="http://schemas.microsoft.com/office/drawing/2014/main" id="{A6DE2D78-2905-41E2-99EB-F41CDB77FCCF}"/>
              </a:ext>
            </a:extLst>
          </p:cNvPr>
          <p:cNvSpPr txBox="1"/>
          <p:nvPr/>
        </p:nvSpPr>
        <p:spPr>
          <a:xfrm>
            <a:off x="3592008" y="2428737"/>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OR</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48" name="TextBox 47">
            <a:extLst>
              <a:ext uri="{FF2B5EF4-FFF2-40B4-BE49-F238E27FC236}">
                <a16:creationId xmlns:a16="http://schemas.microsoft.com/office/drawing/2014/main" id="{72D931EE-2264-4909-B78C-F0F96023568E}"/>
              </a:ext>
            </a:extLst>
          </p:cNvPr>
          <p:cNvSpPr txBox="1"/>
          <p:nvPr/>
        </p:nvSpPr>
        <p:spPr>
          <a:xfrm>
            <a:off x="3816494" y="5092417"/>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OR</a:t>
            </a:r>
          </a:p>
        </p:txBody>
      </p:sp>
      <p:sp>
        <p:nvSpPr>
          <p:cNvPr id="69" name="TextBox 68">
            <a:extLst>
              <a:ext uri="{FF2B5EF4-FFF2-40B4-BE49-F238E27FC236}">
                <a16:creationId xmlns:a16="http://schemas.microsoft.com/office/drawing/2014/main" id="{E9F95851-8361-4C14-B54F-6E52C9D25364}"/>
              </a:ext>
            </a:extLst>
          </p:cNvPr>
          <p:cNvSpPr txBox="1"/>
          <p:nvPr/>
        </p:nvSpPr>
        <p:spPr>
          <a:xfrm>
            <a:off x="6804859" y="2414332"/>
            <a:ext cx="295180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 Not B</a:t>
            </a:r>
          </a:p>
        </p:txBody>
      </p:sp>
      <p:sp>
        <p:nvSpPr>
          <p:cNvPr id="71" name="TextBox 70">
            <a:extLst>
              <a:ext uri="{FF2B5EF4-FFF2-40B4-BE49-F238E27FC236}">
                <a16:creationId xmlns:a16="http://schemas.microsoft.com/office/drawing/2014/main" id="{7E8B8173-FCE2-4B07-B82C-EE36A6AC27D1}"/>
              </a:ext>
            </a:extLst>
          </p:cNvPr>
          <p:cNvSpPr txBox="1"/>
          <p:nvPr/>
        </p:nvSpPr>
        <p:spPr>
          <a:xfrm>
            <a:off x="544145" y="5499726"/>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ALL are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2" name="TextBox 71">
            <a:extLst>
              <a:ext uri="{FF2B5EF4-FFF2-40B4-BE49-F238E27FC236}">
                <a16:creationId xmlns:a16="http://schemas.microsoft.com/office/drawing/2014/main" id="{F2057CB5-3A75-4738-A635-16AE9EAEC8CB}"/>
              </a:ext>
            </a:extLst>
          </p:cNvPr>
          <p:cNvSpPr txBox="1"/>
          <p:nvPr/>
        </p:nvSpPr>
        <p:spPr>
          <a:xfrm>
            <a:off x="3806337" y="5514982"/>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ONE is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3" name="TextBox 72">
            <a:extLst>
              <a:ext uri="{FF2B5EF4-FFF2-40B4-BE49-F238E27FC236}">
                <a16:creationId xmlns:a16="http://schemas.microsoft.com/office/drawing/2014/main" id="{4E98BC8A-EEA1-4480-B53E-D80618E2A5D8}"/>
              </a:ext>
            </a:extLst>
          </p:cNvPr>
          <p:cNvSpPr txBox="1"/>
          <p:nvPr/>
        </p:nvSpPr>
        <p:spPr>
          <a:xfrm>
            <a:off x="6804859" y="2991753"/>
            <a:ext cx="252314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Inverts</a:t>
            </a:r>
            <a:r>
              <a:rPr lang="en-GB" b="1" dirty="0">
                <a:solidFill>
                  <a:srgbClr val="00B050"/>
                </a:solidFill>
                <a:effectLst/>
                <a:latin typeface="Calibri" panose="020F0502020204030204" pitchFamily="34" charset="0"/>
                <a:cs typeface="Calibri" panose="020F0502020204030204" pitchFamily="34" charset="0"/>
              </a:rPr>
              <a:t> true</a:t>
            </a:r>
            <a:r>
              <a:rPr lang="en-GB" b="1" dirty="0">
                <a:effectLst/>
                <a:latin typeface="Calibri" panose="020F0502020204030204" pitchFamily="34" charset="0"/>
                <a:cs typeface="Calibri" panose="020F0502020204030204" pitchFamily="34" charset="0"/>
              </a:rPr>
              <a:t>/</a:t>
            </a:r>
            <a:r>
              <a:rPr lang="en-GB" b="1" dirty="0">
                <a:solidFill>
                  <a:srgbClr val="FF0000"/>
                </a:solidFill>
                <a:effectLst/>
                <a:latin typeface="Calibri" panose="020F0502020204030204" pitchFamily="34" charset="0"/>
                <a:cs typeface="Calibri" panose="020F0502020204030204" pitchFamily="34" charset="0"/>
              </a:rPr>
              <a:t>false</a:t>
            </a:r>
            <a:r>
              <a:rPr lang="en-GB" b="1" dirty="0">
                <a:effectLst/>
                <a:latin typeface="Calibri" panose="020F0502020204030204" pitchFamily="34" charset="0"/>
                <a:cs typeface="Calibri" panose="020F0502020204030204" pitchFamily="34" charset="0"/>
              </a:rPr>
              <a:t> value.</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4B8B53-0912-40E4-8337-F39805C37AD9}"/>
              </a:ext>
            </a:extLst>
          </p:cNvPr>
          <p:cNvSpPr txBox="1"/>
          <p:nvPr/>
        </p:nvSpPr>
        <p:spPr>
          <a:xfrm>
            <a:off x="1668345" y="6151072"/>
            <a:ext cx="3249674" cy="369332"/>
          </a:xfrm>
          <a:prstGeom prst="rect">
            <a:avLst/>
          </a:prstGeom>
          <a:noFill/>
        </p:spPr>
        <p:txBody>
          <a:bodyPr wrap="square">
            <a:spAutoFit/>
          </a:bodyPr>
          <a:lstStyle/>
          <a:p>
            <a:r>
              <a:rPr lang="en-GB" b="1" dirty="0">
                <a:solidFill>
                  <a:srgbClr val="FF0000"/>
                </a:solidFill>
                <a:latin typeface="Calibri" panose="020F0502020204030204" pitchFamily="34" charset="0"/>
                <a:cs typeface="Calibri" panose="020F0502020204030204" pitchFamily="34" charset="0"/>
              </a:rPr>
              <a:t>No matter how many variables</a:t>
            </a:r>
            <a:endParaRPr lang="en-GB" b="1" dirty="0">
              <a:solidFill>
                <a:srgbClr val="FF0000"/>
              </a:solidFill>
              <a:effectLst/>
              <a:latin typeface="Calibri" panose="020F0502020204030204" pitchFamily="34" charset="0"/>
              <a:cs typeface="Calibri" panose="020F0502020204030204" pitchFamily="34" charset="0"/>
            </a:endParaRPr>
          </a:p>
        </p:txBody>
      </p:sp>
      <p:sp>
        <p:nvSpPr>
          <p:cNvPr id="75" name="Arc 74">
            <a:extLst>
              <a:ext uri="{FF2B5EF4-FFF2-40B4-BE49-F238E27FC236}">
                <a16:creationId xmlns:a16="http://schemas.microsoft.com/office/drawing/2014/main" id="{B58444A0-D488-4B38-AC75-71283C70A139}"/>
              </a:ext>
            </a:extLst>
          </p:cNvPr>
          <p:cNvSpPr/>
          <p:nvPr/>
        </p:nvSpPr>
        <p:spPr>
          <a:xfrm flipH="1" flipV="1">
            <a:off x="1406033" y="5298541"/>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6" name="Arc 75">
            <a:extLst>
              <a:ext uri="{FF2B5EF4-FFF2-40B4-BE49-F238E27FC236}">
                <a16:creationId xmlns:a16="http://schemas.microsoft.com/office/drawing/2014/main" id="{F3F44A4F-1D1B-4A19-ADB6-B4B01EB73869}"/>
              </a:ext>
            </a:extLst>
          </p:cNvPr>
          <p:cNvSpPr/>
          <p:nvPr/>
        </p:nvSpPr>
        <p:spPr>
          <a:xfrm flipV="1">
            <a:off x="4442887" y="5315945"/>
            <a:ext cx="647570"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7" name="Arc 76">
            <a:extLst>
              <a:ext uri="{FF2B5EF4-FFF2-40B4-BE49-F238E27FC236}">
                <a16:creationId xmlns:a16="http://schemas.microsoft.com/office/drawing/2014/main" id="{983CA02F-23ED-46A2-AC21-E8422105147C}"/>
              </a:ext>
            </a:extLst>
          </p:cNvPr>
          <p:cNvSpPr/>
          <p:nvPr/>
        </p:nvSpPr>
        <p:spPr>
          <a:xfrm flipH="1" flipV="1">
            <a:off x="1675622" y="855453"/>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2071537312"/>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74AA80-ED50-48D2-9639-D521DAF89426}"/>
              </a:ext>
            </a:extLst>
          </p:cNvPr>
          <p:cNvSpPr txBox="1"/>
          <p:nvPr/>
        </p:nvSpPr>
        <p:spPr>
          <a:xfrm>
            <a:off x="162339" y="791029"/>
            <a:ext cx="9581322"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guestsCorrect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67F2E78-4DF6-4041-A0DB-484A1F1345B7}"/>
              </a:ext>
            </a:extLst>
          </p:cNvPr>
          <p:cNvSpPr txBox="1"/>
          <p:nvPr/>
        </p:nvSpPr>
        <p:spPr>
          <a:xfrm>
            <a:off x="178960" y="119431"/>
            <a:ext cx="7613318" cy="584775"/>
          </a:xfrm>
          <a:prstGeom prst="rect">
            <a:avLst/>
          </a:prstGeom>
          <a:noFill/>
        </p:spPr>
        <p:txBody>
          <a:bodyPr wrap="square">
            <a:spAutoFit/>
          </a:bodyPr>
          <a:lstStyle/>
          <a:p>
            <a:r>
              <a:rPr lang="en-GB" sz="3200" b="0" i="0" dirty="0">
                <a:solidFill>
                  <a:srgbClr val="1C1D1F"/>
                </a:solidFill>
                <a:effectLst/>
              </a:rPr>
              <a:t>Nullish coalescing Operator (??)</a:t>
            </a:r>
          </a:p>
        </p:txBody>
      </p:sp>
      <p:sp>
        <p:nvSpPr>
          <p:cNvPr id="5" name="TextBox 4">
            <a:extLst>
              <a:ext uri="{FF2B5EF4-FFF2-40B4-BE49-F238E27FC236}">
                <a16:creationId xmlns:a16="http://schemas.microsoft.com/office/drawing/2014/main" id="{EBEAAEE7-FBDC-401C-B2B6-337DC1B0B379}"/>
              </a:ext>
            </a:extLst>
          </p:cNvPr>
          <p:cNvSpPr txBox="1"/>
          <p:nvPr/>
        </p:nvSpPr>
        <p:spPr>
          <a:xfrm>
            <a:off x="162339" y="5072269"/>
            <a:ext cx="9382538"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nullish coalescing operator takes an empty string or zero to be truthy values so using the ?? Will cause them to short circuit rather than skipping over to the next value. This solves the problem of when we want to use zero as a truthy value, i.e. number of guests is zero.</a:t>
            </a:r>
          </a:p>
        </p:txBody>
      </p:sp>
    </p:spTree>
    <p:extLst>
      <p:ext uri="{BB962C8B-B14F-4D97-AF65-F5344CB8AC3E}">
        <p14:creationId xmlns:p14="http://schemas.microsoft.com/office/powerpoint/2010/main" val="285341793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2A7BED-22DD-4BFC-8287-1BBF9A8769AB}"/>
              </a:ext>
            </a:extLst>
          </p:cNvPr>
          <p:cNvSpPr txBox="1"/>
          <p:nvPr/>
        </p:nvSpPr>
        <p:spPr>
          <a:xfrm>
            <a:off x="178960" y="119431"/>
            <a:ext cx="7613318" cy="584775"/>
          </a:xfrm>
          <a:prstGeom prst="rect">
            <a:avLst/>
          </a:prstGeom>
          <a:noFill/>
        </p:spPr>
        <p:txBody>
          <a:bodyPr wrap="square">
            <a:spAutoFit/>
          </a:bodyPr>
          <a:lstStyle/>
          <a:p>
            <a:r>
              <a:rPr lang="en-GB" sz="3200" b="0" i="0" dirty="0">
                <a:solidFill>
                  <a:srgbClr val="1C1D1F"/>
                </a:solidFill>
                <a:effectLst/>
              </a:rPr>
              <a:t>Logical Assignment Operators</a:t>
            </a:r>
          </a:p>
        </p:txBody>
      </p:sp>
      <p:sp>
        <p:nvSpPr>
          <p:cNvPr id="4" name="TextBox 3">
            <a:extLst>
              <a:ext uri="{FF2B5EF4-FFF2-40B4-BE49-F238E27FC236}">
                <a16:creationId xmlns:a16="http://schemas.microsoft.com/office/drawing/2014/main" id="{22655350-07E4-411E-AB0F-512C16B55A6B}"/>
              </a:ext>
            </a:extLst>
          </p:cNvPr>
          <p:cNvSpPr txBox="1"/>
          <p:nvPr/>
        </p:nvSpPr>
        <p:spPr>
          <a:xfrm>
            <a:off x="178960" y="859377"/>
            <a:ext cx="5188170"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C42B9D9-9A17-4745-AF97-83F692484B3A}"/>
              </a:ext>
            </a:extLst>
          </p:cNvPr>
          <p:cNvSpPr txBox="1"/>
          <p:nvPr/>
        </p:nvSpPr>
        <p:spPr>
          <a:xfrm>
            <a:off x="178960" y="4645029"/>
            <a:ext cx="7613318" cy="646331"/>
          </a:xfrm>
          <a:prstGeom prst="rect">
            <a:avLst/>
          </a:prstGeom>
          <a:noFill/>
        </p:spPr>
        <p:txBody>
          <a:bodyPr wrap="square">
            <a:spAutoFit/>
          </a:bodyPr>
          <a:lstStyle/>
          <a:p>
            <a:r>
              <a:rPr lang="en-GB" dirty="0">
                <a:latin typeface="Consolas" panose="020B0609020204030204" pitchFamily="49" charset="0"/>
              </a:rPr>
              <a:t>{name: 'Capri', numGuests: 20} </a:t>
            </a:r>
          </a:p>
          <a:p>
            <a:r>
              <a:rPr lang="en-GB" dirty="0">
                <a:latin typeface="Consolas" panose="020B0609020204030204" pitchFamily="49" charset="0"/>
              </a:rPr>
              <a:t>{name: 'La Piazza', owner: 'Giovanni Rossi', numGuests: 10}</a:t>
            </a:r>
          </a:p>
        </p:txBody>
      </p:sp>
      <p:sp>
        <p:nvSpPr>
          <p:cNvPr id="7" name="TextBox 6">
            <a:extLst>
              <a:ext uri="{FF2B5EF4-FFF2-40B4-BE49-F238E27FC236}">
                <a16:creationId xmlns:a16="http://schemas.microsoft.com/office/drawing/2014/main" id="{E6BB1561-5A26-4896-B6B2-0ADD5C8FCD0E}"/>
              </a:ext>
            </a:extLst>
          </p:cNvPr>
          <p:cNvSpPr txBox="1"/>
          <p:nvPr/>
        </p:nvSpPr>
        <p:spPr>
          <a:xfrm>
            <a:off x="3776869" y="859377"/>
            <a:ext cx="595017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we have two objects for restaurants with different properties and we want to find out the number of guests each restaurants can accommodate.</a:t>
            </a:r>
          </a:p>
        </p:txBody>
      </p:sp>
      <p:sp>
        <p:nvSpPr>
          <p:cNvPr id="8" name="TextBox 7">
            <a:extLst>
              <a:ext uri="{FF2B5EF4-FFF2-40B4-BE49-F238E27FC236}">
                <a16:creationId xmlns:a16="http://schemas.microsoft.com/office/drawing/2014/main" id="{A4F6ABCA-FE9A-42D5-B7C2-3E0FB51C94D5}"/>
              </a:ext>
            </a:extLst>
          </p:cNvPr>
          <p:cNvSpPr txBox="1"/>
          <p:nvPr/>
        </p:nvSpPr>
        <p:spPr>
          <a:xfrm>
            <a:off x="3776868" y="1954191"/>
            <a:ext cx="595017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Rest1 is providing numGuests in the object but Rest 2 is not so we need to use a || to assign a default value.</a:t>
            </a:r>
          </a:p>
        </p:txBody>
      </p:sp>
      <p:sp>
        <p:nvSpPr>
          <p:cNvPr id="9" name="TextBox 8">
            <a:extLst>
              <a:ext uri="{FF2B5EF4-FFF2-40B4-BE49-F238E27FC236}">
                <a16:creationId xmlns:a16="http://schemas.microsoft.com/office/drawing/2014/main" id="{053DE4D5-F5E5-4682-A4E7-5CAC3EC6D2DB}"/>
              </a:ext>
            </a:extLst>
          </p:cNvPr>
          <p:cNvSpPr txBox="1"/>
          <p:nvPr/>
        </p:nvSpPr>
        <p:spPr>
          <a:xfrm>
            <a:off x="4953000" y="2828835"/>
            <a:ext cx="49530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Note how for rest2 the numGuests is set to 10 because it first looked in rest2.numGuests but did not find it so the || or operator skips to the next value of 10 and finds that to be truthy so uses it.</a:t>
            </a:r>
          </a:p>
        </p:txBody>
      </p:sp>
      <p:sp>
        <p:nvSpPr>
          <p:cNvPr id="11" name="TextBox 10">
            <a:extLst>
              <a:ext uri="{FF2B5EF4-FFF2-40B4-BE49-F238E27FC236}">
                <a16:creationId xmlns:a16="http://schemas.microsoft.com/office/drawing/2014/main" id="{00080412-D750-4183-8A07-597FB78B804B}"/>
              </a:ext>
            </a:extLst>
          </p:cNvPr>
          <p:cNvSpPr txBox="1"/>
          <p:nvPr/>
        </p:nvSpPr>
        <p:spPr>
          <a:xfrm>
            <a:off x="178960" y="5614837"/>
            <a:ext cx="3173840"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DB356117-4982-4C9D-95B9-D8D948DBD880}"/>
              </a:ext>
            </a:extLst>
          </p:cNvPr>
          <p:cNvSpPr txBox="1"/>
          <p:nvPr/>
        </p:nvSpPr>
        <p:spPr>
          <a:xfrm>
            <a:off x="3253439" y="5624364"/>
            <a:ext cx="659952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cleaner way of writing this code is to use the OR assignment operator of ||=</a:t>
            </a:r>
          </a:p>
        </p:txBody>
      </p:sp>
    </p:spTree>
    <p:extLst>
      <p:ext uri="{BB962C8B-B14F-4D97-AF65-F5344CB8AC3E}">
        <p14:creationId xmlns:p14="http://schemas.microsoft.com/office/powerpoint/2010/main" val="385792537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B344DC-42BC-4D65-81A2-23B972B64959}"/>
              </a:ext>
            </a:extLst>
          </p:cNvPr>
          <p:cNvSpPr txBox="1"/>
          <p:nvPr/>
        </p:nvSpPr>
        <p:spPr>
          <a:xfrm>
            <a:off x="304800" y="200659"/>
            <a:ext cx="3286539"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A602D4-0DE2-4BE8-89BC-01C2D0154379}"/>
              </a:ext>
            </a:extLst>
          </p:cNvPr>
          <p:cNvSpPr txBox="1"/>
          <p:nvPr/>
        </p:nvSpPr>
        <p:spPr>
          <a:xfrm>
            <a:off x="185530" y="3905250"/>
            <a:ext cx="7742582" cy="646331"/>
          </a:xfrm>
          <a:prstGeom prst="rect">
            <a:avLst/>
          </a:prstGeom>
          <a:noFill/>
        </p:spPr>
        <p:txBody>
          <a:bodyPr wrap="square">
            <a:spAutoFit/>
          </a:bodyPr>
          <a:lstStyle/>
          <a:p>
            <a:r>
              <a:rPr lang="en-GB" dirty="0">
                <a:latin typeface="Consolas" panose="020B0609020204030204" pitchFamily="49" charset="0"/>
              </a:rPr>
              <a:t>{name: 'Capri', numGuests: 10}</a:t>
            </a:r>
          </a:p>
          <a:p>
            <a:r>
              <a:rPr lang="en-GB" dirty="0">
                <a:latin typeface="Consolas" panose="020B0609020204030204" pitchFamily="49" charset="0"/>
              </a:rPr>
              <a:t>{name: 'La Piazza', owner: 'Giovanni Rossi', numGuests: 10}</a:t>
            </a:r>
          </a:p>
        </p:txBody>
      </p:sp>
      <p:sp>
        <p:nvSpPr>
          <p:cNvPr id="6" name="TextBox 5">
            <a:extLst>
              <a:ext uri="{FF2B5EF4-FFF2-40B4-BE49-F238E27FC236}">
                <a16:creationId xmlns:a16="http://schemas.microsoft.com/office/drawing/2014/main" id="{C6F413D9-2EFF-4C9F-B24D-65FE28C571A8}"/>
              </a:ext>
            </a:extLst>
          </p:cNvPr>
          <p:cNvSpPr txBox="1"/>
          <p:nvPr/>
        </p:nvSpPr>
        <p:spPr>
          <a:xfrm>
            <a:off x="3014900" y="442764"/>
            <a:ext cx="659952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This works well except where numGuests is zero which is a falsy value and so would return 10.</a:t>
            </a:r>
          </a:p>
        </p:txBody>
      </p:sp>
      <p:sp>
        <p:nvSpPr>
          <p:cNvPr id="8" name="TextBox 7">
            <a:extLst>
              <a:ext uri="{FF2B5EF4-FFF2-40B4-BE49-F238E27FC236}">
                <a16:creationId xmlns:a16="http://schemas.microsoft.com/office/drawing/2014/main" id="{A7F1C8C9-F1AF-479D-B2B0-5C0D5C44B268}"/>
              </a:ext>
            </a:extLst>
          </p:cNvPr>
          <p:cNvSpPr txBox="1"/>
          <p:nvPr/>
        </p:nvSpPr>
        <p:spPr>
          <a:xfrm>
            <a:off x="304800" y="4765632"/>
            <a:ext cx="2822713"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DE67B791-2B89-41EC-B0F7-869D53BE3E06}"/>
              </a:ext>
            </a:extLst>
          </p:cNvPr>
          <p:cNvSpPr txBox="1"/>
          <p:nvPr/>
        </p:nvSpPr>
        <p:spPr>
          <a:xfrm>
            <a:off x="185530" y="6076623"/>
            <a:ext cx="7742582" cy="646331"/>
          </a:xfrm>
          <a:prstGeom prst="rect">
            <a:avLst/>
          </a:prstGeom>
          <a:noFill/>
        </p:spPr>
        <p:txBody>
          <a:bodyPr wrap="square">
            <a:spAutoFit/>
          </a:bodyPr>
          <a:lstStyle/>
          <a:p>
            <a:r>
              <a:rPr lang="en-GB" dirty="0">
                <a:latin typeface="Consolas" panose="020B0609020204030204" pitchFamily="49" charset="0"/>
              </a:rPr>
              <a:t>{name: 'Capri', numGuests: 0}</a:t>
            </a:r>
          </a:p>
          <a:p>
            <a:r>
              <a:rPr lang="en-GB" dirty="0">
                <a:latin typeface="Consolas" panose="020B0609020204030204" pitchFamily="49" charset="0"/>
              </a:rPr>
              <a:t>{name: 'La Piazza', owner: 'Giovanni Rossi', numGuests: 10}</a:t>
            </a:r>
          </a:p>
        </p:txBody>
      </p:sp>
      <p:sp>
        <p:nvSpPr>
          <p:cNvPr id="10" name="TextBox 9">
            <a:extLst>
              <a:ext uri="{FF2B5EF4-FFF2-40B4-BE49-F238E27FC236}">
                <a16:creationId xmlns:a16="http://schemas.microsoft.com/office/drawing/2014/main" id="{7F09C02A-2A67-48D3-A69E-1ECBAE6AE999}"/>
              </a:ext>
            </a:extLst>
          </p:cNvPr>
          <p:cNvSpPr txBox="1"/>
          <p:nvPr/>
        </p:nvSpPr>
        <p:spPr>
          <a:xfrm>
            <a:off x="3352799" y="4781020"/>
            <a:ext cx="614238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solution as already mentioned is the Nullish Coalescing operator! The Nullish Coalescing operator will asign a value if the value is Null or undefined.</a:t>
            </a:r>
          </a:p>
        </p:txBody>
      </p:sp>
    </p:spTree>
    <p:extLst>
      <p:ext uri="{BB962C8B-B14F-4D97-AF65-F5344CB8AC3E}">
        <p14:creationId xmlns:p14="http://schemas.microsoft.com/office/powerpoint/2010/main" val="234456108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73FC33-1B4F-400D-91B8-38E7EC2BB8B9}"/>
              </a:ext>
            </a:extLst>
          </p:cNvPr>
          <p:cNvSpPr txBox="1"/>
          <p:nvPr/>
        </p:nvSpPr>
        <p:spPr>
          <a:xfrm>
            <a:off x="357808" y="348550"/>
            <a:ext cx="5035826"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C98C6349-CB52-4798-8848-EE5863ED94F5}"/>
              </a:ext>
            </a:extLst>
          </p:cNvPr>
          <p:cNvSpPr txBox="1"/>
          <p:nvPr/>
        </p:nvSpPr>
        <p:spPr>
          <a:xfrm>
            <a:off x="3366052" y="239071"/>
            <a:ext cx="6427305"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With the &amp;&amp; we are short circuiting to find the first falsy value. In this case owner of restaurant one does not exist in the object rest1 and so is falsy and does not return anything. In the case of rest2 the owner is present and therefore true so it skips over the first value of rest.owner and lands on the last option of &lt;ANONYMOUS&gt;</a:t>
            </a:r>
          </a:p>
        </p:txBody>
      </p:sp>
      <p:sp>
        <p:nvSpPr>
          <p:cNvPr id="8" name="TextBox 7">
            <a:extLst>
              <a:ext uri="{FF2B5EF4-FFF2-40B4-BE49-F238E27FC236}">
                <a16:creationId xmlns:a16="http://schemas.microsoft.com/office/drawing/2014/main" id="{E8226DF6-7087-4A33-ABE9-CF9CB0E5C865}"/>
              </a:ext>
            </a:extLst>
          </p:cNvPr>
          <p:cNvSpPr txBox="1"/>
          <p:nvPr/>
        </p:nvSpPr>
        <p:spPr>
          <a:xfrm>
            <a:off x="265043" y="4858698"/>
            <a:ext cx="49496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3F04F4BE-CA72-4C81-B989-7D3FEB527D33}"/>
              </a:ext>
            </a:extLst>
          </p:cNvPr>
          <p:cNvSpPr txBox="1"/>
          <p:nvPr/>
        </p:nvSpPr>
        <p:spPr>
          <a:xfrm>
            <a:off x="265043" y="5443473"/>
            <a:ext cx="5486400" cy="646331"/>
          </a:xfrm>
          <a:prstGeom prst="rect">
            <a:avLst/>
          </a:prstGeom>
          <a:noFill/>
        </p:spPr>
        <p:txBody>
          <a:bodyPr wrap="square">
            <a:spAutoFit/>
          </a:bodyPr>
          <a:lstStyle/>
          <a:p>
            <a:r>
              <a:rPr lang="en-GB" dirty="0">
                <a:latin typeface="Consolas" panose="020B0609020204030204" pitchFamily="49" charset="0"/>
              </a:rPr>
              <a:t>{name: 'Capri', numGuests: 0} </a:t>
            </a:r>
          </a:p>
          <a:p>
            <a:r>
              <a:rPr lang="en-GB" dirty="0">
                <a:latin typeface="Consolas" panose="020B0609020204030204" pitchFamily="49" charset="0"/>
              </a:rPr>
              <a:t>{name: 'La Piazza', owner: '&lt;ANONYMOUS&gt;'}</a:t>
            </a:r>
          </a:p>
        </p:txBody>
      </p:sp>
      <p:sp>
        <p:nvSpPr>
          <p:cNvPr id="10" name="TextBox 9">
            <a:extLst>
              <a:ext uri="{FF2B5EF4-FFF2-40B4-BE49-F238E27FC236}">
                <a16:creationId xmlns:a16="http://schemas.microsoft.com/office/drawing/2014/main" id="{96A1A5D7-BB04-4D74-B422-CA6DAF60952B}"/>
              </a:ext>
            </a:extLst>
          </p:cNvPr>
          <p:cNvSpPr txBox="1"/>
          <p:nvPr/>
        </p:nvSpPr>
        <p:spPr>
          <a:xfrm>
            <a:off x="5393634" y="4858698"/>
            <a:ext cx="4154557"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cleaner way of writing this code is to use the AND assignment operator of &amp;&amp;=</a:t>
            </a:r>
          </a:p>
        </p:txBody>
      </p:sp>
      <p:sp>
        <p:nvSpPr>
          <p:cNvPr id="11" name="TextBox 10">
            <a:extLst>
              <a:ext uri="{FF2B5EF4-FFF2-40B4-BE49-F238E27FC236}">
                <a16:creationId xmlns:a16="http://schemas.microsoft.com/office/drawing/2014/main" id="{A5190D40-F026-4098-BB11-ED83DB336D61}"/>
              </a:ext>
            </a:extLst>
          </p:cNvPr>
          <p:cNvSpPr txBox="1"/>
          <p:nvPr/>
        </p:nvSpPr>
        <p:spPr>
          <a:xfrm>
            <a:off x="265043" y="3826424"/>
            <a:ext cx="5486400" cy="646331"/>
          </a:xfrm>
          <a:prstGeom prst="rect">
            <a:avLst/>
          </a:prstGeom>
          <a:noFill/>
        </p:spPr>
        <p:txBody>
          <a:bodyPr wrap="square">
            <a:spAutoFit/>
          </a:bodyPr>
          <a:lstStyle/>
          <a:p>
            <a:r>
              <a:rPr lang="en-GB" dirty="0">
                <a:latin typeface="Consolas" panose="020B0609020204030204" pitchFamily="49" charset="0"/>
              </a:rPr>
              <a:t>{name: 'Capri', numGuests: 0} </a:t>
            </a:r>
          </a:p>
          <a:p>
            <a:r>
              <a:rPr lang="en-GB" dirty="0">
                <a:latin typeface="Consolas" panose="020B0609020204030204" pitchFamily="49" charset="0"/>
              </a:rPr>
              <a:t>{name: 'La Piazza', owner: '&lt;ANONYMOUS&gt;'}</a:t>
            </a:r>
          </a:p>
        </p:txBody>
      </p:sp>
    </p:spTree>
    <p:extLst>
      <p:ext uri="{BB962C8B-B14F-4D97-AF65-F5344CB8AC3E}">
        <p14:creationId xmlns:p14="http://schemas.microsoft.com/office/powerpoint/2010/main" val="195143581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5316A6-EC3B-4431-892E-EB13C704BEA6}"/>
              </a:ext>
            </a:extLst>
          </p:cNvPr>
          <p:cNvSpPr txBox="1"/>
          <p:nvPr/>
        </p:nvSpPr>
        <p:spPr>
          <a:xfrm>
            <a:off x="178960" y="119431"/>
            <a:ext cx="5466466" cy="584775"/>
          </a:xfrm>
          <a:prstGeom prst="rect">
            <a:avLst/>
          </a:prstGeom>
          <a:noFill/>
        </p:spPr>
        <p:txBody>
          <a:bodyPr wrap="square">
            <a:spAutoFit/>
          </a:bodyPr>
          <a:lstStyle/>
          <a:p>
            <a:r>
              <a:rPr lang="en-GB" sz="3200" b="0" i="0" dirty="0">
                <a:solidFill>
                  <a:srgbClr val="1C1D1F"/>
                </a:solidFill>
                <a:effectLst/>
              </a:rPr>
              <a:t>Looping Arrays: The for of loop</a:t>
            </a:r>
          </a:p>
        </p:txBody>
      </p:sp>
      <p:sp>
        <p:nvSpPr>
          <p:cNvPr id="4" name="TextBox 3">
            <a:extLst>
              <a:ext uri="{FF2B5EF4-FFF2-40B4-BE49-F238E27FC236}">
                <a16:creationId xmlns:a16="http://schemas.microsoft.com/office/drawing/2014/main" id="{AF7912DA-ECBB-4289-B666-C6D476F14247}"/>
              </a:ext>
            </a:extLst>
          </p:cNvPr>
          <p:cNvSpPr txBox="1"/>
          <p:nvPr/>
        </p:nvSpPr>
        <p:spPr>
          <a:xfrm>
            <a:off x="318052" y="848719"/>
            <a:ext cx="8282608"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endParaRPr lang="en-GB" sz="1600" b="1" dirty="0">
              <a:solidFill>
                <a:srgbClr val="C586C0"/>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CB2F0D4-7A6F-4AB9-B0FD-6A9119C7CB16}"/>
              </a:ext>
            </a:extLst>
          </p:cNvPr>
          <p:cNvSpPr txBox="1"/>
          <p:nvPr/>
        </p:nvSpPr>
        <p:spPr>
          <a:xfrm>
            <a:off x="4605075" y="4181249"/>
            <a:ext cx="4982873" cy="2031325"/>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create a variable called menu from starterMenu and mainMenu.</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want to loop through all menu items and the traditional method would be to use a for loop setting parameters for i </a:t>
            </a:r>
            <a:r>
              <a:rPr lang="en-GB" b="1" dirty="0">
                <a:cs typeface="Calibri" panose="020F0502020204030204" pitchFamily="34" charset="0"/>
              </a:rPr>
              <a:t>(</a:t>
            </a:r>
            <a:r>
              <a:rPr lang="en-GB" b="1" dirty="0">
                <a:solidFill>
                  <a:srgbClr val="569CD6"/>
                </a:solidFill>
                <a:effectLst/>
              </a:rPr>
              <a:t>let</a:t>
            </a:r>
            <a:r>
              <a:rPr lang="en-GB" b="1" dirty="0">
                <a:solidFill>
                  <a:srgbClr val="D4D4D4"/>
                </a:solidFill>
                <a:effectLst/>
              </a:rPr>
              <a:t> </a:t>
            </a:r>
            <a:r>
              <a:rPr lang="en-GB" b="1" dirty="0">
                <a:solidFill>
                  <a:srgbClr val="9CDCFE"/>
                </a:solidFill>
                <a:effectLst/>
              </a:rPr>
              <a:t>i</a:t>
            </a:r>
            <a:r>
              <a:rPr lang="en-GB" b="1" dirty="0">
                <a:solidFill>
                  <a:srgbClr val="D4D4D4"/>
                </a:solidFill>
                <a:effectLst/>
              </a:rPr>
              <a:t> = </a:t>
            </a:r>
            <a:r>
              <a:rPr lang="en-GB" b="1" dirty="0">
                <a:solidFill>
                  <a:srgbClr val="B5CEA8"/>
                </a:solidFill>
                <a:effectLst/>
              </a:rPr>
              <a:t>0</a:t>
            </a:r>
            <a:r>
              <a:rPr lang="en-GB" b="1" dirty="0">
                <a:solidFill>
                  <a:srgbClr val="D4D4D4"/>
                </a:solidFill>
                <a:effectLst/>
              </a:rPr>
              <a:t>; </a:t>
            </a:r>
            <a:r>
              <a:rPr lang="en-GB" b="1" dirty="0">
                <a:solidFill>
                  <a:srgbClr val="9CDCFE"/>
                </a:solidFill>
                <a:effectLst/>
              </a:rPr>
              <a:t>i</a:t>
            </a:r>
            <a:r>
              <a:rPr lang="en-GB" b="1" dirty="0">
                <a:solidFill>
                  <a:srgbClr val="D4D4D4"/>
                </a:solidFill>
                <a:effectLst/>
              </a:rPr>
              <a:t> &lt; </a:t>
            </a:r>
            <a:r>
              <a:rPr lang="en-GB" b="1" dirty="0">
                <a:solidFill>
                  <a:srgbClr val="4FC1FF"/>
                </a:solidFill>
                <a:effectLst/>
              </a:rPr>
              <a:t>menu</a:t>
            </a:r>
            <a:r>
              <a:rPr lang="en-GB" b="1" dirty="0">
                <a:solidFill>
                  <a:srgbClr val="D4D4D4"/>
                </a:solidFill>
                <a:effectLst/>
              </a:rPr>
              <a:t>.</a:t>
            </a:r>
            <a:r>
              <a:rPr lang="en-GB" b="1" dirty="0">
                <a:solidFill>
                  <a:srgbClr val="4FC1FF"/>
                </a:solidFill>
                <a:effectLst/>
              </a:rPr>
              <a:t>length</a:t>
            </a:r>
            <a:r>
              <a:rPr lang="en-GB" b="1" dirty="0">
                <a:solidFill>
                  <a:srgbClr val="D4D4D4"/>
                </a:solidFill>
                <a:effectLst/>
              </a:rPr>
              <a:t>; </a:t>
            </a:r>
            <a:r>
              <a:rPr lang="en-GB" b="1" dirty="0">
                <a:solidFill>
                  <a:srgbClr val="9CDCFE"/>
                </a:solidFill>
                <a:effectLst/>
              </a:rPr>
              <a:t>i</a:t>
            </a:r>
            <a:r>
              <a:rPr lang="en-GB" b="1" dirty="0">
                <a:solidFill>
                  <a:srgbClr val="D4D4D4"/>
                </a:solidFill>
                <a:effectLst/>
              </a:rPr>
              <a:t>++</a:t>
            </a:r>
            <a:r>
              <a:rPr lang="en-GB" b="1" dirty="0">
                <a:effectLst/>
              </a:rPr>
              <a:t>) but we can also use the for of loop.</a:t>
            </a:r>
            <a:endParaRPr lang="en-GB" b="1" dirty="0">
              <a:cs typeface="Calibri" panose="020F0502020204030204" pitchFamily="34" charset="0"/>
            </a:endParaRPr>
          </a:p>
        </p:txBody>
      </p:sp>
      <p:sp>
        <p:nvSpPr>
          <p:cNvPr id="7" name="TextBox 6">
            <a:extLst>
              <a:ext uri="{FF2B5EF4-FFF2-40B4-BE49-F238E27FC236}">
                <a16:creationId xmlns:a16="http://schemas.microsoft.com/office/drawing/2014/main" id="{694C8F15-577A-413C-9C6D-4200378C9492}"/>
              </a:ext>
            </a:extLst>
          </p:cNvPr>
          <p:cNvSpPr txBox="1"/>
          <p:nvPr/>
        </p:nvSpPr>
        <p:spPr>
          <a:xfrm>
            <a:off x="318052" y="4141074"/>
            <a:ext cx="4287023" cy="2031325"/>
          </a:xfrm>
          <a:prstGeom prst="rect">
            <a:avLst/>
          </a:prstGeom>
          <a:noFill/>
        </p:spPr>
        <p:txBody>
          <a:bodyPr wrap="square">
            <a:spAutoFit/>
          </a:bodyPr>
          <a:lstStyle/>
          <a:p>
            <a:r>
              <a:rPr lang="en-GB" dirty="0">
                <a:latin typeface="Consolas" panose="020B0609020204030204" pitchFamily="49" charset="0"/>
              </a:rPr>
              <a:t>Focaccia			script.js:770 Bruschetta			script.js:770 </a:t>
            </a:r>
          </a:p>
          <a:p>
            <a:r>
              <a:rPr lang="en-GB" dirty="0">
                <a:latin typeface="Consolas" panose="020B0609020204030204" pitchFamily="49" charset="0"/>
              </a:rPr>
              <a:t>Garlic Bread		script.js:770 </a:t>
            </a:r>
          </a:p>
          <a:p>
            <a:r>
              <a:rPr lang="en-GB" dirty="0">
                <a:latin typeface="Consolas" panose="020B0609020204030204" pitchFamily="49" charset="0"/>
              </a:rPr>
              <a:t>Caprese Salad		script.js:770 </a:t>
            </a:r>
          </a:p>
          <a:p>
            <a:r>
              <a:rPr lang="en-GB" dirty="0">
                <a:latin typeface="Consolas" panose="020B0609020204030204" pitchFamily="49" charset="0"/>
              </a:rPr>
              <a:t>Pizza				script.js:770 </a:t>
            </a:r>
          </a:p>
          <a:p>
            <a:r>
              <a:rPr lang="en-GB" dirty="0">
                <a:latin typeface="Consolas" panose="020B0609020204030204" pitchFamily="49" charset="0"/>
              </a:rPr>
              <a:t>Pasta				script.js:770 Risotto				script.js:770 </a:t>
            </a:r>
          </a:p>
        </p:txBody>
      </p:sp>
    </p:spTree>
    <p:extLst>
      <p:ext uri="{BB962C8B-B14F-4D97-AF65-F5344CB8AC3E}">
        <p14:creationId xmlns:p14="http://schemas.microsoft.com/office/powerpoint/2010/main" val="2402549399"/>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0E5996-1EFA-4705-88C7-233D43451E15}"/>
              </a:ext>
            </a:extLst>
          </p:cNvPr>
          <p:cNvSpPr txBox="1"/>
          <p:nvPr/>
        </p:nvSpPr>
        <p:spPr>
          <a:xfrm>
            <a:off x="152371" y="187691"/>
            <a:ext cx="4949686"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DD3864B-B6B6-4B26-B069-58C0A3A1A965}"/>
              </a:ext>
            </a:extLst>
          </p:cNvPr>
          <p:cNvSpPr txBox="1"/>
          <p:nvPr/>
        </p:nvSpPr>
        <p:spPr>
          <a:xfrm>
            <a:off x="152371" y="932839"/>
            <a:ext cx="4177747" cy="2862322"/>
          </a:xfrm>
          <a:prstGeom prst="rect">
            <a:avLst/>
          </a:prstGeom>
          <a:noFill/>
        </p:spPr>
        <p:txBody>
          <a:bodyPr wrap="square">
            <a:spAutoFit/>
          </a:bodyPr>
          <a:lstStyle/>
          <a:p>
            <a:r>
              <a:rPr lang="en-GB" dirty="0">
                <a:latin typeface="Consolas" panose="020B0609020204030204" pitchFamily="49" charset="0"/>
              </a:rPr>
              <a:t>(2) [0, 'Focaccia’]</a:t>
            </a:r>
          </a:p>
          <a:p>
            <a:r>
              <a:rPr lang="en-GB" dirty="0">
                <a:latin typeface="Consolas" panose="020B0609020204030204" pitchFamily="49" charset="0"/>
              </a:rPr>
              <a:t>     0: 0</a:t>
            </a:r>
          </a:p>
          <a:p>
            <a:r>
              <a:rPr lang="en-GB" dirty="0">
                <a:latin typeface="Consolas" panose="020B0609020204030204" pitchFamily="49" charset="0"/>
              </a:rPr>
              <a:t>     1: "Focaccia"length: </a:t>
            </a:r>
          </a:p>
          <a:p>
            <a:r>
              <a:rPr lang="en-GB" dirty="0">
                <a:latin typeface="Consolas" panose="020B0609020204030204" pitchFamily="49" charset="0"/>
              </a:rPr>
              <a:t>     2[[Prototype]]: Array(0)</a:t>
            </a:r>
          </a:p>
          <a:p>
            <a:r>
              <a:rPr lang="en-GB" dirty="0">
                <a:latin typeface="Consolas" panose="020B0609020204030204" pitchFamily="49" charset="0"/>
              </a:rPr>
              <a:t>(2) [1, 'Bruschetta’] </a:t>
            </a:r>
          </a:p>
          <a:p>
            <a:r>
              <a:rPr lang="en-GB" dirty="0">
                <a:latin typeface="Consolas" panose="020B0609020204030204" pitchFamily="49" charset="0"/>
              </a:rPr>
              <a:t>(2) [2, 'Garlic Bread’] </a:t>
            </a:r>
          </a:p>
          <a:p>
            <a:r>
              <a:rPr lang="en-GB" dirty="0">
                <a:latin typeface="Consolas" panose="020B0609020204030204" pitchFamily="49" charset="0"/>
              </a:rPr>
              <a:t>(2) [3, 'Caprese Salad’] </a:t>
            </a:r>
          </a:p>
          <a:p>
            <a:r>
              <a:rPr lang="en-GB" dirty="0">
                <a:latin typeface="Consolas" panose="020B0609020204030204" pitchFamily="49" charset="0"/>
              </a:rPr>
              <a:t>(2) [4, 'Pizza’]</a:t>
            </a:r>
          </a:p>
          <a:p>
            <a:r>
              <a:rPr lang="en-GB" dirty="0">
                <a:latin typeface="Consolas" panose="020B0609020204030204" pitchFamily="49" charset="0"/>
              </a:rPr>
              <a:t>(2) [5, 'Pasta’] </a:t>
            </a:r>
          </a:p>
          <a:p>
            <a:r>
              <a:rPr lang="en-GB" dirty="0">
                <a:latin typeface="Consolas" panose="020B0609020204030204" pitchFamily="49" charset="0"/>
              </a:rPr>
              <a:t>(2) [6, 'Risotto']</a:t>
            </a:r>
          </a:p>
        </p:txBody>
      </p:sp>
      <p:sp>
        <p:nvSpPr>
          <p:cNvPr id="6" name="TextBox 5">
            <a:extLst>
              <a:ext uri="{FF2B5EF4-FFF2-40B4-BE49-F238E27FC236}">
                <a16:creationId xmlns:a16="http://schemas.microsoft.com/office/drawing/2014/main" id="{B5053EBB-9E94-4793-9003-9CFAC7DC4CCB}"/>
              </a:ext>
            </a:extLst>
          </p:cNvPr>
          <p:cNvSpPr txBox="1"/>
          <p:nvPr/>
        </p:nvSpPr>
        <p:spPr>
          <a:xfrm>
            <a:off x="4624982" y="510424"/>
            <a:ext cx="4982873" cy="397031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To get an output of the index and the item we need to use the entries function.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entries function actually created an array out of each item that contains the index in position 0 then the item in position 1</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use the entries function to create a more beautiful output like you would see in a menu but better still would be to use de-structuring.</a:t>
            </a:r>
            <a:endParaRPr lang="en-GB" b="1" dirty="0">
              <a:cs typeface="Calibri" panose="020F0502020204030204" pitchFamily="34" charset="0"/>
            </a:endParaRPr>
          </a:p>
        </p:txBody>
      </p:sp>
      <p:sp>
        <p:nvSpPr>
          <p:cNvPr id="8" name="TextBox 7">
            <a:extLst>
              <a:ext uri="{FF2B5EF4-FFF2-40B4-BE49-F238E27FC236}">
                <a16:creationId xmlns:a16="http://schemas.microsoft.com/office/drawing/2014/main" id="{5CD52549-4B50-460C-BDD3-CB859635B71D}"/>
              </a:ext>
            </a:extLst>
          </p:cNvPr>
          <p:cNvSpPr txBox="1"/>
          <p:nvPr/>
        </p:nvSpPr>
        <p:spPr>
          <a:xfrm>
            <a:off x="152371" y="4540309"/>
            <a:ext cx="5705090" cy="1815882"/>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el</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el</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570FF02-2AE7-4162-AA18-BD87103C9938}"/>
              </a:ext>
            </a:extLst>
          </p:cNvPr>
          <p:cNvSpPr txBox="1"/>
          <p:nvPr/>
        </p:nvSpPr>
        <p:spPr>
          <a:xfrm>
            <a:off x="7527233" y="4729034"/>
            <a:ext cx="2494721" cy="2031325"/>
          </a:xfrm>
          <a:prstGeom prst="rect">
            <a:avLst/>
          </a:prstGeom>
          <a:noFill/>
        </p:spPr>
        <p:txBody>
          <a:bodyPr wrap="square">
            <a:spAutoFit/>
          </a:bodyPr>
          <a:lstStyle/>
          <a:p>
            <a:r>
              <a:rPr lang="en-GB" dirty="0">
                <a:latin typeface="Consolas" panose="020B0609020204030204" pitchFamily="49" charset="0"/>
              </a:rPr>
              <a:t>1:Focaccias</a:t>
            </a:r>
          </a:p>
          <a:p>
            <a:r>
              <a:rPr lang="en-GB" dirty="0">
                <a:latin typeface="Consolas" panose="020B0609020204030204" pitchFamily="49" charset="0"/>
              </a:rPr>
              <a:t>2:Bruschetta</a:t>
            </a:r>
          </a:p>
          <a:p>
            <a:r>
              <a:rPr lang="en-GB" dirty="0">
                <a:latin typeface="Consolas" panose="020B0609020204030204" pitchFamily="49" charset="0"/>
              </a:rPr>
              <a:t>3:Garlic Bread</a:t>
            </a:r>
          </a:p>
          <a:p>
            <a:r>
              <a:rPr lang="en-GB" dirty="0">
                <a:latin typeface="Consolas" panose="020B0609020204030204" pitchFamily="49" charset="0"/>
              </a:rPr>
              <a:t>4:Caprese Salad</a:t>
            </a:r>
          </a:p>
          <a:p>
            <a:r>
              <a:rPr lang="en-GB" dirty="0">
                <a:latin typeface="Consolas" panose="020B0609020204030204" pitchFamily="49" charset="0"/>
              </a:rPr>
              <a:t>5:Pizza</a:t>
            </a:r>
          </a:p>
          <a:p>
            <a:r>
              <a:rPr lang="en-GB" dirty="0">
                <a:latin typeface="Consolas" panose="020B0609020204030204" pitchFamily="49" charset="0"/>
              </a:rPr>
              <a:t>6:Pasta</a:t>
            </a:r>
          </a:p>
          <a:p>
            <a:r>
              <a:rPr lang="en-GB" dirty="0">
                <a:latin typeface="Consolas" panose="020B0609020204030204" pitchFamily="49" charset="0"/>
              </a:rPr>
              <a:t>7:Risotto</a:t>
            </a:r>
          </a:p>
        </p:txBody>
      </p:sp>
    </p:spTree>
    <p:extLst>
      <p:ext uri="{BB962C8B-B14F-4D97-AF65-F5344CB8AC3E}">
        <p14:creationId xmlns:p14="http://schemas.microsoft.com/office/powerpoint/2010/main" val="27077454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8A3C75-9CF8-44A6-9308-BDF8629FCE95}"/>
              </a:ext>
            </a:extLst>
          </p:cNvPr>
          <p:cNvSpPr txBox="1"/>
          <p:nvPr/>
        </p:nvSpPr>
        <p:spPr>
          <a:xfrm>
            <a:off x="208721" y="192594"/>
            <a:ext cx="9488557"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before ES6 Enhanced object litorals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83F4BEA9-AA17-4E63-AA04-51C36A0569EE}"/>
              </a:ext>
            </a:extLst>
          </p:cNvPr>
          <p:cNvSpPr txBox="1"/>
          <p:nvPr/>
        </p:nvSpPr>
        <p:spPr>
          <a:xfrm>
            <a:off x="4813796" y="1067237"/>
            <a:ext cx="4982873" cy="646331"/>
          </a:xfrm>
          <a:prstGeom prst="rect">
            <a:avLst/>
          </a:prstGeom>
          <a:noFill/>
        </p:spPr>
        <p:txBody>
          <a:bodyPr wrap="square" rtlCol="0">
            <a:spAutoFit/>
          </a:bodyPr>
          <a:lstStyle/>
          <a:p>
            <a:r>
              <a:rPr lang="en-GB" b="1" dirty="0">
                <a:cs typeface="Calibri" panose="020F0502020204030204" pitchFamily="34" charset="0"/>
              </a:rPr>
              <a:t>Here the opening hours is a separate variable object to the restaurant variable object.</a:t>
            </a:r>
          </a:p>
        </p:txBody>
      </p:sp>
      <p:sp>
        <p:nvSpPr>
          <p:cNvPr id="5" name="TextBox 4">
            <a:extLst>
              <a:ext uri="{FF2B5EF4-FFF2-40B4-BE49-F238E27FC236}">
                <a16:creationId xmlns:a16="http://schemas.microsoft.com/office/drawing/2014/main" id="{0BD7180A-13D2-466A-9E13-5D709E92A73B}"/>
              </a:ext>
            </a:extLst>
          </p:cNvPr>
          <p:cNvSpPr txBox="1"/>
          <p:nvPr/>
        </p:nvSpPr>
        <p:spPr>
          <a:xfrm>
            <a:off x="5075583" y="5517128"/>
            <a:ext cx="4721086" cy="923330"/>
          </a:xfrm>
          <a:prstGeom prst="rect">
            <a:avLst/>
          </a:prstGeom>
          <a:noFill/>
        </p:spPr>
        <p:txBody>
          <a:bodyPr wrap="square" rtlCol="0">
            <a:spAutoFit/>
          </a:bodyPr>
          <a:lstStyle/>
          <a:p>
            <a:r>
              <a:rPr lang="en-GB" b="1" dirty="0">
                <a:cs typeface="Calibri" panose="020F0502020204030204" pitchFamily="34" charset="0"/>
              </a:rPr>
              <a:t>Before ES6 enhancements to include openingHours in the restaurant object it would be written like this.</a:t>
            </a:r>
          </a:p>
        </p:txBody>
      </p:sp>
      <p:sp>
        <p:nvSpPr>
          <p:cNvPr id="6" name="TextBox 5">
            <a:extLst>
              <a:ext uri="{FF2B5EF4-FFF2-40B4-BE49-F238E27FC236}">
                <a16:creationId xmlns:a16="http://schemas.microsoft.com/office/drawing/2014/main" id="{65FBAFF2-B058-47BA-BBAE-6368B9285FEB}"/>
              </a:ext>
            </a:extLst>
          </p:cNvPr>
          <p:cNvSpPr txBox="1"/>
          <p:nvPr/>
        </p:nvSpPr>
        <p:spPr>
          <a:xfrm>
            <a:off x="3863064" y="125154"/>
            <a:ext cx="5466466" cy="584775"/>
          </a:xfrm>
          <a:prstGeom prst="rect">
            <a:avLst/>
          </a:prstGeom>
          <a:noFill/>
        </p:spPr>
        <p:txBody>
          <a:bodyPr wrap="square">
            <a:spAutoFit/>
          </a:bodyPr>
          <a:lstStyle/>
          <a:p>
            <a:r>
              <a:rPr lang="en-GB" sz="3200" b="0" i="0" dirty="0">
                <a:solidFill>
                  <a:srgbClr val="1C1D1F"/>
                </a:solidFill>
                <a:effectLst/>
              </a:rPr>
              <a:t>ES6 Enhanced object literals</a:t>
            </a:r>
          </a:p>
        </p:txBody>
      </p:sp>
    </p:spTree>
    <p:extLst>
      <p:ext uri="{BB962C8B-B14F-4D97-AF65-F5344CB8AC3E}">
        <p14:creationId xmlns:p14="http://schemas.microsoft.com/office/powerpoint/2010/main" val="288662509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7A628-C202-4F5A-B6A6-3A7F27276680}"/>
              </a:ext>
            </a:extLst>
          </p:cNvPr>
          <p:cNvSpPr txBox="1"/>
          <p:nvPr/>
        </p:nvSpPr>
        <p:spPr>
          <a:xfrm>
            <a:off x="202096" y="128927"/>
            <a:ext cx="9501808"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After ES6 Enhanced object litorals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5BCA58DA-CF02-4E69-9B30-315BCB8B7F1F}"/>
              </a:ext>
            </a:extLst>
          </p:cNvPr>
          <p:cNvSpPr txBox="1"/>
          <p:nvPr/>
        </p:nvSpPr>
        <p:spPr>
          <a:xfrm>
            <a:off x="5075583" y="5517128"/>
            <a:ext cx="4721086" cy="646331"/>
          </a:xfrm>
          <a:prstGeom prst="rect">
            <a:avLst/>
          </a:prstGeom>
          <a:noFill/>
        </p:spPr>
        <p:txBody>
          <a:bodyPr wrap="square" rtlCol="0">
            <a:spAutoFit/>
          </a:bodyPr>
          <a:lstStyle/>
          <a:p>
            <a:r>
              <a:rPr lang="en-GB" b="1" dirty="0">
                <a:cs typeface="Calibri" panose="020F0502020204030204" pitchFamily="34" charset="0"/>
              </a:rPr>
              <a:t>after ES6 enhancements we only need to write the name of the object variable to include it.</a:t>
            </a:r>
          </a:p>
        </p:txBody>
      </p:sp>
    </p:spTree>
    <p:extLst>
      <p:ext uri="{BB962C8B-B14F-4D97-AF65-F5344CB8AC3E}">
        <p14:creationId xmlns:p14="http://schemas.microsoft.com/office/powerpoint/2010/main" val="767851941"/>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625209-D152-4528-BDF2-09F5655FFC00}"/>
              </a:ext>
            </a:extLst>
          </p:cNvPr>
          <p:cNvSpPr txBox="1"/>
          <p:nvPr/>
        </p:nvSpPr>
        <p:spPr>
          <a:xfrm>
            <a:off x="202095" y="145563"/>
            <a:ext cx="9501809" cy="652486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b="1" dirty="0"/>
              <a:t>Pre ES6 Enhancements the syntax is property: method i.e. function()</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latin typeface="Consolas" panose="020B0609020204030204" pitchFamily="49" charset="0"/>
            </a:endParaRPr>
          </a:p>
          <a:p>
            <a:r>
              <a:rPr lang="en-GB" b="1" dirty="0"/>
              <a:t>ES6 Enhancements the syntax is simpler. We remove the colon and the word function</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recieved!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43917200"/>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75D685-AB2B-4FE9-93F7-458DEFB19716}"/>
              </a:ext>
            </a:extLst>
          </p:cNvPr>
          <p:cNvSpPr txBox="1"/>
          <p:nvPr/>
        </p:nvSpPr>
        <p:spPr>
          <a:xfrm>
            <a:off x="238538" y="290830"/>
            <a:ext cx="8799443" cy="452431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CE9178"/>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3F38B0A9-22D9-4DEC-903E-A7892C99F818}"/>
              </a:ext>
            </a:extLst>
          </p:cNvPr>
          <p:cNvSpPr txBox="1"/>
          <p:nvPr/>
        </p:nvSpPr>
        <p:spPr>
          <a:xfrm>
            <a:off x="4888397" y="4039172"/>
            <a:ext cx="4949686" cy="1477328"/>
          </a:xfrm>
          <a:prstGeom prst="rect">
            <a:avLst/>
          </a:prstGeom>
          <a:noFill/>
        </p:spPr>
        <p:txBody>
          <a:bodyPr wrap="square">
            <a:spAutoFit/>
          </a:bodyPr>
          <a:lstStyle/>
          <a:p>
            <a:pPr algn="l">
              <a:buFont typeface="+mj-lt"/>
              <a:buAutoNum type="arabicPeriod"/>
            </a:pPr>
            <a:r>
              <a:rPr lang="en-GB" b="0" i="1" dirty="0">
                <a:solidFill>
                  <a:srgbClr val="202124"/>
                </a:solidFill>
                <a:effectLst/>
                <a:latin typeface="consolas" panose="020B0609020204030204" pitchFamily="49" charset="0"/>
              </a:rPr>
              <a:t>{thu: {…}, fri: {…}, day-6: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day-6</a:t>
            </a:r>
            <a:r>
              <a:rPr lang="en-GB" b="0" i="0" dirty="0">
                <a:solidFill>
                  <a:srgbClr val="202124"/>
                </a:solidFill>
                <a:effectLst/>
                <a:latin typeface="consolas" panose="020B0609020204030204" pitchFamily="49" charset="0"/>
              </a:rPr>
              <a:t>: {open: 0, close: 24}</a:t>
            </a:r>
          </a:p>
          <a:p>
            <a:pPr marL="742950" lvl="1" indent="-285750" algn="l">
              <a:buFont typeface="+mj-lt"/>
              <a:buAutoNum type="arabicPeriod"/>
            </a:pPr>
            <a:r>
              <a:rPr lang="en-GB" b="1" i="0" dirty="0">
                <a:solidFill>
                  <a:srgbClr val="202124"/>
                </a:solidFill>
                <a:effectLst/>
                <a:latin typeface="consolas" panose="020B0609020204030204" pitchFamily="49" charset="0"/>
              </a:rPr>
              <a:t>fri</a:t>
            </a:r>
            <a:r>
              <a:rPr lang="en-GB" b="0" i="0" dirty="0">
                <a:solidFill>
                  <a:srgbClr val="202124"/>
                </a:solidFill>
                <a:effectLst/>
                <a:latin typeface="consolas" panose="020B0609020204030204" pitchFamily="49" charset="0"/>
              </a:rPr>
              <a:t>: {open: 11, close: 23}</a:t>
            </a:r>
          </a:p>
          <a:p>
            <a:pPr marL="742950" lvl="1" indent="-285750" algn="l">
              <a:buFont typeface="+mj-lt"/>
              <a:buAutoNum type="arabicPeriod"/>
            </a:pPr>
            <a:r>
              <a:rPr lang="en-GB" b="1" i="0" dirty="0">
                <a:solidFill>
                  <a:srgbClr val="202124"/>
                </a:solidFill>
                <a:effectLst/>
                <a:latin typeface="consolas" panose="020B0609020204030204" pitchFamily="49" charset="0"/>
              </a:rPr>
              <a:t>thu</a:t>
            </a:r>
            <a:r>
              <a:rPr lang="en-GB" b="0" i="0" dirty="0">
                <a:solidFill>
                  <a:srgbClr val="202124"/>
                </a:solidFill>
                <a:effectLst/>
                <a:latin typeface="consolas" panose="020B0609020204030204" pitchFamily="49" charset="0"/>
              </a:rPr>
              <a:t>: {open: 12, close: 22}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6" name="TextBox 5">
            <a:extLst>
              <a:ext uri="{FF2B5EF4-FFF2-40B4-BE49-F238E27FC236}">
                <a16:creationId xmlns:a16="http://schemas.microsoft.com/office/drawing/2014/main" id="{418A822B-B282-4123-9360-B85F05A1133C}"/>
              </a:ext>
            </a:extLst>
          </p:cNvPr>
          <p:cNvSpPr txBox="1"/>
          <p:nvPr/>
        </p:nvSpPr>
        <p:spPr>
          <a:xfrm>
            <a:off x="5002697" y="2766104"/>
            <a:ext cx="4721086" cy="646331"/>
          </a:xfrm>
          <a:prstGeom prst="rect">
            <a:avLst/>
          </a:prstGeom>
          <a:noFill/>
        </p:spPr>
        <p:txBody>
          <a:bodyPr wrap="square" rtlCol="0">
            <a:spAutoFit/>
          </a:bodyPr>
          <a:lstStyle/>
          <a:p>
            <a:r>
              <a:rPr lang="en-GB" b="1" dirty="0">
                <a:cs typeface="Calibri" panose="020F0502020204030204" pitchFamily="34" charset="0"/>
              </a:rPr>
              <a:t>ES&amp; enhancement include being able to compute properties in an object.</a:t>
            </a:r>
          </a:p>
        </p:txBody>
      </p:sp>
      <p:cxnSp>
        <p:nvCxnSpPr>
          <p:cNvPr id="8" name="Straight Arrow Connector 7">
            <a:extLst>
              <a:ext uri="{FF2B5EF4-FFF2-40B4-BE49-F238E27FC236}">
                <a16:creationId xmlns:a16="http://schemas.microsoft.com/office/drawing/2014/main" id="{C855CAD3-DB49-4830-BDB2-8BB4B0748438}"/>
              </a:ext>
            </a:extLst>
          </p:cNvPr>
          <p:cNvCxnSpPr>
            <a:cxnSpLocks/>
          </p:cNvCxnSpPr>
          <p:nvPr/>
        </p:nvCxnSpPr>
        <p:spPr>
          <a:xfrm flipH="1" flipV="1">
            <a:off x="2120348" y="1343871"/>
            <a:ext cx="2782957" cy="157160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3F85098-D3DB-47EE-9D7F-72B87233D3D5}"/>
              </a:ext>
            </a:extLst>
          </p:cNvPr>
          <p:cNvCxnSpPr>
            <a:cxnSpLocks/>
          </p:cNvCxnSpPr>
          <p:nvPr/>
        </p:nvCxnSpPr>
        <p:spPr>
          <a:xfrm flipH="1">
            <a:off x="2690191" y="3115570"/>
            <a:ext cx="2213114" cy="2717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3711ED3-5D5A-466B-8D77-28631448D2CA}"/>
              </a:ext>
            </a:extLst>
          </p:cNvPr>
          <p:cNvCxnSpPr>
            <a:cxnSpLocks/>
          </p:cNvCxnSpPr>
          <p:nvPr/>
        </p:nvCxnSpPr>
        <p:spPr>
          <a:xfrm flipH="1">
            <a:off x="2486439" y="3368114"/>
            <a:ext cx="2416866" cy="27277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4409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505F70-FFC6-4F1A-B073-68A5E58C37A4}"/>
              </a:ext>
            </a:extLst>
          </p:cNvPr>
          <p:cNvSpPr txBox="1"/>
          <p:nvPr/>
        </p:nvSpPr>
        <p:spPr>
          <a:xfrm>
            <a:off x="1273258" y="2976917"/>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3" name="TextBox 2">
            <a:extLst>
              <a:ext uri="{FF2B5EF4-FFF2-40B4-BE49-F238E27FC236}">
                <a16:creationId xmlns:a16="http://schemas.microsoft.com/office/drawing/2014/main" id="{68F4637C-8E71-410C-AE9E-ACD9D5EF3D7E}"/>
              </a:ext>
            </a:extLst>
          </p:cNvPr>
          <p:cNvSpPr txBox="1"/>
          <p:nvPr/>
        </p:nvSpPr>
        <p:spPr>
          <a:xfrm>
            <a:off x="431817" y="52762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Variables that can be TRUE or FALSE</a:t>
            </a:r>
          </a:p>
        </p:txBody>
      </p:sp>
      <p:sp>
        <p:nvSpPr>
          <p:cNvPr id="4" name="TextBox 3">
            <a:extLst>
              <a:ext uri="{FF2B5EF4-FFF2-40B4-BE49-F238E27FC236}">
                <a16:creationId xmlns:a16="http://schemas.microsoft.com/office/drawing/2014/main" id="{9EB4D1A7-9BCF-4823-81EB-64F39EC88C4B}"/>
              </a:ext>
            </a:extLst>
          </p:cNvPr>
          <p:cNvSpPr txBox="1"/>
          <p:nvPr/>
        </p:nvSpPr>
        <p:spPr>
          <a:xfrm>
            <a:off x="3879568" y="92773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5" name="TextBox 4">
            <a:extLst>
              <a:ext uri="{FF2B5EF4-FFF2-40B4-BE49-F238E27FC236}">
                <a16:creationId xmlns:a16="http://schemas.microsoft.com/office/drawing/2014/main" id="{9EDFE10C-59FD-46BB-8505-707D283A184B}"/>
              </a:ext>
            </a:extLst>
          </p:cNvPr>
          <p:cNvSpPr txBox="1"/>
          <p:nvPr/>
        </p:nvSpPr>
        <p:spPr>
          <a:xfrm>
            <a:off x="3879568" y="120473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 name="TextBox 5">
            <a:extLst>
              <a:ext uri="{FF2B5EF4-FFF2-40B4-BE49-F238E27FC236}">
                <a16:creationId xmlns:a16="http://schemas.microsoft.com/office/drawing/2014/main" id="{7D1C99BF-E9E3-4378-ABC9-E6C58A1550AC}"/>
              </a:ext>
            </a:extLst>
          </p:cNvPr>
          <p:cNvSpPr txBox="1"/>
          <p:nvPr/>
        </p:nvSpPr>
        <p:spPr>
          <a:xfrm>
            <a:off x="4788489" y="1065494"/>
            <a:ext cx="1186874" cy="338554"/>
          </a:xfrm>
          <a:prstGeom prst="rect">
            <a:avLst/>
          </a:prstGeom>
          <a:solidFill>
            <a:schemeClr val="bg1">
              <a:lumMod val="75000"/>
            </a:schemeClr>
          </a:solidFill>
        </p:spPr>
        <p:txBody>
          <a:bodyPr wrap="square">
            <a:spAutoFit/>
          </a:bodyPr>
          <a:lstStyle/>
          <a:p>
            <a:pPr algn="ctr"/>
            <a:r>
              <a:rPr lang="en-GB" sz="1600" b="1" dirty="0">
                <a:effectLst/>
                <a:latin typeface="Calibri" panose="020F0502020204030204" pitchFamily="34" charset="0"/>
                <a:cs typeface="Calibri" panose="020F0502020204030204" pitchFamily="34" charset="0"/>
              </a:rPr>
              <a:t>Age = 16</a:t>
            </a:r>
          </a:p>
        </p:txBody>
      </p:sp>
      <p:grpSp>
        <p:nvGrpSpPr>
          <p:cNvPr id="7" name="Group 6">
            <a:extLst>
              <a:ext uri="{FF2B5EF4-FFF2-40B4-BE49-F238E27FC236}">
                <a16:creationId xmlns:a16="http://schemas.microsoft.com/office/drawing/2014/main" id="{07F04C30-7023-4378-8C01-43E9A21698A2}"/>
              </a:ext>
            </a:extLst>
          </p:cNvPr>
          <p:cNvGrpSpPr/>
          <p:nvPr/>
        </p:nvGrpSpPr>
        <p:grpSpPr>
          <a:xfrm>
            <a:off x="7550547" y="548672"/>
            <a:ext cx="2037104" cy="1684866"/>
            <a:chOff x="1290763" y="2867378"/>
            <a:chExt cx="2037104" cy="1684866"/>
          </a:xfrm>
        </p:grpSpPr>
        <p:grpSp>
          <p:nvGrpSpPr>
            <p:cNvPr id="8" name="Group 7">
              <a:extLst>
                <a:ext uri="{FF2B5EF4-FFF2-40B4-BE49-F238E27FC236}">
                  <a16:creationId xmlns:a16="http://schemas.microsoft.com/office/drawing/2014/main" id="{94D7CBD5-0A4B-45F2-96D3-56F5FEA44E4F}"/>
                </a:ext>
              </a:extLst>
            </p:cNvPr>
            <p:cNvGrpSpPr/>
            <p:nvPr/>
          </p:nvGrpSpPr>
          <p:grpSpPr>
            <a:xfrm>
              <a:off x="1365956" y="2867378"/>
              <a:ext cx="1864019" cy="1684866"/>
              <a:chOff x="1365956" y="2867378"/>
              <a:chExt cx="1864019" cy="1684866"/>
            </a:xfrm>
          </p:grpSpPr>
          <p:sp>
            <p:nvSpPr>
              <p:cNvPr id="18" name="Rectangle 17">
                <a:extLst>
                  <a:ext uri="{FF2B5EF4-FFF2-40B4-BE49-F238E27FC236}">
                    <a16:creationId xmlns:a16="http://schemas.microsoft.com/office/drawing/2014/main" id="{AE21E46E-624C-4B8B-9408-2927D8B0CA8D}"/>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ADDEDCE2-F26D-433F-B368-6584E0D2A3B3}"/>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5524A069-084F-4591-BCBA-45B550C35C90}"/>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A6FE6D05-A50A-4965-85C8-D134E4170796}"/>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189F121-6AF5-42C8-B07F-D01464986827}"/>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B5C8957A-7D14-485D-B082-39DB5713E13A}"/>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6674867E-D9AF-4B10-88EE-BCF76207EF54}"/>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58E8653C-53F8-4791-99C3-B2A24ECE4932}"/>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A9C110BE-D40D-4B7B-91B9-37ACDAB26E83}"/>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9" name="TextBox 8">
              <a:extLst>
                <a:ext uri="{FF2B5EF4-FFF2-40B4-BE49-F238E27FC236}">
                  <a16:creationId xmlns:a16="http://schemas.microsoft.com/office/drawing/2014/main" id="{F12A18CD-C23C-4DFD-BA60-1C87617C4DE3}"/>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0" name="TextBox 9">
              <a:extLst>
                <a:ext uri="{FF2B5EF4-FFF2-40B4-BE49-F238E27FC236}">
                  <a16:creationId xmlns:a16="http://schemas.microsoft.com/office/drawing/2014/main" id="{2CDD7C57-7404-4E82-BAC1-9B2E9EC0B9D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1" name="TextBox 10">
              <a:extLst>
                <a:ext uri="{FF2B5EF4-FFF2-40B4-BE49-F238E27FC236}">
                  <a16:creationId xmlns:a16="http://schemas.microsoft.com/office/drawing/2014/main" id="{E1AD896D-52EE-4D60-9EB7-500539AA042D}"/>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2" name="TextBox 11">
              <a:extLst>
                <a:ext uri="{FF2B5EF4-FFF2-40B4-BE49-F238E27FC236}">
                  <a16:creationId xmlns:a16="http://schemas.microsoft.com/office/drawing/2014/main" id="{F66D77A3-21F1-48ED-B991-BEDB91D1DA3B}"/>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3" name="TextBox 12">
              <a:extLst>
                <a:ext uri="{FF2B5EF4-FFF2-40B4-BE49-F238E27FC236}">
                  <a16:creationId xmlns:a16="http://schemas.microsoft.com/office/drawing/2014/main" id="{18948E49-6203-49BF-9426-B1B2CE51E711}"/>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14" name="TextBox 13">
              <a:extLst>
                <a:ext uri="{FF2B5EF4-FFF2-40B4-BE49-F238E27FC236}">
                  <a16:creationId xmlns:a16="http://schemas.microsoft.com/office/drawing/2014/main" id="{CF374D26-FB9D-45D4-8DEC-88C19D1E57AD}"/>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15" name="TextBox 14">
              <a:extLst>
                <a:ext uri="{FF2B5EF4-FFF2-40B4-BE49-F238E27FC236}">
                  <a16:creationId xmlns:a16="http://schemas.microsoft.com/office/drawing/2014/main" id="{91199F46-2621-4A1C-B781-D5D6D4AB8E82}"/>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E885261B-22D3-413F-B36C-C731446045C3}"/>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AC05B006-CD41-4CB2-85F4-94381BBA63F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7" name="TextBox 26">
            <a:extLst>
              <a:ext uri="{FF2B5EF4-FFF2-40B4-BE49-F238E27FC236}">
                <a16:creationId xmlns:a16="http://schemas.microsoft.com/office/drawing/2014/main" id="{BAB7FB86-126B-4C7E-B8D6-53FB08AB8352}"/>
              </a:ext>
            </a:extLst>
          </p:cNvPr>
          <p:cNvSpPr txBox="1"/>
          <p:nvPr/>
        </p:nvSpPr>
        <p:spPr>
          <a:xfrm>
            <a:off x="8331208" y="140071"/>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28" name="TextBox 27">
            <a:extLst>
              <a:ext uri="{FF2B5EF4-FFF2-40B4-BE49-F238E27FC236}">
                <a16:creationId xmlns:a16="http://schemas.microsoft.com/office/drawing/2014/main" id="{AE621151-A797-48D4-8CB3-C7D5A8529336}"/>
              </a:ext>
            </a:extLst>
          </p:cNvPr>
          <p:cNvSpPr txBox="1"/>
          <p:nvPr/>
        </p:nvSpPr>
        <p:spPr>
          <a:xfrm>
            <a:off x="7200445" y="1192679"/>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grpSp>
        <p:nvGrpSpPr>
          <p:cNvPr id="29" name="Group 28">
            <a:extLst>
              <a:ext uri="{FF2B5EF4-FFF2-40B4-BE49-F238E27FC236}">
                <a16:creationId xmlns:a16="http://schemas.microsoft.com/office/drawing/2014/main" id="{82D67DB3-E5A4-4548-977F-84A92DBBF0F1}"/>
              </a:ext>
            </a:extLst>
          </p:cNvPr>
          <p:cNvGrpSpPr/>
          <p:nvPr/>
        </p:nvGrpSpPr>
        <p:grpSpPr>
          <a:xfrm>
            <a:off x="7565220" y="2843057"/>
            <a:ext cx="2037104" cy="1684866"/>
            <a:chOff x="1290763" y="2867378"/>
            <a:chExt cx="2037104" cy="1684866"/>
          </a:xfrm>
        </p:grpSpPr>
        <p:grpSp>
          <p:nvGrpSpPr>
            <p:cNvPr id="30" name="Group 29">
              <a:extLst>
                <a:ext uri="{FF2B5EF4-FFF2-40B4-BE49-F238E27FC236}">
                  <a16:creationId xmlns:a16="http://schemas.microsoft.com/office/drawing/2014/main" id="{24254E93-B624-493F-AA87-24BF6957156A}"/>
                </a:ext>
              </a:extLst>
            </p:cNvPr>
            <p:cNvGrpSpPr/>
            <p:nvPr/>
          </p:nvGrpSpPr>
          <p:grpSpPr>
            <a:xfrm>
              <a:off x="1365956" y="2867378"/>
              <a:ext cx="1864019" cy="1684866"/>
              <a:chOff x="1365956" y="2867378"/>
              <a:chExt cx="1864019" cy="1684866"/>
            </a:xfrm>
          </p:grpSpPr>
          <p:sp>
            <p:nvSpPr>
              <p:cNvPr id="40" name="Rectangle 39">
                <a:extLst>
                  <a:ext uri="{FF2B5EF4-FFF2-40B4-BE49-F238E27FC236}">
                    <a16:creationId xmlns:a16="http://schemas.microsoft.com/office/drawing/2014/main" id="{6E12B612-C446-4D45-91BC-8E9093C6C3D2}"/>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D92AD88A-2F9F-4E4D-A433-6067A3CDF1CC}"/>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11D5DD58-D4C0-438E-888A-7A8C72B5D8A5}"/>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359C368C-61CF-4323-BFA9-4BD95743A6FB}"/>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37610A0D-8664-425C-B379-B6828F2AAEB3}"/>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41F72950-6DE7-4AEB-A56B-465230B6A261}"/>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D2F5E1E2-8703-4B40-98D1-B7603F194326}"/>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3616A252-CAAD-4E0B-A1CD-9137F062584A}"/>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Rectangle 47">
                <a:extLst>
                  <a:ext uri="{FF2B5EF4-FFF2-40B4-BE49-F238E27FC236}">
                    <a16:creationId xmlns:a16="http://schemas.microsoft.com/office/drawing/2014/main" id="{38575DC1-2C4F-423D-B50F-BD4D0337A90B}"/>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TextBox 30">
              <a:extLst>
                <a:ext uri="{FF2B5EF4-FFF2-40B4-BE49-F238E27FC236}">
                  <a16:creationId xmlns:a16="http://schemas.microsoft.com/office/drawing/2014/main" id="{BBA3E90F-CDA6-4630-BB6E-F6C5E774550D}"/>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2" name="TextBox 31">
              <a:extLst>
                <a:ext uri="{FF2B5EF4-FFF2-40B4-BE49-F238E27FC236}">
                  <a16:creationId xmlns:a16="http://schemas.microsoft.com/office/drawing/2014/main" id="{C0074C3E-4CD0-4C3A-99E6-3343761B8B2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33C0686E-DB40-473F-B3A3-30CA105FCCA7}"/>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4" name="TextBox 33">
              <a:extLst>
                <a:ext uri="{FF2B5EF4-FFF2-40B4-BE49-F238E27FC236}">
                  <a16:creationId xmlns:a16="http://schemas.microsoft.com/office/drawing/2014/main" id="{1F3AA1DE-5109-4D4D-9FC7-7B80B152FF5C}"/>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6BB1DFB5-B82D-4CA4-B008-E5929693B680}"/>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6" name="TextBox 35">
              <a:extLst>
                <a:ext uri="{FF2B5EF4-FFF2-40B4-BE49-F238E27FC236}">
                  <a16:creationId xmlns:a16="http://schemas.microsoft.com/office/drawing/2014/main" id="{7592D487-C3CD-4E77-B7BA-E8410A221453}"/>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7" name="TextBox 36">
              <a:extLst>
                <a:ext uri="{FF2B5EF4-FFF2-40B4-BE49-F238E27FC236}">
                  <a16:creationId xmlns:a16="http://schemas.microsoft.com/office/drawing/2014/main" id="{3CB21369-2A74-4D2F-8483-B48BB7A04ECF}"/>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8" name="TextBox 37">
              <a:extLst>
                <a:ext uri="{FF2B5EF4-FFF2-40B4-BE49-F238E27FC236}">
                  <a16:creationId xmlns:a16="http://schemas.microsoft.com/office/drawing/2014/main" id="{189AD24C-6A05-4C41-9F3E-6330AC511361}"/>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62B0167F-63CA-43B4-99FB-0C2C7DB6D0A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9" name="TextBox 48">
            <a:extLst>
              <a:ext uri="{FF2B5EF4-FFF2-40B4-BE49-F238E27FC236}">
                <a16:creationId xmlns:a16="http://schemas.microsoft.com/office/drawing/2014/main" id="{BBD0F253-CE5C-4BFE-91E7-1AEC1E221790}"/>
              </a:ext>
            </a:extLst>
          </p:cNvPr>
          <p:cNvSpPr txBox="1"/>
          <p:nvPr/>
        </p:nvSpPr>
        <p:spPr>
          <a:xfrm>
            <a:off x="8367875" y="2463760"/>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50" name="TextBox 49">
            <a:extLst>
              <a:ext uri="{FF2B5EF4-FFF2-40B4-BE49-F238E27FC236}">
                <a16:creationId xmlns:a16="http://schemas.microsoft.com/office/drawing/2014/main" id="{BAEDCF54-5D65-458B-AAF0-E5FB55959E74}"/>
              </a:ext>
            </a:extLst>
          </p:cNvPr>
          <p:cNvSpPr txBox="1"/>
          <p:nvPr/>
        </p:nvSpPr>
        <p:spPr>
          <a:xfrm>
            <a:off x="7237112" y="3516368"/>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sp>
        <p:nvSpPr>
          <p:cNvPr id="51" name="TextBox 50">
            <a:extLst>
              <a:ext uri="{FF2B5EF4-FFF2-40B4-BE49-F238E27FC236}">
                <a16:creationId xmlns:a16="http://schemas.microsoft.com/office/drawing/2014/main" id="{8142DCD3-05B6-42F0-BFD8-BA9754BCD6FE}"/>
              </a:ext>
            </a:extLst>
          </p:cNvPr>
          <p:cNvSpPr txBox="1"/>
          <p:nvPr/>
        </p:nvSpPr>
        <p:spPr>
          <a:xfrm>
            <a:off x="1009326" y="2249266"/>
            <a:ext cx="2367264"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Operators</a:t>
            </a:r>
          </a:p>
        </p:txBody>
      </p:sp>
      <p:sp>
        <p:nvSpPr>
          <p:cNvPr id="52" name="TextBox 51">
            <a:extLst>
              <a:ext uri="{FF2B5EF4-FFF2-40B4-BE49-F238E27FC236}">
                <a16:creationId xmlns:a16="http://schemas.microsoft.com/office/drawing/2014/main" id="{5E35FF25-9260-432B-9F94-6BA91C87E53E}"/>
              </a:ext>
            </a:extLst>
          </p:cNvPr>
          <p:cNvSpPr txBox="1"/>
          <p:nvPr/>
        </p:nvSpPr>
        <p:spPr>
          <a:xfrm>
            <a:off x="470389" y="900030"/>
            <a:ext cx="3566897"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Age is greater than or equal to 20</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Age is less than 30</a:t>
            </a:r>
            <a:endParaRPr lang="en-GB" b="1" dirty="0">
              <a:effectLst/>
              <a:latin typeface="Calibri" panose="020F050202020403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0874FEF2-FBF2-4415-8A90-23A97BF726D8}"/>
              </a:ext>
            </a:extLst>
          </p:cNvPr>
          <p:cNvSpPr txBox="1"/>
          <p:nvPr/>
        </p:nvSpPr>
        <p:spPr>
          <a:xfrm>
            <a:off x="1443981" y="325489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54" name="TextBox 53">
            <a:extLst>
              <a:ext uri="{FF2B5EF4-FFF2-40B4-BE49-F238E27FC236}">
                <a16:creationId xmlns:a16="http://schemas.microsoft.com/office/drawing/2014/main" id="{54E37483-5DBF-4C59-BFC8-5F01D6DCA426}"/>
              </a:ext>
            </a:extLst>
          </p:cNvPr>
          <p:cNvSpPr txBox="1"/>
          <p:nvPr/>
        </p:nvSpPr>
        <p:spPr>
          <a:xfrm>
            <a:off x="2321803" y="2988613"/>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5" name="TextBox 54">
            <a:extLst>
              <a:ext uri="{FF2B5EF4-FFF2-40B4-BE49-F238E27FC236}">
                <a16:creationId xmlns:a16="http://schemas.microsoft.com/office/drawing/2014/main" id="{98E16D27-4995-491A-84AE-4D6B0C496C92}"/>
              </a:ext>
            </a:extLst>
          </p:cNvPr>
          <p:cNvSpPr txBox="1"/>
          <p:nvPr/>
        </p:nvSpPr>
        <p:spPr>
          <a:xfrm>
            <a:off x="2611599" y="3009422"/>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56" name="TextBox 55">
            <a:extLst>
              <a:ext uri="{FF2B5EF4-FFF2-40B4-BE49-F238E27FC236}">
                <a16:creationId xmlns:a16="http://schemas.microsoft.com/office/drawing/2014/main" id="{D923A85A-AD50-4CB2-A365-D3B710C7CA40}"/>
              </a:ext>
            </a:extLst>
          </p:cNvPr>
          <p:cNvSpPr txBox="1"/>
          <p:nvPr/>
        </p:nvSpPr>
        <p:spPr>
          <a:xfrm>
            <a:off x="460960" y="296469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a:t>
            </a:r>
          </a:p>
        </p:txBody>
      </p:sp>
      <p:sp>
        <p:nvSpPr>
          <p:cNvPr id="57" name="TextBox 56">
            <a:extLst>
              <a:ext uri="{FF2B5EF4-FFF2-40B4-BE49-F238E27FC236}">
                <a16:creationId xmlns:a16="http://schemas.microsoft.com/office/drawing/2014/main" id="{F51E5986-4270-469A-A890-69C3FFA57ADF}"/>
              </a:ext>
            </a:extLst>
          </p:cNvPr>
          <p:cNvSpPr txBox="1"/>
          <p:nvPr/>
        </p:nvSpPr>
        <p:spPr>
          <a:xfrm>
            <a:off x="953260" y="386450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58" name="TextBox 57">
            <a:extLst>
              <a:ext uri="{FF2B5EF4-FFF2-40B4-BE49-F238E27FC236}">
                <a16:creationId xmlns:a16="http://schemas.microsoft.com/office/drawing/2014/main" id="{04ABA4BD-D403-44A9-996E-90E17B71EDDB}"/>
              </a:ext>
            </a:extLst>
          </p:cNvPr>
          <p:cNvSpPr txBox="1"/>
          <p:nvPr/>
        </p:nvSpPr>
        <p:spPr>
          <a:xfrm>
            <a:off x="2321803" y="4091626"/>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9" name="TextBox 58">
            <a:extLst>
              <a:ext uri="{FF2B5EF4-FFF2-40B4-BE49-F238E27FC236}">
                <a16:creationId xmlns:a16="http://schemas.microsoft.com/office/drawing/2014/main" id="{D6BDD7C4-D35C-4C96-8176-4C90A73872A7}"/>
              </a:ext>
            </a:extLst>
          </p:cNvPr>
          <p:cNvSpPr txBox="1"/>
          <p:nvPr/>
        </p:nvSpPr>
        <p:spPr>
          <a:xfrm>
            <a:off x="2557843" y="521958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0" name="TextBox 59">
            <a:extLst>
              <a:ext uri="{FF2B5EF4-FFF2-40B4-BE49-F238E27FC236}">
                <a16:creationId xmlns:a16="http://schemas.microsoft.com/office/drawing/2014/main" id="{9F0E0D9B-8CE5-4D3D-841F-6E42B86A2C67}"/>
              </a:ext>
            </a:extLst>
          </p:cNvPr>
          <p:cNvSpPr txBox="1"/>
          <p:nvPr/>
        </p:nvSpPr>
        <p:spPr>
          <a:xfrm>
            <a:off x="975462" y="4834814"/>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a:t>
            </a:r>
          </a:p>
        </p:txBody>
      </p:sp>
      <p:sp>
        <p:nvSpPr>
          <p:cNvPr id="61" name="TextBox 60">
            <a:extLst>
              <a:ext uri="{FF2B5EF4-FFF2-40B4-BE49-F238E27FC236}">
                <a16:creationId xmlns:a16="http://schemas.microsoft.com/office/drawing/2014/main" id="{B1FE22F9-66EE-4707-833F-3B8152F3B7F5}"/>
              </a:ext>
            </a:extLst>
          </p:cNvPr>
          <p:cNvSpPr txBox="1"/>
          <p:nvPr/>
        </p:nvSpPr>
        <p:spPr>
          <a:xfrm>
            <a:off x="2321803" y="5200380"/>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62" name="TextBox 61">
            <a:extLst>
              <a:ext uri="{FF2B5EF4-FFF2-40B4-BE49-F238E27FC236}">
                <a16:creationId xmlns:a16="http://schemas.microsoft.com/office/drawing/2014/main" id="{4743BADE-D92D-4403-9051-9068739EC94E}"/>
              </a:ext>
            </a:extLst>
          </p:cNvPr>
          <p:cNvSpPr txBox="1"/>
          <p:nvPr/>
        </p:nvSpPr>
        <p:spPr>
          <a:xfrm>
            <a:off x="2582009" y="410834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63" name="TextBox 62">
            <a:extLst>
              <a:ext uri="{FF2B5EF4-FFF2-40B4-BE49-F238E27FC236}">
                <a16:creationId xmlns:a16="http://schemas.microsoft.com/office/drawing/2014/main" id="{7565F088-780D-44C2-B5FD-72D02C4803FA}"/>
              </a:ext>
            </a:extLst>
          </p:cNvPr>
          <p:cNvSpPr txBox="1"/>
          <p:nvPr/>
        </p:nvSpPr>
        <p:spPr>
          <a:xfrm>
            <a:off x="679780" y="4178196"/>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64" name="TextBox 63">
            <a:extLst>
              <a:ext uri="{FF2B5EF4-FFF2-40B4-BE49-F238E27FC236}">
                <a16:creationId xmlns:a16="http://schemas.microsoft.com/office/drawing/2014/main" id="{E74FA975-15B5-45D5-AB8D-D71830F59CC4}"/>
              </a:ext>
            </a:extLst>
          </p:cNvPr>
          <p:cNvSpPr txBox="1"/>
          <p:nvPr/>
        </p:nvSpPr>
        <p:spPr>
          <a:xfrm>
            <a:off x="1433848" y="4178196"/>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66" name="Straight Arrow Connector 65">
            <a:extLst>
              <a:ext uri="{FF2B5EF4-FFF2-40B4-BE49-F238E27FC236}">
                <a16:creationId xmlns:a16="http://schemas.microsoft.com/office/drawing/2014/main" id="{CA144914-AEFF-437A-8135-5D6E046DA69D}"/>
              </a:ext>
            </a:extLst>
          </p:cNvPr>
          <p:cNvCxnSpPr>
            <a:cxnSpLocks/>
          </p:cNvCxnSpPr>
          <p:nvPr/>
        </p:nvCxnSpPr>
        <p:spPr>
          <a:xfrm>
            <a:off x="8069196" y="1563931"/>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2D12F992-D22C-44A2-AC60-EB4B5C4EDDFA}"/>
              </a:ext>
            </a:extLst>
          </p:cNvPr>
          <p:cNvCxnSpPr>
            <a:cxnSpLocks/>
          </p:cNvCxnSpPr>
          <p:nvPr/>
        </p:nvCxnSpPr>
        <p:spPr>
          <a:xfrm>
            <a:off x="9177958" y="89326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BB028F65-C157-48ED-BDAB-82B3F4A6CFE5}"/>
              </a:ext>
            </a:extLst>
          </p:cNvPr>
          <p:cNvSpPr txBox="1"/>
          <p:nvPr/>
        </p:nvSpPr>
        <p:spPr>
          <a:xfrm>
            <a:off x="660577" y="520038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75" name="TextBox 74">
            <a:extLst>
              <a:ext uri="{FF2B5EF4-FFF2-40B4-BE49-F238E27FC236}">
                <a16:creationId xmlns:a16="http://schemas.microsoft.com/office/drawing/2014/main" id="{C9B44734-EB05-4622-8519-B71B5F8EA5E9}"/>
              </a:ext>
            </a:extLst>
          </p:cNvPr>
          <p:cNvSpPr txBox="1"/>
          <p:nvPr/>
        </p:nvSpPr>
        <p:spPr>
          <a:xfrm>
            <a:off x="1414645" y="52003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76" name="Straight Arrow Connector 75">
            <a:extLst>
              <a:ext uri="{FF2B5EF4-FFF2-40B4-BE49-F238E27FC236}">
                <a16:creationId xmlns:a16="http://schemas.microsoft.com/office/drawing/2014/main" id="{5D364C8B-F105-40AA-B4F5-6D7C5B451180}"/>
              </a:ext>
            </a:extLst>
          </p:cNvPr>
          <p:cNvCxnSpPr>
            <a:cxnSpLocks/>
          </p:cNvCxnSpPr>
          <p:nvPr/>
        </p:nvCxnSpPr>
        <p:spPr>
          <a:xfrm>
            <a:off x="8162822" y="3885700"/>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E8F968F-6898-4383-8242-621E16744507}"/>
              </a:ext>
            </a:extLst>
          </p:cNvPr>
          <p:cNvCxnSpPr>
            <a:cxnSpLocks/>
          </p:cNvCxnSpPr>
          <p:nvPr/>
        </p:nvCxnSpPr>
        <p:spPr>
          <a:xfrm>
            <a:off x="9206878" y="317632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64EFBA4-6815-4496-AD06-801A35D96540}"/>
              </a:ext>
            </a:extLst>
          </p:cNvPr>
          <p:cNvSpPr txBox="1"/>
          <p:nvPr/>
        </p:nvSpPr>
        <p:spPr>
          <a:xfrm>
            <a:off x="4231495" y="3814797"/>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79" name="TextBox 78">
            <a:extLst>
              <a:ext uri="{FF2B5EF4-FFF2-40B4-BE49-F238E27FC236}">
                <a16:creationId xmlns:a16="http://schemas.microsoft.com/office/drawing/2014/main" id="{214DE537-1F10-4DD4-9A60-354362CCE7B5}"/>
              </a:ext>
            </a:extLst>
          </p:cNvPr>
          <p:cNvSpPr txBox="1"/>
          <p:nvPr/>
        </p:nvSpPr>
        <p:spPr>
          <a:xfrm>
            <a:off x="4021486" y="4153181"/>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0" name="TextBox 79">
            <a:extLst>
              <a:ext uri="{FF2B5EF4-FFF2-40B4-BE49-F238E27FC236}">
                <a16:creationId xmlns:a16="http://schemas.microsoft.com/office/drawing/2014/main" id="{65DFB271-C225-46C4-8885-59C7F37F53D4}"/>
              </a:ext>
            </a:extLst>
          </p:cNvPr>
          <p:cNvSpPr txBox="1"/>
          <p:nvPr/>
        </p:nvSpPr>
        <p:spPr>
          <a:xfrm>
            <a:off x="4774033" y="41570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1" name="TextBox 80">
            <a:extLst>
              <a:ext uri="{FF2B5EF4-FFF2-40B4-BE49-F238E27FC236}">
                <a16:creationId xmlns:a16="http://schemas.microsoft.com/office/drawing/2014/main" id="{2B44E82D-9945-4E94-9362-3D1398F57E9D}"/>
              </a:ext>
            </a:extLst>
          </p:cNvPr>
          <p:cNvSpPr txBox="1"/>
          <p:nvPr/>
        </p:nvSpPr>
        <p:spPr>
          <a:xfrm>
            <a:off x="6016245" y="4086242"/>
            <a:ext cx="695164"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82" name="TextBox 81">
            <a:extLst>
              <a:ext uri="{FF2B5EF4-FFF2-40B4-BE49-F238E27FC236}">
                <a16:creationId xmlns:a16="http://schemas.microsoft.com/office/drawing/2014/main" id="{97BADEA9-03FF-4B22-AA81-FD5D8085895B}"/>
              </a:ext>
            </a:extLst>
          </p:cNvPr>
          <p:cNvSpPr txBox="1"/>
          <p:nvPr/>
        </p:nvSpPr>
        <p:spPr>
          <a:xfrm>
            <a:off x="5742353" y="4067039"/>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3" name="TextBox 82">
            <a:extLst>
              <a:ext uri="{FF2B5EF4-FFF2-40B4-BE49-F238E27FC236}">
                <a16:creationId xmlns:a16="http://schemas.microsoft.com/office/drawing/2014/main" id="{DE6C6567-EF80-4530-BFF0-ABA77D399CBE}"/>
              </a:ext>
            </a:extLst>
          </p:cNvPr>
          <p:cNvSpPr txBox="1"/>
          <p:nvPr/>
        </p:nvSpPr>
        <p:spPr>
          <a:xfrm>
            <a:off x="4231495" y="2955283"/>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b="1" dirty="0">
                <a:latin typeface="Calibri" panose="020F0502020204030204" pitchFamily="34" charset="0"/>
                <a:cs typeface="Calibri" panose="020F0502020204030204" pitchFamily="34" charset="0"/>
              </a:rPr>
              <a:t>Or</a:t>
            </a:r>
            <a:r>
              <a:rPr lang="en-GB" b="1" dirty="0">
                <a:effectLst/>
                <a:latin typeface="Calibri" panose="020F0502020204030204" pitchFamily="34" charset="0"/>
                <a:cs typeface="Calibri" panose="020F0502020204030204" pitchFamily="34" charset="0"/>
              </a:rPr>
              <a:t> !B</a:t>
            </a:r>
          </a:p>
        </p:txBody>
      </p:sp>
      <p:sp>
        <p:nvSpPr>
          <p:cNvPr id="87" name="TextBox 86">
            <a:extLst>
              <a:ext uri="{FF2B5EF4-FFF2-40B4-BE49-F238E27FC236}">
                <a16:creationId xmlns:a16="http://schemas.microsoft.com/office/drawing/2014/main" id="{87331255-C361-4918-B2AA-E74B644ED7EA}"/>
              </a:ext>
            </a:extLst>
          </p:cNvPr>
          <p:cNvSpPr txBox="1"/>
          <p:nvPr/>
        </p:nvSpPr>
        <p:spPr>
          <a:xfrm>
            <a:off x="5672903" y="3207525"/>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8" name="TextBox 87">
            <a:extLst>
              <a:ext uri="{FF2B5EF4-FFF2-40B4-BE49-F238E27FC236}">
                <a16:creationId xmlns:a16="http://schemas.microsoft.com/office/drawing/2014/main" id="{B4756D5A-DFC7-4A39-945C-C371EE7BE7F1}"/>
              </a:ext>
            </a:extLst>
          </p:cNvPr>
          <p:cNvSpPr txBox="1"/>
          <p:nvPr/>
        </p:nvSpPr>
        <p:spPr>
          <a:xfrm>
            <a:off x="4793219" y="329202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89" name="TextBox 88">
            <a:extLst>
              <a:ext uri="{FF2B5EF4-FFF2-40B4-BE49-F238E27FC236}">
                <a16:creationId xmlns:a16="http://schemas.microsoft.com/office/drawing/2014/main" id="{E0C6D46F-58CC-409B-85E3-36E65B386EE0}"/>
              </a:ext>
            </a:extLst>
          </p:cNvPr>
          <p:cNvSpPr txBox="1"/>
          <p:nvPr/>
        </p:nvSpPr>
        <p:spPr>
          <a:xfrm>
            <a:off x="5884932" y="3251865"/>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90" name="Rectangle 89">
            <a:extLst>
              <a:ext uri="{FF2B5EF4-FFF2-40B4-BE49-F238E27FC236}">
                <a16:creationId xmlns:a16="http://schemas.microsoft.com/office/drawing/2014/main" id="{0CA81ECB-4B20-424C-9542-5EABD7A966CE}"/>
              </a:ext>
            </a:extLst>
          </p:cNvPr>
          <p:cNvSpPr/>
          <p:nvPr/>
        </p:nvSpPr>
        <p:spPr>
          <a:xfrm>
            <a:off x="460960" y="2867817"/>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1" name="Rectangle 90">
            <a:extLst>
              <a:ext uri="{FF2B5EF4-FFF2-40B4-BE49-F238E27FC236}">
                <a16:creationId xmlns:a16="http://schemas.microsoft.com/office/drawing/2014/main" id="{C6D2A847-5F35-49C5-9EDB-CD3D81AEA00A}"/>
              </a:ext>
            </a:extLst>
          </p:cNvPr>
          <p:cNvSpPr/>
          <p:nvPr/>
        </p:nvSpPr>
        <p:spPr>
          <a:xfrm>
            <a:off x="460960" y="3796755"/>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2" name="Rectangle 91">
            <a:extLst>
              <a:ext uri="{FF2B5EF4-FFF2-40B4-BE49-F238E27FC236}">
                <a16:creationId xmlns:a16="http://schemas.microsoft.com/office/drawing/2014/main" id="{3BB81644-91D7-41A9-9E8B-A6DC7D03B1BF}"/>
              </a:ext>
            </a:extLst>
          </p:cNvPr>
          <p:cNvSpPr/>
          <p:nvPr/>
        </p:nvSpPr>
        <p:spPr>
          <a:xfrm>
            <a:off x="463354" y="4723931"/>
            <a:ext cx="3136373"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3" name="Rectangle 92">
            <a:extLst>
              <a:ext uri="{FF2B5EF4-FFF2-40B4-BE49-F238E27FC236}">
                <a16:creationId xmlns:a16="http://schemas.microsoft.com/office/drawing/2014/main" id="{318D6D15-942A-4BCD-B7CD-8B1B9F5B47EB}"/>
              </a:ext>
            </a:extLst>
          </p:cNvPr>
          <p:cNvSpPr/>
          <p:nvPr/>
        </p:nvSpPr>
        <p:spPr>
          <a:xfrm>
            <a:off x="458566" y="2867817"/>
            <a:ext cx="3141161" cy="278086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TextBox 93">
            <a:extLst>
              <a:ext uri="{FF2B5EF4-FFF2-40B4-BE49-F238E27FC236}">
                <a16:creationId xmlns:a16="http://schemas.microsoft.com/office/drawing/2014/main" id="{F1184D63-38C4-48B9-A17F-6ED28EEFCE5C}"/>
              </a:ext>
            </a:extLst>
          </p:cNvPr>
          <p:cNvSpPr txBox="1"/>
          <p:nvPr/>
        </p:nvSpPr>
        <p:spPr>
          <a:xfrm>
            <a:off x="4070462" y="329202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Tree>
    <p:extLst>
      <p:ext uri="{BB962C8B-B14F-4D97-AF65-F5344CB8AC3E}">
        <p14:creationId xmlns:p14="http://schemas.microsoft.com/office/powerpoint/2010/main" val="163443659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438425-F605-4A42-A5C7-E86D060F7775}"/>
              </a:ext>
            </a:extLst>
          </p:cNvPr>
          <p:cNvSpPr txBox="1"/>
          <p:nvPr/>
        </p:nvSpPr>
        <p:spPr>
          <a:xfrm>
            <a:off x="5996609" y="81005"/>
            <a:ext cx="3909391" cy="584775"/>
          </a:xfrm>
          <a:prstGeom prst="rect">
            <a:avLst/>
          </a:prstGeom>
          <a:noFill/>
        </p:spPr>
        <p:txBody>
          <a:bodyPr wrap="square">
            <a:spAutoFit/>
          </a:bodyPr>
          <a:lstStyle/>
          <a:p>
            <a:r>
              <a:rPr lang="en-GB" sz="3200" b="0" i="0" dirty="0">
                <a:solidFill>
                  <a:srgbClr val="1C1D1F"/>
                </a:solidFill>
                <a:effectLst/>
              </a:rPr>
              <a:t>Optional Chaining (?)</a:t>
            </a:r>
          </a:p>
        </p:txBody>
      </p:sp>
      <p:sp>
        <p:nvSpPr>
          <p:cNvPr id="4" name="TextBox 3">
            <a:extLst>
              <a:ext uri="{FF2B5EF4-FFF2-40B4-BE49-F238E27FC236}">
                <a16:creationId xmlns:a16="http://schemas.microsoft.com/office/drawing/2014/main" id="{9D1DB05D-E493-4E5F-98EE-FA2324E9C7D9}"/>
              </a:ext>
            </a:extLst>
          </p:cNvPr>
          <p:cNvSpPr txBox="1"/>
          <p:nvPr/>
        </p:nvSpPr>
        <p:spPr>
          <a:xfrm>
            <a:off x="238539" y="373393"/>
            <a:ext cx="9415670"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A000C03-F883-4F7E-9A49-9312FC464288}"/>
              </a:ext>
            </a:extLst>
          </p:cNvPr>
          <p:cNvSpPr txBox="1"/>
          <p:nvPr/>
        </p:nvSpPr>
        <p:spPr>
          <a:xfrm>
            <a:off x="4933123" y="2729203"/>
            <a:ext cx="4721086" cy="3139321"/>
          </a:xfrm>
          <a:prstGeom prst="rect">
            <a:avLst/>
          </a:prstGeom>
          <a:noFill/>
        </p:spPr>
        <p:txBody>
          <a:bodyPr wrap="square" rtlCol="0">
            <a:spAutoFit/>
          </a:bodyPr>
          <a:lstStyle/>
          <a:p>
            <a:r>
              <a:rPr lang="en-GB" b="1" dirty="0">
                <a:cs typeface="Calibri" panose="020F0502020204030204" pitchFamily="34" charset="0"/>
              </a:rPr>
              <a:t>Lets say that restaurant is an API feed and we want to get openingHours for a Monday on the object.</a:t>
            </a:r>
          </a:p>
          <a:p>
            <a:endParaRPr lang="en-GB" b="1" dirty="0">
              <a:cs typeface="Calibri" panose="020F0502020204030204" pitchFamily="34" charset="0"/>
            </a:endParaRPr>
          </a:p>
          <a:p>
            <a:r>
              <a:rPr lang="en-GB" b="1" dirty="0">
                <a:cs typeface="Calibri" panose="020F0502020204030204" pitchFamily="34" charset="0"/>
              </a:rPr>
              <a:t>Restaurant.openingHours.mon does not exist so this will return undefined.</a:t>
            </a:r>
          </a:p>
          <a:p>
            <a:endParaRPr lang="en-GB" b="1" dirty="0">
              <a:cs typeface="Calibri" panose="020F0502020204030204" pitchFamily="34" charset="0"/>
            </a:endParaRPr>
          </a:p>
          <a:p>
            <a:r>
              <a:rPr lang="en-GB" b="1" dirty="0">
                <a:cs typeface="Calibri" panose="020F0502020204030204" pitchFamily="34" charset="0"/>
              </a:rPr>
              <a:t>Restaurant.openingHours.mon.open will return a javascript error of Uncaught TypeError: Cannot read properties of undefined (reading 'open’) because it does not exist.</a:t>
            </a:r>
          </a:p>
        </p:txBody>
      </p:sp>
    </p:spTree>
    <p:extLst>
      <p:ext uri="{BB962C8B-B14F-4D97-AF65-F5344CB8AC3E}">
        <p14:creationId xmlns:p14="http://schemas.microsoft.com/office/powerpoint/2010/main" val="651764857"/>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89A952-049F-4FDA-8289-576252E3ECD4}"/>
              </a:ext>
            </a:extLst>
          </p:cNvPr>
          <p:cNvSpPr txBox="1"/>
          <p:nvPr/>
        </p:nvSpPr>
        <p:spPr>
          <a:xfrm>
            <a:off x="245165" y="181957"/>
            <a:ext cx="94156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7EDD9D1-3437-4F42-96EE-23F9FEBC79DB}"/>
              </a:ext>
            </a:extLst>
          </p:cNvPr>
          <p:cNvSpPr txBox="1"/>
          <p:nvPr/>
        </p:nvSpPr>
        <p:spPr>
          <a:xfrm>
            <a:off x="4641575" y="4345969"/>
            <a:ext cx="4721086" cy="1200329"/>
          </a:xfrm>
          <a:prstGeom prst="rect">
            <a:avLst/>
          </a:prstGeom>
          <a:noFill/>
        </p:spPr>
        <p:txBody>
          <a:bodyPr wrap="square" rtlCol="0">
            <a:spAutoFit/>
          </a:bodyPr>
          <a:lstStyle/>
          <a:p>
            <a:r>
              <a:rPr lang="en-GB" b="1" dirty="0">
                <a:cs typeface="Calibri" panose="020F0502020204030204" pitchFamily="34" charset="0"/>
              </a:rPr>
              <a:t>I could use an If to check if property exists before calling it but this is a lot of code for something really simple, especially if we write it for each day of the week!</a:t>
            </a:r>
          </a:p>
        </p:txBody>
      </p:sp>
    </p:spTree>
    <p:extLst>
      <p:ext uri="{BB962C8B-B14F-4D97-AF65-F5344CB8AC3E}">
        <p14:creationId xmlns:p14="http://schemas.microsoft.com/office/powerpoint/2010/main" val="1736999789"/>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AB6BB0-C1B2-4773-A2EE-7209752D3BBA}"/>
              </a:ext>
            </a:extLst>
          </p:cNvPr>
          <p:cNvSpPr txBox="1"/>
          <p:nvPr/>
        </p:nvSpPr>
        <p:spPr>
          <a:xfrm>
            <a:off x="245165" y="181957"/>
            <a:ext cx="94156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62DBF557-44A4-4176-841C-834B0DF7A9D4}"/>
              </a:ext>
            </a:extLst>
          </p:cNvPr>
          <p:cNvSpPr txBox="1"/>
          <p:nvPr/>
        </p:nvSpPr>
        <p:spPr>
          <a:xfrm>
            <a:off x="4953000" y="2258967"/>
            <a:ext cx="4721086" cy="3416320"/>
          </a:xfrm>
          <a:prstGeom prst="rect">
            <a:avLst/>
          </a:prstGeom>
          <a:noFill/>
        </p:spPr>
        <p:txBody>
          <a:bodyPr wrap="square" rtlCol="0">
            <a:spAutoFit/>
          </a:bodyPr>
          <a:lstStyle/>
          <a:p>
            <a:r>
              <a:rPr lang="en-GB" b="1" dirty="0">
                <a:cs typeface="Calibri" panose="020F0502020204030204" pitchFamily="34" charset="0"/>
              </a:rPr>
              <a:t>Optional chaining is a feature introduced in ES2020 and allows us to use a question mark as a nullish operator.</a:t>
            </a:r>
          </a:p>
          <a:p>
            <a:endParaRPr lang="en-GB" b="1" dirty="0">
              <a:cs typeface="Calibri" panose="020F0502020204030204" pitchFamily="34" charset="0"/>
            </a:endParaRPr>
          </a:p>
          <a:p>
            <a:r>
              <a:rPr lang="en-GB" b="1" dirty="0">
                <a:cs typeface="Calibri" panose="020F0502020204030204" pitchFamily="34" charset="0"/>
              </a:rPr>
              <a:t>Everything before the question mark is queried as existing, i.e. not null and it immediately returns undefined if what is before the question mark does not exist.</a:t>
            </a:r>
          </a:p>
          <a:p>
            <a:endParaRPr lang="en-GB" b="1" dirty="0">
              <a:cs typeface="Calibri" panose="020F0502020204030204" pitchFamily="34" charset="0"/>
            </a:endParaRPr>
          </a:p>
          <a:p>
            <a:r>
              <a:rPr lang="en-GB" b="1" dirty="0">
                <a:cs typeface="Calibri" panose="020F0502020204030204" pitchFamily="34" charset="0"/>
              </a:rPr>
              <a:t>If what is before the question mark is not null then it reads what is after the question mark and returns the values.</a:t>
            </a:r>
          </a:p>
        </p:txBody>
      </p:sp>
    </p:spTree>
    <p:extLst>
      <p:ext uri="{BB962C8B-B14F-4D97-AF65-F5344CB8AC3E}">
        <p14:creationId xmlns:p14="http://schemas.microsoft.com/office/powerpoint/2010/main" val="20435631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6217C0-51B7-4E12-9555-4F99E0515519}"/>
              </a:ext>
            </a:extLst>
          </p:cNvPr>
          <p:cNvSpPr txBox="1"/>
          <p:nvPr/>
        </p:nvSpPr>
        <p:spPr>
          <a:xfrm>
            <a:off x="245165" y="9681"/>
            <a:ext cx="9415670"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1A4B044D-6EA1-4030-96A2-4C25F5B170E7}"/>
              </a:ext>
            </a:extLst>
          </p:cNvPr>
          <p:cNvSpPr txBox="1"/>
          <p:nvPr/>
        </p:nvSpPr>
        <p:spPr>
          <a:xfrm>
            <a:off x="2411896" y="5288340"/>
            <a:ext cx="7494104" cy="1569660"/>
          </a:xfrm>
          <a:prstGeom prst="rect">
            <a:avLst/>
          </a:prstGeom>
          <a:noFill/>
          <a:ln>
            <a:solidFill>
              <a:schemeClr val="accent1"/>
            </a:solidFill>
          </a:ln>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'Closed'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 are open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8590771-1080-4EF3-9104-B9D3405CDFA6}"/>
              </a:ext>
            </a:extLst>
          </p:cNvPr>
          <p:cNvSpPr txBox="1"/>
          <p:nvPr/>
        </p:nvSpPr>
        <p:spPr>
          <a:xfrm>
            <a:off x="3944178" y="3507510"/>
            <a:ext cx="5961822" cy="1754326"/>
          </a:xfrm>
          <a:prstGeom prst="rect">
            <a:avLst/>
          </a:prstGeom>
          <a:noFill/>
        </p:spPr>
        <p:txBody>
          <a:bodyPr wrap="square" rtlCol="0">
            <a:spAutoFit/>
          </a:bodyPr>
          <a:lstStyle/>
          <a:p>
            <a:r>
              <a:rPr lang="en-GB" b="1" dirty="0">
                <a:cs typeface="Calibri" panose="020F0502020204030204" pitchFamily="34" charset="0"/>
              </a:rPr>
              <a:t>A practical solution using optional chaining is to use a for of loop on an array of days and get the opening hour for each day from the restaurant object. </a:t>
            </a:r>
          </a:p>
          <a:p>
            <a:endParaRPr lang="en-GB" b="1" dirty="0">
              <a:cs typeface="Calibri" panose="020F0502020204030204" pitchFamily="34" charset="0"/>
            </a:endParaRPr>
          </a:p>
          <a:p>
            <a:r>
              <a:rPr lang="en-GB" b="1" dirty="0">
                <a:cs typeface="Calibri" panose="020F0502020204030204" pitchFamily="34" charset="0"/>
              </a:rPr>
              <a:t>The null coalescing operator can be used to return opening hour or ‘closed’ for each pass through the loop. </a:t>
            </a:r>
          </a:p>
        </p:txBody>
      </p:sp>
      <p:sp>
        <p:nvSpPr>
          <p:cNvPr id="5" name="TextBox 4">
            <a:extLst>
              <a:ext uri="{FF2B5EF4-FFF2-40B4-BE49-F238E27FC236}">
                <a16:creationId xmlns:a16="http://schemas.microsoft.com/office/drawing/2014/main" id="{B4B6855B-902A-4AB8-9D5C-4F5A074A22D8}"/>
              </a:ext>
            </a:extLst>
          </p:cNvPr>
          <p:cNvSpPr txBox="1"/>
          <p:nvPr/>
        </p:nvSpPr>
        <p:spPr>
          <a:xfrm>
            <a:off x="5880652" y="1397675"/>
            <a:ext cx="3902765" cy="2031325"/>
          </a:xfrm>
          <a:prstGeom prst="rect">
            <a:avLst/>
          </a:prstGeom>
          <a:noFill/>
        </p:spPr>
        <p:txBody>
          <a:bodyPr wrap="square">
            <a:spAutoFit/>
          </a:bodyPr>
          <a:lstStyle/>
          <a:p>
            <a:r>
              <a:rPr lang="en-GB" dirty="0">
                <a:latin typeface="Consolas" panose="020B0609020204030204" pitchFamily="49" charset="0"/>
              </a:rPr>
              <a:t>On mon we are open at Closed</a:t>
            </a:r>
          </a:p>
          <a:p>
            <a:r>
              <a:rPr lang="en-GB" dirty="0">
                <a:latin typeface="Consolas" panose="020B0609020204030204" pitchFamily="49" charset="0"/>
              </a:rPr>
              <a:t>On tue we are open at Closed</a:t>
            </a:r>
          </a:p>
          <a:p>
            <a:r>
              <a:rPr lang="en-GB" dirty="0">
                <a:latin typeface="Consolas" panose="020B0609020204030204" pitchFamily="49" charset="0"/>
              </a:rPr>
              <a:t>On wed we are open at Closed</a:t>
            </a:r>
          </a:p>
          <a:p>
            <a:r>
              <a:rPr lang="en-GB" dirty="0">
                <a:latin typeface="Consolas" panose="020B0609020204030204" pitchFamily="49" charset="0"/>
              </a:rPr>
              <a:t>On thu we are open at 12</a:t>
            </a:r>
          </a:p>
          <a:p>
            <a:r>
              <a:rPr lang="en-GB" dirty="0">
                <a:latin typeface="Consolas" panose="020B0609020204030204" pitchFamily="49" charset="0"/>
              </a:rPr>
              <a:t>On fri we are open at 11</a:t>
            </a:r>
          </a:p>
          <a:p>
            <a:r>
              <a:rPr lang="en-GB" dirty="0">
                <a:latin typeface="Consolas" panose="020B0609020204030204" pitchFamily="49" charset="0"/>
              </a:rPr>
              <a:t>On sat we are open at 0</a:t>
            </a:r>
          </a:p>
          <a:p>
            <a:r>
              <a:rPr lang="en-GB" dirty="0">
                <a:latin typeface="Consolas" panose="020B0609020204030204" pitchFamily="49" charset="0"/>
              </a:rPr>
              <a:t>On sun we are open at Closed</a:t>
            </a:r>
          </a:p>
        </p:txBody>
      </p:sp>
    </p:spTree>
    <p:extLst>
      <p:ext uri="{BB962C8B-B14F-4D97-AF65-F5344CB8AC3E}">
        <p14:creationId xmlns:p14="http://schemas.microsoft.com/office/powerpoint/2010/main" val="928495143"/>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9BD061-7930-47DC-AEF7-0C66516B3D4C}"/>
              </a:ext>
            </a:extLst>
          </p:cNvPr>
          <p:cNvSpPr txBox="1"/>
          <p:nvPr/>
        </p:nvSpPr>
        <p:spPr>
          <a:xfrm>
            <a:off x="175591" y="122949"/>
            <a:ext cx="9554817"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recieved!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'method does not exist’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orderRisotto</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'method does not exist'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9ECE5EB-A59B-4C6D-ACF2-61B45376819C}"/>
              </a:ext>
            </a:extLst>
          </p:cNvPr>
          <p:cNvSpPr txBox="1"/>
          <p:nvPr/>
        </p:nvSpPr>
        <p:spPr>
          <a:xfrm>
            <a:off x="175591" y="5920123"/>
            <a:ext cx="8719930" cy="369332"/>
          </a:xfrm>
          <a:prstGeom prst="rect">
            <a:avLst/>
          </a:prstGeom>
          <a:noFill/>
        </p:spPr>
        <p:txBody>
          <a:bodyPr wrap="square" rtlCol="0">
            <a:spAutoFit/>
          </a:bodyPr>
          <a:lstStyle/>
          <a:p>
            <a:r>
              <a:rPr lang="en-GB" b="1" dirty="0">
                <a:cs typeface="Calibri" panose="020F0502020204030204" pitchFamily="34" charset="0"/>
              </a:rPr>
              <a:t>The optional chaining operator can be used to check if a method exists before calling it.</a:t>
            </a:r>
          </a:p>
        </p:txBody>
      </p:sp>
    </p:spTree>
    <p:extLst>
      <p:ext uri="{BB962C8B-B14F-4D97-AF65-F5344CB8AC3E}">
        <p14:creationId xmlns:p14="http://schemas.microsoft.com/office/powerpoint/2010/main" val="2239401763"/>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36E9B1-D57E-47C0-AC67-6FC325456726}"/>
              </a:ext>
            </a:extLst>
          </p:cNvPr>
          <p:cNvSpPr txBox="1"/>
          <p:nvPr/>
        </p:nvSpPr>
        <p:spPr>
          <a:xfrm>
            <a:off x="212033" y="1675826"/>
            <a:ext cx="7354957"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email: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'hello@jonas.io'</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'user array empty'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'user array empty'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598257-B5C1-4A98-AB55-10359CB0834F}"/>
              </a:ext>
            </a:extLst>
          </p:cNvPr>
          <p:cNvSpPr txBox="1"/>
          <p:nvPr/>
        </p:nvSpPr>
        <p:spPr>
          <a:xfrm>
            <a:off x="208720" y="313737"/>
            <a:ext cx="9276523" cy="1200329"/>
          </a:xfrm>
          <a:prstGeom prst="rect">
            <a:avLst/>
          </a:prstGeom>
          <a:noFill/>
        </p:spPr>
        <p:txBody>
          <a:bodyPr wrap="square" rtlCol="0">
            <a:spAutoFit/>
          </a:bodyPr>
          <a:lstStyle/>
          <a:p>
            <a:r>
              <a:rPr lang="en-GB" b="1" dirty="0">
                <a:cs typeface="Calibri" panose="020F0502020204030204" pitchFamily="34" charset="0"/>
              </a:rPr>
              <a:t>We can use optional chaining to check if an object inside an array exists and use the nullish coalescing operator to return something else if it does not exists.</a:t>
            </a:r>
          </a:p>
          <a:p>
            <a:endParaRPr lang="en-GB" b="1" dirty="0">
              <a:cs typeface="Calibri" panose="020F0502020204030204" pitchFamily="34" charset="0"/>
            </a:endParaRPr>
          </a:p>
          <a:p>
            <a:r>
              <a:rPr lang="en-GB" b="1" dirty="0">
                <a:cs typeface="Calibri" panose="020F0502020204030204" pitchFamily="34" charset="0"/>
              </a:rPr>
              <a:t>This is a really useful short hand way of writing what would be a 2 line if else statement.</a:t>
            </a:r>
          </a:p>
        </p:txBody>
      </p:sp>
    </p:spTree>
    <p:extLst>
      <p:ext uri="{BB962C8B-B14F-4D97-AF65-F5344CB8AC3E}">
        <p14:creationId xmlns:p14="http://schemas.microsoft.com/office/powerpoint/2010/main" val="67165706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FF25D4-7B71-DEDD-1E3F-0C66EAE81A5B}"/>
              </a:ext>
            </a:extLst>
          </p:cNvPr>
          <p:cNvSpPr txBox="1"/>
          <p:nvPr/>
        </p:nvSpPr>
        <p:spPr>
          <a:xfrm>
            <a:off x="112644" y="107509"/>
            <a:ext cx="7891669" cy="584775"/>
          </a:xfrm>
          <a:prstGeom prst="rect">
            <a:avLst/>
          </a:prstGeom>
          <a:noFill/>
        </p:spPr>
        <p:txBody>
          <a:bodyPr wrap="square">
            <a:spAutoFit/>
          </a:bodyPr>
          <a:lstStyle/>
          <a:p>
            <a:r>
              <a:rPr lang="en-GB" sz="3200" b="0" i="0" dirty="0">
                <a:solidFill>
                  <a:srgbClr val="1C1D1F"/>
                </a:solidFill>
                <a:effectLst/>
              </a:rPr>
              <a:t>Looping objects: Object keys, Values &amp; Entries</a:t>
            </a:r>
          </a:p>
        </p:txBody>
      </p:sp>
      <p:sp>
        <p:nvSpPr>
          <p:cNvPr id="4" name="TextBox 3">
            <a:extLst>
              <a:ext uri="{FF2B5EF4-FFF2-40B4-BE49-F238E27FC236}">
                <a16:creationId xmlns:a16="http://schemas.microsoft.com/office/drawing/2014/main" id="{9CFA44FB-0242-17D1-E770-7E80454B8F1D}"/>
              </a:ext>
            </a:extLst>
          </p:cNvPr>
          <p:cNvSpPr txBox="1"/>
          <p:nvPr/>
        </p:nvSpPr>
        <p:spPr>
          <a:xfrm>
            <a:off x="225288" y="824806"/>
            <a:ext cx="943554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3EE460C-17D7-5C56-C47D-083EBD02A5BD}"/>
              </a:ext>
            </a:extLst>
          </p:cNvPr>
          <p:cNvSpPr txBox="1"/>
          <p:nvPr/>
        </p:nvSpPr>
        <p:spPr>
          <a:xfrm>
            <a:off x="225288" y="4968267"/>
            <a:ext cx="6970642"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58E6C0B-54FF-2A0F-FFF9-9D8C4E5A741E}"/>
              </a:ext>
            </a:extLst>
          </p:cNvPr>
          <p:cNvSpPr txBox="1"/>
          <p:nvPr/>
        </p:nvSpPr>
        <p:spPr>
          <a:xfrm>
            <a:off x="7042288" y="4993473"/>
            <a:ext cx="2850458"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PROPERTY NAMES</a:t>
            </a:r>
          </a:p>
          <a:p>
            <a:r>
              <a:rPr lang="en-GB" b="1" dirty="0">
                <a:effectLst/>
                <a:latin typeface="Calibri" panose="020F0502020204030204" pitchFamily="34" charset="0"/>
                <a:cs typeface="Calibri" panose="020F0502020204030204" pitchFamily="34" charset="0"/>
              </a:rPr>
              <a:t>We can look at the object keys for opening hours</a:t>
            </a:r>
          </a:p>
        </p:txBody>
      </p:sp>
      <p:pic>
        <p:nvPicPr>
          <p:cNvPr id="9" name="Picture 8">
            <a:extLst>
              <a:ext uri="{FF2B5EF4-FFF2-40B4-BE49-F238E27FC236}">
                <a16:creationId xmlns:a16="http://schemas.microsoft.com/office/drawing/2014/main" id="{F5416223-B83A-6F7C-6385-03FD88A35242}"/>
              </a:ext>
            </a:extLst>
          </p:cNvPr>
          <p:cNvPicPr>
            <a:picLocks noChangeAspect="1"/>
          </p:cNvPicPr>
          <p:nvPr/>
        </p:nvPicPr>
        <p:blipFill>
          <a:blip r:embed="rId2"/>
          <a:stretch>
            <a:fillRect/>
          </a:stretch>
        </p:blipFill>
        <p:spPr>
          <a:xfrm>
            <a:off x="3935896" y="5345861"/>
            <a:ext cx="3106392" cy="1404630"/>
          </a:xfrm>
          <a:prstGeom prst="rect">
            <a:avLst/>
          </a:prstGeom>
        </p:spPr>
      </p:pic>
    </p:spTree>
    <p:extLst>
      <p:ext uri="{BB962C8B-B14F-4D97-AF65-F5344CB8AC3E}">
        <p14:creationId xmlns:p14="http://schemas.microsoft.com/office/powerpoint/2010/main" val="382801875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EB8698-4739-1DE9-B68B-5E8C0A51D317}"/>
              </a:ext>
            </a:extLst>
          </p:cNvPr>
          <p:cNvSpPr txBox="1"/>
          <p:nvPr/>
        </p:nvSpPr>
        <p:spPr>
          <a:xfrm>
            <a:off x="292168" y="262524"/>
            <a:ext cx="6903761"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 are open 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 open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close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close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8D79D00-A287-419F-0CB9-FB286CC924C2}"/>
              </a:ext>
            </a:extLst>
          </p:cNvPr>
          <p:cNvSpPr txBox="1"/>
          <p:nvPr/>
        </p:nvSpPr>
        <p:spPr>
          <a:xfrm>
            <a:off x="7487478" y="447189"/>
            <a:ext cx="241852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loop over the object.keys adding to the string with each iteration of the loop.</a:t>
            </a:r>
          </a:p>
        </p:txBody>
      </p:sp>
      <p:pic>
        <p:nvPicPr>
          <p:cNvPr id="6" name="Picture 5">
            <a:extLst>
              <a:ext uri="{FF2B5EF4-FFF2-40B4-BE49-F238E27FC236}">
                <a16:creationId xmlns:a16="http://schemas.microsoft.com/office/drawing/2014/main" id="{CF3A5581-6062-648F-6693-6B55384832DB}"/>
              </a:ext>
            </a:extLst>
          </p:cNvPr>
          <p:cNvPicPr>
            <a:picLocks noChangeAspect="1"/>
          </p:cNvPicPr>
          <p:nvPr/>
        </p:nvPicPr>
        <p:blipFill>
          <a:blip r:embed="rId2"/>
          <a:stretch>
            <a:fillRect/>
          </a:stretch>
        </p:blipFill>
        <p:spPr>
          <a:xfrm>
            <a:off x="3419290" y="1384229"/>
            <a:ext cx="3926349" cy="623680"/>
          </a:xfrm>
          <a:prstGeom prst="rect">
            <a:avLst/>
          </a:prstGeom>
        </p:spPr>
      </p:pic>
      <p:pic>
        <p:nvPicPr>
          <p:cNvPr id="8" name="Picture 7">
            <a:extLst>
              <a:ext uri="{FF2B5EF4-FFF2-40B4-BE49-F238E27FC236}">
                <a16:creationId xmlns:a16="http://schemas.microsoft.com/office/drawing/2014/main" id="{33A9C103-C78D-252D-FC1A-A22FCE1B9E3F}"/>
              </a:ext>
            </a:extLst>
          </p:cNvPr>
          <p:cNvPicPr>
            <a:picLocks noChangeAspect="1"/>
          </p:cNvPicPr>
          <p:nvPr/>
        </p:nvPicPr>
        <p:blipFill>
          <a:blip r:embed="rId3"/>
          <a:stretch>
            <a:fillRect/>
          </a:stretch>
        </p:blipFill>
        <p:spPr>
          <a:xfrm>
            <a:off x="7559395" y="1802088"/>
            <a:ext cx="2346605" cy="2942190"/>
          </a:xfrm>
          <a:prstGeom prst="rect">
            <a:avLst/>
          </a:prstGeom>
        </p:spPr>
      </p:pic>
      <p:sp>
        <p:nvSpPr>
          <p:cNvPr id="9" name="TextBox 8">
            <a:extLst>
              <a:ext uri="{FF2B5EF4-FFF2-40B4-BE49-F238E27FC236}">
                <a16:creationId xmlns:a16="http://schemas.microsoft.com/office/drawing/2014/main" id="{9DB465F7-DCAC-C4BC-A90C-FD493CB67EE1}"/>
              </a:ext>
            </a:extLst>
          </p:cNvPr>
          <p:cNvSpPr txBox="1"/>
          <p:nvPr/>
        </p:nvSpPr>
        <p:spPr>
          <a:xfrm>
            <a:off x="5470950" y="1929285"/>
            <a:ext cx="201652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we can look at the values of the object.</a:t>
            </a:r>
          </a:p>
        </p:txBody>
      </p:sp>
      <p:sp>
        <p:nvSpPr>
          <p:cNvPr id="10" name="TextBox 9">
            <a:extLst>
              <a:ext uri="{FF2B5EF4-FFF2-40B4-BE49-F238E27FC236}">
                <a16:creationId xmlns:a16="http://schemas.microsoft.com/office/drawing/2014/main" id="{34D9A614-2E02-61ED-C402-998C5CC019FF}"/>
              </a:ext>
            </a:extLst>
          </p:cNvPr>
          <p:cNvSpPr txBox="1"/>
          <p:nvPr/>
        </p:nvSpPr>
        <p:spPr>
          <a:xfrm>
            <a:off x="5506909" y="2862143"/>
            <a:ext cx="201652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object entries will put each item into an array.</a:t>
            </a:r>
          </a:p>
        </p:txBody>
      </p:sp>
      <p:sp>
        <p:nvSpPr>
          <p:cNvPr id="11" name="TextBox 10">
            <a:extLst>
              <a:ext uri="{FF2B5EF4-FFF2-40B4-BE49-F238E27FC236}">
                <a16:creationId xmlns:a16="http://schemas.microsoft.com/office/drawing/2014/main" id="{208BE78B-DD0F-D13C-C65D-2142E2ECC35B}"/>
              </a:ext>
            </a:extLst>
          </p:cNvPr>
          <p:cNvSpPr txBox="1"/>
          <p:nvPr/>
        </p:nvSpPr>
        <p:spPr>
          <a:xfrm>
            <a:off x="234277" y="4005386"/>
            <a:ext cx="7019542"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iterate over the entries arrays using de-structuring in the for each loop to break out the open and close values of the object.</a:t>
            </a:r>
          </a:p>
        </p:txBody>
      </p:sp>
      <p:pic>
        <p:nvPicPr>
          <p:cNvPr id="13" name="Picture 12">
            <a:extLst>
              <a:ext uri="{FF2B5EF4-FFF2-40B4-BE49-F238E27FC236}">
                <a16:creationId xmlns:a16="http://schemas.microsoft.com/office/drawing/2014/main" id="{3E75CD15-7EBF-5760-86C2-7FDC36F65FD0}"/>
              </a:ext>
            </a:extLst>
          </p:cNvPr>
          <p:cNvPicPr>
            <a:picLocks noChangeAspect="1"/>
          </p:cNvPicPr>
          <p:nvPr/>
        </p:nvPicPr>
        <p:blipFill>
          <a:blip r:embed="rId4"/>
          <a:stretch>
            <a:fillRect/>
          </a:stretch>
        </p:blipFill>
        <p:spPr>
          <a:xfrm>
            <a:off x="2906635" y="5473771"/>
            <a:ext cx="3904775" cy="943040"/>
          </a:xfrm>
          <a:prstGeom prst="rect">
            <a:avLst/>
          </a:prstGeom>
        </p:spPr>
      </p:pic>
    </p:spTree>
    <p:extLst>
      <p:ext uri="{BB962C8B-B14F-4D97-AF65-F5344CB8AC3E}">
        <p14:creationId xmlns:p14="http://schemas.microsoft.com/office/powerpoint/2010/main" val="305831758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0D95879-1E2E-17D5-E837-6CFB2BFCC494}"/>
              </a:ext>
            </a:extLst>
          </p:cNvPr>
          <p:cNvPicPr>
            <a:picLocks noChangeAspect="1"/>
          </p:cNvPicPr>
          <p:nvPr/>
        </p:nvPicPr>
        <p:blipFill>
          <a:blip r:embed="rId2"/>
          <a:stretch>
            <a:fillRect/>
          </a:stretch>
        </p:blipFill>
        <p:spPr>
          <a:xfrm>
            <a:off x="6149009" y="4123616"/>
            <a:ext cx="3657597" cy="1286933"/>
          </a:xfrm>
          <a:prstGeom prst="rect">
            <a:avLst/>
          </a:prstGeom>
        </p:spPr>
      </p:pic>
      <p:sp>
        <p:nvSpPr>
          <p:cNvPr id="3" name="TextBox 2">
            <a:extLst>
              <a:ext uri="{FF2B5EF4-FFF2-40B4-BE49-F238E27FC236}">
                <a16:creationId xmlns:a16="http://schemas.microsoft.com/office/drawing/2014/main" id="{16C2E5B3-F82E-D7E9-0E0D-20268EF3B614}"/>
              </a:ext>
            </a:extLst>
          </p:cNvPr>
          <p:cNvSpPr txBox="1"/>
          <p:nvPr/>
        </p:nvSpPr>
        <p:spPr>
          <a:xfrm>
            <a:off x="311428" y="94257"/>
            <a:ext cx="1252330" cy="584775"/>
          </a:xfrm>
          <a:prstGeom prst="rect">
            <a:avLst/>
          </a:prstGeom>
          <a:noFill/>
        </p:spPr>
        <p:txBody>
          <a:bodyPr wrap="square">
            <a:spAutoFit/>
          </a:bodyPr>
          <a:lstStyle/>
          <a:p>
            <a:r>
              <a:rPr lang="en-GB" sz="3200" b="0" i="0" dirty="0">
                <a:solidFill>
                  <a:srgbClr val="1C1D1F"/>
                </a:solidFill>
                <a:effectLst/>
              </a:rPr>
              <a:t>Sets</a:t>
            </a:r>
          </a:p>
        </p:txBody>
      </p:sp>
      <p:sp>
        <p:nvSpPr>
          <p:cNvPr id="5" name="TextBox 4">
            <a:extLst>
              <a:ext uri="{FF2B5EF4-FFF2-40B4-BE49-F238E27FC236}">
                <a16:creationId xmlns:a16="http://schemas.microsoft.com/office/drawing/2014/main" id="{2DBAE6B5-18EC-D143-1962-46FD61BF9E4F}"/>
              </a:ext>
            </a:extLst>
          </p:cNvPr>
          <p:cNvSpPr txBox="1"/>
          <p:nvPr/>
        </p:nvSpPr>
        <p:spPr>
          <a:xfrm>
            <a:off x="5512904" y="14745"/>
            <a:ext cx="4272790" cy="255454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pic>
        <p:nvPicPr>
          <p:cNvPr id="7" name="Picture 6">
            <a:extLst>
              <a:ext uri="{FF2B5EF4-FFF2-40B4-BE49-F238E27FC236}">
                <a16:creationId xmlns:a16="http://schemas.microsoft.com/office/drawing/2014/main" id="{23183BC0-1F40-9A84-CF95-8DE5ADBDCE86}"/>
              </a:ext>
            </a:extLst>
          </p:cNvPr>
          <p:cNvPicPr>
            <a:picLocks noChangeAspect="1"/>
          </p:cNvPicPr>
          <p:nvPr/>
        </p:nvPicPr>
        <p:blipFill>
          <a:blip r:embed="rId3"/>
          <a:stretch>
            <a:fillRect/>
          </a:stretch>
        </p:blipFill>
        <p:spPr>
          <a:xfrm>
            <a:off x="6910886" y="458773"/>
            <a:ext cx="2888059" cy="1195757"/>
          </a:xfrm>
          <a:prstGeom prst="rect">
            <a:avLst/>
          </a:prstGeom>
        </p:spPr>
      </p:pic>
      <p:sp>
        <p:nvSpPr>
          <p:cNvPr id="8" name="TextBox 7">
            <a:extLst>
              <a:ext uri="{FF2B5EF4-FFF2-40B4-BE49-F238E27FC236}">
                <a16:creationId xmlns:a16="http://schemas.microsoft.com/office/drawing/2014/main" id="{3B63B50E-3141-6A0D-0163-E888A77A3B0B}"/>
              </a:ext>
            </a:extLst>
          </p:cNvPr>
          <p:cNvSpPr txBox="1"/>
          <p:nvPr/>
        </p:nvSpPr>
        <p:spPr>
          <a:xfrm>
            <a:off x="219048" y="718347"/>
            <a:ext cx="5148082"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set is similar to an array except it cannot contain duplicate values. Above we are manually defining the set but it has three duplicates of pizza. Note that when it is console logged does not show the duplicates. Like an array its elements are itterables, but unlike an array it’s order is irrelevant.</a:t>
            </a:r>
          </a:p>
        </p:txBody>
      </p:sp>
      <p:sp>
        <p:nvSpPr>
          <p:cNvPr id="10" name="TextBox 9">
            <a:extLst>
              <a:ext uri="{FF2B5EF4-FFF2-40B4-BE49-F238E27FC236}">
                <a16:creationId xmlns:a16="http://schemas.microsoft.com/office/drawing/2014/main" id="{5582FDB7-95D8-DB9C-F738-4832AF49F373}"/>
              </a:ext>
            </a:extLst>
          </p:cNvPr>
          <p:cNvSpPr txBox="1"/>
          <p:nvPr/>
        </p:nvSpPr>
        <p:spPr>
          <a:xfrm>
            <a:off x="311428" y="2733550"/>
            <a:ext cx="4949686"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has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has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'Bread’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FDABFFAC-5F1C-E264-751B-1B05A9650F9E}"/>
              </a:ext>
            </a:extLst>
          </p:cNvPr>
          <p:cNvSpPr txBox="1"/>
          <p:nvPr/>
        </p:nvSpPr>
        <p:spPr>
          <a:xfrm>
            <a:off x="3591133" y="2513258"/>
            <a:ext cx="623411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determine how many items are in a set with the property of size. Note how this differs from an array where we would use length.</a:t>
            </a:r>
          </a:p>
        </p:txBody>
      </p:sp>
      <p:sp>
        <p:nvSpPr>
          <p:cNvPr id="12" name="TextBox 11">
            <a:extLst>
              <a:ext uri="{FF2B5EF4-FFF2-40B4-BE49-F238E27FC236}">
                <a16:creationId xmlns:a16="http://schemas.microsoft.com/office/drawing/2014/main" id="{EC0E2804-F9AB-D89D-55CE-AE8308A79AE6}"/>
              </a:ext>
            </a:extLst>
          </p:cNvPr>
          <p:cNvSpPr txBox="1"/>
          <p:nvPr/>
        </p:nvSpPr>
        <p:spPr>
          <a:xfrm>
            <a:off x="4474976" y="3487281"/>
            <a:ext cx="525513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check if a value is in the set. This will return a true or false value.</a:t>
            </a:r>
          </a:p>
        </p:txBody>
      </p:sp>
      <p:sp>
        <p:nvSpPr>
          <p:cNvPr id="13" name="TextBox 12">
            <a:extLst>
              <a:ext uri="{FF2B5EF4-FFF2-40B4-BE49-F238E27FC236}">
                <a16:creationId xmlns:a16="http://schemas.microsoft.com/office/drawing/2014/main" id="{71AECDAB-5661-2C30-AB69-0DC72E37F148}"/>
              </a:ext>
            </a:extLst>
          </p:cNvPr>
          <p:cNvSpPr txBox="1"/>
          <p:nvPr/>
        </p:nvSpPr>
        <p:spPr>
          <a:xfrm>
            <a:off x="219047" y="4999971"/>
            <a:ext cx="623411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add values to a set. Note that only one Garlic Bread will be added to the set because a set cannot contain duplicates.</a:t>
            </a:r>
          </a:p>
        </p:txBody>
      </p:sp>
      <p:sp>
        <p:nvSpPr>
          <p:cNvPr id="16" name="TextBox 15">
            <a:extLst>
              <a:ext uri="{FF2B5EF4-FFF2-40B4-BE49-F238E27FC236}">
                <a16:creationId xmlns:a16="http://schemas.microsoft.com/office/drawing/2014/main" id="{80A41529-6455-AD36-85AF-8B2573214AE0}"/>
              </a:ext>
            </a:extLst>
          </p:cNvPr>
          <p:cNvSpPr txBox="1"/>
          <p:nvPr/>
        </p:nvSpPr>
        <p:spPr>
          <a:xfrm>
            <a:off x="219048" y="5865999"/>
            <a:ext cx="35018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delete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sp>
        <p:nvSpPr>
          <p:cNvPr id="17" name="TextBox 16">
            <a:extLst>
              <a:ext uri="{FF2B5EF4-FFF2-40B4-BE49-F238E27FC236}">
                <a16:creationId xmlns:a16="http://schemas.microsoft.com/office/drawing/2014/main" id="{CDF7A9A5-BB21-AAC3-D8AF-4EC6D6C66A8C}"/>
              </a:ext>
            </a:extLst>
          </p:cNvPr>
          <p:cNvSpPr txBox="1"/>
          <p:nvPr/>
        </p:nvSpPr>
        <p:spPr>
          <a:xfrm>
            <a:off x="3720933" y="5903060"/>
            <a:ext cx="257839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delete values from a set.</a:t>
            </a:r>
          </a:p>
        </p:txBody>
      </p:sp>
      <p:pic>
        <p:nvPicPr>
          <p:cNvPr id="18" name="Picture 17">
            <a:extLst>
              <a:ext uri="{FF2B5EF4-FFF2-40B4-BE49-F238E27FC236}">
                <a16:creationId xmlns:a16="http://schemas.microsoft.com/office/drawing/2014/main" id="{9D3C5672-37E5-A004-8C38-2C5FD645ADAE}"/>
              </a:ext>
            </a:extLst>
          </p:cNvPr>
          <p:cNvPicPr>
            <a:picLocks noChangeAspect="1"/>
          </p:cNvPicPr>
          <p:nvPr/>
        </p:nvPicPr>
        <p:blipFill>
          <a:blip r:embed="rId4"/>
          <a:stretch>
            <a:fillRect/>
          </a:stretch>
        </p:blipFill>
        <p:spPr>
          <a:xfrm>
            <a:off x="6185068" y="5509166"/>
            <a:ext cx="3250689" cy="1191571"/>
          </a:xfrm>
          <a:prstGeom prst="rect">
            <a:avLst/>
          </a:prstGeom>
        </p:spPr>
      </p:pic>
    </p:spTree>
    <p:extLst>
      <p:ext uri="{BB962C8B-B14F-4D97-AF65-F5344CB8AC3E}">
        <p14:creationId xmlns:p14="http://schemas.microsoft.com/office/powerpoint/2010/main" val="263705559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B4F130-5BA7-DD11-F9A5-0F76F1471067}"/>
              </a:ext>
            </a:extLst>
          </p:cNvPr>
          <p:cNvSpPr txBox="1"/>
          <p:nvPr/>
        </p:nvSpPr>
        <p:spPr>
          <a:xfrm>
            <a:off x="208723" y="231693"/>
            <a:ext cx="3240221"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04BA5962-5AB2-F7C8-1615-CC7D9438260B}"/>
              </a:ext>
            </a:extLst>
          </p:cNvPr>
          <p:cNvSpPr txBox="1"/>
          <p:nvPr/>
        </p:nvSpPr>
        <p:spPr>
          <a:xfrm>
            <a:off x="3438940" y="113792"/>
            <a:ext cx="646706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How can we get values out of a set? Like in an array by selecting the index? No. Sets do not have indexes. As sets contain unique values all we really want to do is check if a value exists in the set using the has method. For all other applications we would use an array or an object.</a:t>
            </a:r>
          </a:p>
        </p:txBody>
      </p:sp>
      <p:sp>
        <p:nvSpPr>
          <p:cNvPr id="10" name="TextBox 9">
            <a:extLst>
              <a:ext uri="{FF2B5EF4-FFF2-40B4-BE49-F238E27FC236}">
                <a16:creationId xmlns:a16="http://schemas.microsoft.com/office/drawing/2014/main" id="{06FBEA3F-E72C-6BA2-1231-3D05E78556EB}"/>
              </a:ext>
            </a:extLst>
          </p:cNvPr>
          <p:cNvSpPr txBox="1"/>
          <p:nvPr/>
        </p:nvSpPr>
        <p:spPr>
          <a:xfrm>
            <a:off x="211582" y="457931"/>
            <a:ext cx="1383649" cy="369332"/>
          </a:xfrm>
          <a:prstGeom prst="rect">
            <a:avLst/>
          </a:prstGeom>
          <a:noFill/>
        </p:spPr>
        <p:txBody>
          <a:bodyPr wrap="square" rtlCol="0">
            <a:spAutoFit/>
          </a:bodyPr>
          <a:lstStyle/>
          <a:p>
            <a:r>
              <a:rPr lang="en-GB" dirty="0">
                <a:latin typeface="Consolas" panose="020B0609020204030204" pitchFamily="49" charset="0"/>
                <a:cs typeface="Calibri" panose="020F0502020204030204" pitchFamily="34" charset="0"/>
              </a:rPr>
              <a:t>u</a:t>
            </a:r>
            <a:r>
              <a:rPr lang="en-GB" dirty="0">
                <a:effectLst/>
                <a:latin typeface="Consolas" panose="020B0609020204030204" pitchFamily="49" charset="0"/>
                <a:cs typeface="Calibri" panose="020F0502020204030204" pitchFamily="34" charset="0"/>
              </a:rPr>
              <a:t>ndefined</a:t>
            </a:r>
          </a:p>
        </p:txBody>
      </p:sp>
      <p:sp>
        <p:nvSpPr>
          <p:cNvPr id="12" name="TextBox 11">
            <a:extLst>
              <a:ext uri="{FF2B5EF4-FFF2-40B4-BE49-F238E27FC236}">
                <a16:creationId xmlns:a16="http://schemas.microsoft.com/office/drawing/2014/main" id="{43A6BCE6-4085-E697-5220-B8977C1B9634}"/>
              </a:ext>
            </a:extLst>
          </p:cNvPr>
          <p:cNvSpPr txBox="1"/>
          <p:nvPr/>
        </p:nvSpPr>
        <p:spPr>
          <a:xfrm>
            <a:off x="208723" y="1744176"/>
            <a:ext cx="2773016" cy="584775"/>
          </a:xfrm>
          <a:prstGeom prst="rect">
            <a:avLst/>
          </a:prstGeom>
          <a:noFill/>
        </p:spPr>
        <p:txBody>
          <a:bodyPr wrap="square">
            <a:spAutoFit/>
          </a:bodyPr>
          <a:lstStyle/>
          <a:p>
            <a:r>
              <a:rPr lang="nn-NO" sz="1600" b="1" dirty="0">
                <a:solidFill>
                  <a:srgbClr val="4FC1FF"/>
                </a:solidFill>
                <a:effectLst/>
                <a:latin typeface="Consolas" panose="020B0609020204030204" pitchFamily="49" charset="0"/>
              </a:rPr>
              <a:t>ordersSet</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clear</a:t>
            </a:r>
            <a:r>
              <a:rPr lang="nn-NO" sz="1600" b="1" dirty="0">
                <a:solidFill>
                  <a:srgbClr val="D4D4D4"/>
                </a:solidFill>
                <a:effectLst/>
                <a:latin typeface="Consolas" panose="020B0609020204030204" pitchFamily="49" charset="0"/>
              </a:rPr>
              <a:t>();</a:t>
            </a: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ordersSet</a:t>
            </a:r>
            <a:r>
              <a:rPr lang="nn-NO" sz="1600" b="1" dirty="0">
                <a:solidFill>
                  <a:srgbClr val="D4D4D4"/>
                </a:solidFill>
                <a:effectLst/>
                <a:latin typeface="Consolas" panose="020B0609020204030204" pitchFamily="49" charset="0"/>
              </a:rPr>
              <a:t>);</a:t>
            </a:r>
          </a:p>
        </p:txBody>
      </p:sp>
      <p:pic>
        <p:nvPicPr>
          <p:cNvPr id="14" name="Picture 13">
            <a:extLst>
              <a:ext uri="{FF2B5EF4-FFF2-40B4-BE49-F238E27FC236}">
                <a16:creationId xmlns:a16="http://schemas.microsoft.com/office/drawing/2014/main" id="{C82F43B2-5089-8221-A2F4-943B17DC2468}"/>
              </a:ext>
            </a:extLst>
          </p:cNvPr>
          <p:cNvPicPr>
            <a:picLocks noChangeAspect="1"/>
          </p:cNvPicPr>
          <p:nvPr/>
        </p:nvPicPr>
        <p:blipFill>
          <a:blip r:embed="rId2"/>
          <a:stretch>
            <a:fillRect/>
          </a:stretch>
        </p:blipFill>
        <p:spPr>
          <a:xfrm>
            <a:off x="6657577" y="1395300"/>
            <a:ext cx="2071271" cy="1171254"/>
          </a:xfrm>
          <a:prstGeom prst="rect">
            <a:avLst/>
          </a:prstGeom>
        </p:spPr>
      </p:pic>
      <p:sp>
        <p:nvSpPr>
          <p:cNvPr id="15" name="TextBox 14">
            <a:extLst>
              <a:ext uri="{FF2B5EF4-FFF2-40B4-BE49-F238E27FC236}">
                <a16:creationId xmlns:a16="http://schemas.microsoft.com/office/drawing/2014/main" id="{3E93C638-265D-41CF-0CA1-94F2E56CEDF5}"/>
              </a:ext>
            </a:extLst>
          </p:cNvPr>
          <p:cNvSpPr txBox="1"/>
          <p:nvPr/>
        </p:nvSpPr>
        <p:spPr>
          <a:xfrm>
            <a:off x="3073469" y="1760115"/>
            <a:ext cx="359900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delete all values from a set.</a:t>
            </a:r>
          </a:p>
        </p:txBody>
      </p:sp>
      <p:sp>
        <p:nvSpPr>
          <p:cNvPr id="17" name="TextBox 16">
            <a:extLst>
              <a:ext uri="{FF2B5EF4-FFF2-40B4-BE49-F238E27FC236}">
                <a16:creationId xmlns:a16="http://schemas.microsoft.com/office/drawing/2014/main" id="{58D1B757-50E4-842B-BD1E-ABEB7491E3C9}"/>
              </a:ext>
            </a:extLst>
          </p:cNvPr>
          <p:cNvSpPr txBox="1"/>
          <p:nvPr/>
        </p:nvSpPr>
        <p:spPr>
          <a:xfrm>
            <a:off x="154127" y="2804500"/>
            <a:ext cx="5838684" cy="338554"/>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p>
        </p:txBody>
      </p:sp>
      <p:pic>
        <p:nvPicPr>
          <p:cNvPr id="19" name="Picture 18">
            <a:extLst>
              <a:ext uri="{FF2B5EF4-FFF2-40B4-BE49-F238E27FC236}">
                <a16:creationId xmlns:a16="http://schemas.microsoft.com/office/drawing/2014/main" id="{6354EDDB-8886-21FE-C1C8-FC5FF3A5F0E3}"/>
              </a:ext>
            </a:extLst>
          </p:cNvPr>
          <p:cNvPicPr>
            <a:picLocks noChangeAspect="1"/>
          </p:cNvPicPr>
          <p:nvPr/>
        </p:nvPicPr>
        <p:blipFill>
          <a:blip r:embed="rId3"/>
          <a:stretch>
            <a:fillRect/>
          </a:stretch>
        </p:blipFill>
        <p:spPr>
          <a:xfrm>
            <a:off x="8385291" y="2664863"/>
            <a:ext cx="1247389" cy="774694"/>
          </a:xfrm>
          <a:prstGeom prst="rect">
            <a:avLst/>
          </a:prstGeom>
        </p:spPr>
      </p:pic>
      <p:sp>
        <p:nvSpPr>
          <p:cNvPr id="20" name="TextBox 19">
            <a:extLst>
              <a:ext uri="{FF2B5EF4-FFF2-40B4-BE49-F238E27FC236}">
                <a16:creationId xmlns:a16="http://schemas.microsoft.com/office/drawing/2014/main" id="{049387D1-6F44-6800-C812-A2BC1B3F28C7}"/>
              </a:ext>
            </a:extLst>
          </p:cNvPr>
          <p:cNvSpPr txBox="1"/>
          <p:nvPr/>
        </p:nvSpPr>
        <p:spPr>
          <a:xfrm>
            <a:off x="5871745" y="2641090"/>
            <a:ext cx="250462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Sets are itterable so we can loop over the set.</a:t>
            </a:r>
          </a:p>
        </p:txBody>
      </p:sp>
      <p:sp>
        <p:nvSpPr>
          <p:cNvPr id="22" name="TextBox 21">
            <a:extLst>
              <a:ext uri="{FF2B5EF4-FFF2-40B4-BE49-F238E27FC236}">
                <a16:creationId xmlns:a16="http://schemas.microsoft.com/office/drawing/2014/main" id="{910D5063-95A2-EF74-7F87-D2B7212B6796}"/>
              </a:ext>
            </a:extLst>
          </p:cNvPr>
          <p:cNvSpPr txBox="1"/>
          <p:nvPr/>
        </p:nvSpPr>
        <p:spPr>
          <a:xfrm>
            <a:off x="174006" y="3545728"/>
            <a:ext cx="8343278"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staff</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'Manager'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staffUnique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staff</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staffUnique</a:t>
            </a:r>
            <a:r>
              <a:rPr lang="en-GB" sz="1600" b="1" dirty="0">
                <a:solidFill>
                  <a:srgbClr val="D4D4D4"/>
                </a:solidFill>
                <a:effectLst/>
                <a:latin typeface="Consolas" panose="020B0609020204030204" pitchFamily="49" charset="0"/>
              </a:rPr>
              <a:t>);</a:t>
            </a:r>
          </a:p>
        </p:txBody>
      </p:sp>
      <p:sp>
        <p:nvSpPr>
          <p:cNvPr id="23" name="TextBox 22">
            <a:extLst>
              <a:ext uri="{FF2B5EF4-FFF2-40B4-BE49-F238E27FC236}">
                <a16:creationId xmlns:a16="http://schemas.microsoft.com/office/drawing/2014/main" id="{7376A47E-701A-50F6-5571-0035F64E60BD}"/>
              </a:ext>
            </a:extLst>
          </p:cNvPr>
          <p:cNvSpPr txBox="1"/>
          <p:nvPr/>
        </p:nvSpPr>
        <p:spPr>
          <a:xfrm>
            <a:off x="174006" y="4363700"/>
            <a:ext cx="67929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set (along with the spread operator) is a good tool for converting an array of non unique values into an array of unique values, I.e. a restaurant has an array of staff, multiple people in the same position.</a:t>
            </a:r>
          </a:p>
        </p:txBody>
      </p:sp>
      <p:pic>
        <p:nvPicPr>
          <p:cNvPr id="27" name="Picture 26">
            <a:extLst>
              <a:ext uri="{FF2B5EF4-FFF2-40B4-BE49-F238E27FC236}">
                <a16:creationId xmlns:a16="http://schemas.microsoft.com/office/drawing/2014/main" id="{B53CE92B-EE9D-10D0-4D7D-692BAE9A8C64}"/>
              </a:ext>
            </a:extLst>
          </p:cNvPr>
          <p:cNvPicPr>
            <a:picLocks noChangeAspect="1"/>
          </p:cNvPicPr>
          <p:nvPr/>
        </p:nvPicPr>
        <p:blipFill>
          <a:blip r:embed="rId4"/>
          <a:stretch>
            <a:fillRect/>
          </a:stretch>
        </p:blipFill>
        <p:spPr>
          <a:xfrm>
            <a:off x="6846746" y="3913713"/>
            <a:ext cx="3059254" cy="1164869"/>
          </a:xfrm>
          <a:prstGeom prst="rect">
            <a:avLst/>
          </a:prstGeom>
        </p:spPr>
      </p:pic>
      <p:sp>
        <p:nvSpPr>
          <p:cNvPr id="29" name="TextBox 28">
            <a:extLst>
              <a:ext uri="{FF2B5EF4-FFF2-40B4-BE49-F238E27FC236}">
                <a16:creationId xmlns:a16="http://schemas.microsoft.com/office/drawing/2014/main" id="{FD9391F1-A414-F8F6-15CD-3F710F7AB0A4}"/>
              </a:ext>
            </a:extLst>
          </p:cNvPr>
          <p:cNvSpPr txBox="1"/>
          <p:nvPr/>
        </p:nvSpPr>
        <p:spPr>
          <a:xfrm>
            <a:off x="154127" y="5261646"/>
            <a:ext cx="5584064" cy="1815882"/>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'Manager'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30" name="TextBox 29">
            <a:extLst>
              <a:ext uri="{FF2B5EF4-FFF2-40B4-BE49-F238E27FC236}">
                <a16:creationId xmlns:a16="http://schemas.microsoft.com/office/drawing/2014/main" id="{34ACF1CE-0DA4-3C93-1007-9554402821F2}"/>
              </a:ext>
            </a:extLst>
          </p:cNvPr>
          <p:cNvSpPr txBox="1"/>
          <p:nvPr/>
        </p:nvSpPr>
        <p:spPr>
          <a:xfrm>
            <a:off x="4802187" y="5476029"/>
            <a:ext cx="494968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a set to find the number of unique positions in an array.</a:t>
            </a:r>
          </a:p>
        </p:txBody>
      </p:sp>
      <p:sp>
        <p:nvSpPr>
          <p:cNvPr id="31" name="TextBox 30">
            <a:extLst>
              <a:ext uri="{FF2B5EF4-FFF2-40B4-BE49-F238E27FC236}">
                <a16:creationId xmlns:a16="http://schemas.microsoft.com/office/drawing/2014/main" id="{B1702029-4516-A715-C6CB-6AF51AC1EBCC}"/>
              </a:ext>
            </a:extLst>
          </p:cNvPr>
          <p:cNvSpPr txBox="1"/>
          <p:nvPr/>
        </p:nvSpPr>
        <p:spPr>
          <a:xfrm>
            <a:off x="5512905" y="6415278"/>
            <a:ext cx="423896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Or to find the number of letter in a string.</a:t>
            </a:r>
          </a:p>
        </p:txBody>
      </p:sp>
    </p:spTree>
    <p:extLst>
      <p:ext uri="{BB962C8B-B14F-4D97-AF65-F5344CB8AC3E}">
        <p14:creationId xmlns:p14="http://schemas.microsoft.com/office/powerpoint/2010/main" val="3725493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67610-34A8-41DB-A29B-BC0D3AD848C9}"/>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Logical Operators</a:t>
            </a:r>
          </a:p>
        </p:txBody>
      </p:sp>
      <p:sp>
        <p:nvSpPr>
          <p:cNvPr id="4" name="TextBox 3">
            <a:extLst>
              <a:ext uri="{FF2B5EF4-FFF2-40B4-BE49-F238E27FC236}">
                <a16:creationId xmlns:a16="http://schemas.microsoft.com/office/drawing/2014/main" id="{9D89CA70-ACF7-4061-8D77-6E77661E8C50}"/>
              </a:ext>
            </a:extLst>
          </p:cNvPr>
          <p:cNvSpPr txBox="1"/>
          <p:nvPr/>
        </p:nvSpPr>
        <p:spPr>
          <a:xfrm>
            <a:off x="295201" y="744349"/>
            <a:ext cx="6915828"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shouldDrive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73CBB6C-1A6B-4282-9634-2BE287434FC2}"/>
              </a:ext>
            </a:extLst>
          </p:cNvPr>
          <p:cNvSpPr txBox="1"/>
          <p:nvPr/>
        </p:nvSpPr>
        <p:spPr>
          <a:xfrm>
            <a:off x="7947569" y="603473"/>
            <a:ext cx="153943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&amp;&amp; = And</a:t>
            </a:r>
          </a:p>
          <a:p>
            <a:r>
              <a:rPr lang="en-GB" b="1" dirty="0">
                <a:effectLst/>
                <a:latin typeface="Calibri" panose="020F0502020204030204" pitchFamily="34" charset="0"/>
                <a:cs typeface="Calibri" panose="020F0502020204030204" pitchFamily="34" charset="0"/>
              </a:rPr>
              <a:t>|| = Or</a:t>
            </a:r>
          </a:p>
          <a:p>
            <a:r>
              <a:rPr lang="en-GB" b="1" dirty="0">
                <a:effectLst/>
                <a:latin typeface="Calibri" panose="020F0502020204030204" pitchFamily="34" charset="0"/>
                <a:cs typeface="Calibri" panose="020F0502020204030204" pitchFamily="34" charset="0"/>
              </a:rPr>
              <a:t>! = Not</a:t>
            </a:r>
          </a:p>
        </p:txBody>
      </p:sp>
      <p:sp>
        <p:nvSpPr>
          <p:cNvPr id="6" name="TextBox 5">
            <a:extLst>
              <a:ext uri="{FF2B5EF4-FFF2-40B4-BE49-F238E27FC236}">
                <a16:creationId xmlns:a16="http://schemas.microsoft.com/office/drawing/2014/main" id="{E74D6CF9-0576-42CA-A192-335331F27045}"/>
              </a:ext>
            </a:extLst>
          </p:cNvPr>
          <p:cNvSpPr txBox="1"/>
          <p:nvPr/>
        </p:nvSpPr>
        <p:spPr>
          <a:xfrm>
            <a:off x="2766350" y="4396735"/>
            <a:ext cx="15394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Varible C</a:t>
            </a:r>
            <a:endParaRPr lang="en-GB" sz="1400"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18610DE-2A6E-42C1-8D56-AAE562E13281}"/>
              </a:ext>
            </a:extLst>
          </p:cNvPr>
          <p:cNvSpPr txBox="1"/>
          <p:nvPr/>
        </p:nvSpPr>
        <p:spPr>
          <a:xfrm>
            <a:off x="3882341" y="744349"/>
            <a:ext cx="153943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Variable A Variable B</a:t>
            </a:r>
            <a:endParaRPr lang="en-GB" sz="1600"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8496317"/>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3BA614-60C8-05EE-2D5C-6085D71FBA21}"/>
              </a:ext>
            </a:extLst>
          </p:cNvPr>
          <p:cNvSpPr txBox="1"/>
          <p:nvPr/>
        </p:nvSpPr>
        <p:spPr>
          <a:xfrm>
            <a:off x="271672" y="160518"/>
            <a:ext cx="1252330" cy="584775"/>
          </a:xfrm>
          <a:prstGeom prst="rect">
            <a:avLst/>
          </a:prstGeom>
          <a:noFill/>
        </p:spPr>
        <p:txBody>
          <a:bodyPr wrap="square">
            <a:spAutoFit/>
          </a:bodyPr>
          <a:lstStyle/>
          <a:p>
            <a:r>
              <a:rPr lang="en-GB" sz="3200" b="0" i="0" dirty="0">
                <a:solidFill>
                  <a:srgbClr val="1C1D1F"/>
                </a:solidFill>
                <a:effectLst/>
              </a:rPr>
              <a:t>Maps</a:t>
            </a:r>
          </a:p>
        </p:txBody>
      </p:sp>
      <p:sp>
        <p:nvSpPr>
          <p:cNvPr id="3" name="TextBox 2">
            <a:extLst>
              <a:ext uri="{FF2B5EF4-FFF2-40B4-BE49-F238E27FC236}">
                <a16:creationId xmlns:a16="http://schemas.microsoft.com/office/drawing/2014/main" id="{5010520A-81EE-A9A8-23B0-1373EA8B9323}"/>
              </a:ext>
            </a:extLst>
          </p:cNvPr>
          <p:cNvSpPr txBox="1"/>
          <p:nvPr/>
        </p:nvSpPr>
        <p:spPr>
          <a:xfrm>
            <a:off x="1948070" y="160518"/>
            <a:ext cx="795793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Maps ar</a:t>
            </a:r>
            <a:r>
              <a:rPr lang="en-GB" b="1" dirty="0">
                <a:latin typeface="Calibri" panose="020F0502020204030204" pitchFamily="34" charset="0"/>
                <a:cs typeface="Calibri" panose="020F0502020204030204" pitchFamily="34" charset="0"/>
              </a:rPr>
              <a:t>e data structures to </a:t>
            </a:r>
            <a:r>
              <a:rPr lang="en-GB" b="1" dirty="0">
                <a:effectLst/>
                <a:latin typeface="Calibri" panose="020F0502020204030204" pitchFamily="34" charset="0"/>
                <a:cs typeface="Calibri" panose="020F0502020204030204" pitchFamily="34" charset="0"/>
              </a:rPr>
              <a:t>map values to keys but </a:t>
            </a:r>
            <a:r>
              <a:rPr lang="en-GB" b="1" dirty="0">
                <a:latin typeface="Calibri" panose="020F0502020204030204" pitchFamily="34" charset="0"/>
                <a:cs typeface="Calibri" panose="020F0502020204030204" pitchFamily="34" charset="0"/>
              </a:rPr>
              <a:t>unlike arrays where keys have to be strings, map keys can have any data type such as objects or even arrays.</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750EED8E-5261-10E3-07AD-AE20C435AE2E}"/>
              </a:ext>
            </a:extLst>
          </p:cNvPr>
          <p:cNvSpPr txBox="1"/>
          <p:nvPr/>
        </p:nvSpPr>
        <p:spPr>
          <a:xfrm>
            <a:off x="271671" y="969331"/>
            <a:ext cx="8342241"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'Firenze, Italy'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'Lisbon, Portugal'</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rest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 are open :D'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 are closed:('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BFF4F36-5F35-DC8C-D152-34E44801E16C}"/>
              </a:ext>
            </a:extLst>
          </p:cNvPr>
          <p:cNvSpPr txBox="1"/>
          <p:nvPr/>
        </p:nvSpPr>
        <p:spPr>
          <a:xfrm>
            <a:off x="5353878" y="806849"/>
            <a:ext cx="444941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define a new empty map called ‘rest’ and can use the set method to assign key value pairs to the map where the key can be any data type, for example ‘name’ is a string, ‘1’ is an integer</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4E0A21D0-3BC1-F768-E607-FE48EA2CE28C}"/>
              </a:ext>
            </a:extLst>
          </p:cNvPr>
          <p:cNvSpPr txBox="1"/>
          <p:nvPr/>
        </p:nvSpPr>
        <p:spPr>
          <a:xfrm>
            <a:off x="4147930" y="2658236"/>
            <a:ext cx="5758070"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continue adding in key value pairs into the map where ‘catagories’ is a string and the values are an array.</a:t>
            </a:r>
          </a:p>
          <a:p>
            <a:r>
              <a:rPr lang="en-GB" b="1" dirty="0">
                <a:latin typeface="Calibri" panose="020F0502020204030204" pitchFamily="34" charset="0"/>
                <a:cs typeface="Calibri" panose="020F0502020204030204" pitchFamily="34" charset="0"/>
              </a:rPr>
              <a:t>Open and close are keys of strings.</a:t>
            </a:r>
          </a:p>
          <a:p>
            <a:r>
              <a:rPr lang="en-GB" b="1" dirty="0">
                <a:effectLst/>
                <a:latin typeface="Calibri" panose="020F0502020204030204" pitchFamily="34" charset="0"/>
                <a:cs typeface="Calibri" panose="020F0502020204030204" pitchFamily="34" charset="0"/>
              </a:rPr>
              <a:t>We can even add boolian keys that have string values.</a:t>
            </a:r>
          </a:p>
        </p:txBody>
      </p:sp>
      <p:pic>
        <p:nvPicPr>
          <p:cNvPr id="9" name="Picture 8">
            <a:extLst>
              <a:ext uri="{FF2B5EF4-FFF2-40B4-BE49-F238E27FC236}">
                <a16:creationId xmlns:a16="http://schemas.microsoft.com/office/drawing/2014/main" id="{0E405BB0-7A42-D0BD-33BA-2582FC002CEA}"/>
              </a:ext>
            </a:extLst>
          </p:cNvPr>
          <p:cNvPicPr>
            <a:picLocks noChangeAspect="1"/>
          </p:cNvPicPr>
          <p:nvPr/>
        </p:nvPicPr>
        <p:blipFill>
          <a:blip r:embed="rId2"/>
          <a:stretch>
            <a:fillRect/>
          </a:stretch>
        </p:blipFill>
        <p:spPr>
          <a:xfrm>
            <a:off x="271671" y="4787491"/>
            <a:ext cx="6831494" cy="1987344"/>
          </a:xfrm>
          <a:prstGeom prst="rect">
            <a:avLst/>
          </a:prstGeom>
        </p:spPr>
      </p:pic>
      <p:pic>
        <p:nvPicPr>
          <p:cNvPr id="11" name="Picture 10">
            <a:extLst>
              <a:ext uri="{FF2B5EF4-FFF2-40B4-BE49-F238E27FC236}">
                <a16:creationId xmlns:a16="http://schemas.microsoft.com/office/drawing/2014/main" id="{9AB61530-CFF3-CEA0-0309-E4C3E6D16B44}"/>
              </a:ext>
            </a:extLst>
          </p:cNvPr>
          <p:cNvPicPr>
            <a:picLocks noChangeAspect="1"/>
          </p:cNvPicPr>
          <p:nvPr/>
        </p:nvPicPr>
        <p:blipFill>
          <a:blip r:embed="rId3"/>
          <a:stretch>
            <a:fillRect/>
          </a:stretch>
        </p:blipFill>
        <p:spPr>
          <a:xfrm>
            <a:off x="3771318" y="3910581"/>
            <a:ext cx="1582560" cy="797610"/>
          </a:xfrm>
          <a:prstGeom prst="rect">
            <a:avLst/>
          </a:prstGeom>
        </p:spPr>
      </p:pic>
    </p:spTree>
    <p:extLst>
      <p:ext uri="{BB962C8B-B14F-4D97-AF65-F5344CB8AC3E}">
        <p14:creationId xmlns:p14="http://schemas.microsoft.com/office/powerpoint/2010/main" val="2633237008"/>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5DBDA0-713D-7B18-8A07-6104148145CA}"/>
              </a:ext>
            </a:extLst>
          </p:cNvPr>
          <p:cNvSpPr txBox="1"/>
          <p:nvPr/>
        </p:nvSpPr>
        <p:spPr>
          <a:xfrm>
            <a:off x="248478" y="274480"/>
            <a:ext cx="8564218"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2BD9D22E-0F77-CB34-DB01-448D44B6556E}"/>
              </a:ext>
            </a:extLst>
          </p:cNvPr>
          <p:cNvPicPr>
            <a:picLocks noChangeAspect="1"/>
          </p:cNvPicPr>
          <p:nvPr/>
        </p:nvPicPr>
        <p:blipFill>
          <a:blip r:embed="rId2"/>
          <a:stretch>
            <a:fillRect/>
          </a:stretch>
        </p:blipFill>
        <p:spPr>
          <a:xfrm>
            <a:off x="7588191" y="99934"/>
            <a:ext cx="1923764" cy="466933"/>
          </a:xfrm>
          <a:prstGeom prst="rect">
            <a:avLst/>
          </a:prstGeom>
        </p:spPr>
      </p:pic>
      <p:sp>
        <p:nvSpPr>
          <p:cNvPr id="7" name="TextBox 6">
            <a:extLst>
              <a:ext uri="{FF2B5EF4-FFF2-40B4-BE49-F238E27FC236}">
                <a16:creationId xmlns:a16="http://schemas.microsoft.com/office/drawing/2014/main" id="{7A975AD2-1533-AF92-435F-116D0E8CE5D9}"/>
              </a:ext>
            </a:extLst>
          </p:cNvPr>
          <p:cNvSpPr txBox="1"/>
          <p:nvPr/>
        </p:nvSpPr>
        <p:spPr>
          <a:xfrm>
            <a:off x="248478" y="1232884"/>
            <a:ext cx="4272169" cy="1077218"/>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rest</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has</a:t>
            </a:r>
            <a:r>
              <a:rPr lang="pt-BR" sz="1600" b="1" dirty="0">
                <a:solidFill>
                  <a:srgbClr val="D4D4D4"/>
                </a:solidFill>
                <a:effectLst/>
                <a:latin typeface="Consolas" panose="020B0609020204030204" pitchFamily="49" charset="0"/>
              </a:rPr>
              <a:t>(</a:t>
            </a:r>
            <a:r>
              <a:rPr lang="pt-BR" sz="1600" b="1" dirty="0">
                <a:solidFill>
                  <a:srgbClr val="CE9178"/>
                </a:solidFill>
                <a:effectLst/>
                <a:latin typeface="Consolas" panose="020B0609020204030204" pitchFamily="49" charset="0"/>
              </a:rPr>
              <a:t>'catagories’</a:t>
            </a:r>
            <a:r>
              <a:rPr lang="pt-BR" sz="1600" b="1" dirty="0">
                <a:solidFill>
                  <a:srgbClr val="D4D4D4"/>
                </a:solidFill>
                <a:effectLst/>
                <a:latin typeface="Consolas" panose="020B0609020204030204" pitchFamily="49" charset="0"/>
              </a:rPr>
              <a:t>));</a:t>
            </a:r>
          </a:p>
          <a:p>
            <a:endParaRPr lang="pt-BR" sz="1600" b="1" dirty="0">
              <a:solidFill>
                <a:srgbClr val="D4D4D4"/>
              </a:solidFill>
              <a:latin typeface="Consolas" panose="020B0609020204030204" pitchFamily="49" charset="0"/>
            </a:endParaRPr>
          </a:p>
          <a:p>
            <a:r>
              <a:rPr lang="nl-NL" sz="1600" b="1" dirty="0">
                <a:solidFill>
                  <a:srgbClr val="4FC1FF"/>
                </a:solidFill>
                <a:effectLst/>
                <a:latin typeface="Consolas" panose="020B0609020204030204" pitchFamily="49" charset="0"/>
              </a:rPr>
              <a:t>rest</a:t>
            </a:r>
            <a:r>
              <a:rPr lang="nl-NL" sz="1600" b="1" dirty="0">
                <a:solidFill>
                  <a:srgbClr val="D4D4D4"/>
                </a:solidFill>
                <a:effectLst/>
                <a:latin typeface="Consolas" panose="020B0609020204030204" pitchFamily="49" charset="0"/>
              </a:rPr>
              <a:t>.</a:t>
            </a:r>
            <a:r>
              <a:rPr lang="nl-NL" sz="1600" b="1" dirty="0">
                <a:solidFill>
                  <a:srgbClr val="DCDCAA"/>
                </a:solidFill>
                <a:effectLst/>
                <a:latin typeface="Consolas" panose="020B0609020204030204" pitchFamily="49" charset="0"/>
              </a:rPr>
              <a:t>delete</a:t>
            </a:r>
            <a:r>
              <a:rPr lang="nl-NL" sz="1600" b="1" dirty="0">
                <a:solidFill>
                  <a:srgbClr val="D4D4D4"/>
                </a:solidFill>
                <a:effectLst/>
                <a:latin typeface="Consolas" panose="020B0609020204030204" pitchFamily="49" charset="0"/>
              </a:rPr>
              <a:t>(</a:t>
            </a:r>
            <a:r>
              <a:rPr lang="nl-NL" sz="1600" b="1" dirty="0">
                <a:solidFill>
                  <a:srgbClr val="B5CEA8"/>
                </a:solidFill>
                <a:effectLst/>
                <a:latin typeface="Consolas" panose="020B0609020204030204" pitchFamily="49" charset="0"/>
              </a:rPr>
              <a:t>2</a:t>
            </a:r>
            <a:r>
              <a:rPr lang="nl-NL" sz="1600" b="1" dirty="0">
                <a:solidFill>
                  <a:srgbClr val="D4D4D4"/>
                </a:solidFill>
                <a:effectLst/>
                <a:latin typeface="Consolas" panose="020B0609020204030204" pitchFamily="49" charset="0"/>
              </a:rPr>
              <a:t>);</a:t>
            </a:r>
          </a:p>
          <a:p>
            <a:r>
              <a:rPr lang="nl-NL" sz="1600" b="1" dirty="0">
                <a:solidFill>
                  <a:srgbClr val="9CDCFE"/>
                </a:solidFill>
                <a:effectLst/>
                <a:latin typeface="Consolas" panose="020B0609020204030204" pitchFamily="49" charset="0"/>
              </a:rPr>
              <a:t>console</a:t>
            </a:r>
            <a:r>
              <a:rPr lang="nl-NL" sz="1600" b="1" dirty="0">
                <a:solidFill>
                  <a:srgbClr val="D4D4D4"/>
                </a:solidFill>
                <a:effectLst/>
                <a:latin typeface="Consolas" panose="020B0609020204030204" pitchFamily="49" charset="0"/>
              </a:rPr>
              <a:t>.</a:t>
            </a:r>
            <a:r>
              <a:rPr lang="nl-NL" sz="1600" b="1" dirty="0">
                <a:solidFill>
                  <a:srgbClr val="DCDCAA"/>
                </a:solidFill>
                <a:effectLst/>
                <a:latin typeface="Consolas" panose="020B0609020204030204" pitchFamily="49" charset="0"/>
              </a:rPr>
              <a:t>log</a:t>
            </a:r>
            <a:r>
              <a:rPr lang="nl-NL" sz="1600" b="1" dirty="0">
                <a:solidFill>
                  <a:srgbClr val="D4D4D4"/>
                </a:solidFill>
                <a:effectLst/>
                <a:latin typeface="Consolas" panose="020B0609020204030204" pitchFamily="49" charset="0"/>
              </a:rPr>
              <a:t>(</a:t>
            </a:r>
            <a:r>
              <a:rPr lang="nl-NL" sz="1600" b="1" dirty="0">
                <a:solidFill>
                  <a:srgbClr val="4FC1FF"/>
                </a:solidFill>
                <a:effectLst/>
                <a:latin typeface="Consolas" panose="020B0609020204030204" pitchFamily="49" charset="0"/>
              </a:rPr>
              <a:t>rest</a:t>
            </a:r>
            <a:r>
              <a:rPr lang="nl-NL"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A785B8E7-D7E9-4189-6DC7-1D3D9E9244AA}"/>
              </a:ext>
            </a:extLst>
          </p:cNvPr>
          <p:cNvSpPr txBox="1"/>
          <p:nvPr/>
        </p:nvSpPr>
        <p:spPr>
          <a:xfrm>
            <a:off x="4520647" y="940496"/>
            <a:ext cx="5241235"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the has property to check if a key exists. This will return true or false.</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delete key value pairs from a map by specifying the key.</a:t>
            </a:r>
          </a:p>
        </p:txBody>
      </p:sp>
      <p:pic>
        <p:nvPicPr>
          <p:cNvPr id="10" name="Picture 9">
            <a:extLst>
              <a:ext uri="{FF2B5EF4-FFF2-40B4-BE49-F238E27FC236}">
                <a16:creationId xmlns:a16="http://schemas.microsoft.com/office/drawing/2014/main" id="{1405DBE2-B26F-4862-CCBC-0A772F75955F}"/>
              </a:ext>
            </a:extLst>
          </p:cNvPr>
          <p:cNvPicPr>
            <a:picLocks noChangeAspect="1"/>
          </p:cNvPicPr>
          <p:nvPr/>
        </p:nvPicPr>
        <p:blipFill>
          <a:blip r:embed="rId3"/>
          <a:stretch>
            <a:fillRect/>
          </a:stretch>
        </p:blipFill>
        <p:spPr>
          <a:xfrm>
            <a:off x="248478" y="2602490"/>
            <a:ext cx="7278135" cy="2056633"/>
          </a:xfrm>
          <a:prstGeom prst="rect">
            <a:avLst/>
          </a:prstGeom>
        </p:spPr>
      </p:pic>
      <p:sp>
        <p:nvSpPr>
          <p:cNvPr id="12" name="TextBox 11">
            <a:extLst>
              <a:ext uri="{FF2B5EF4-FFF2-40B4-BE49-F238E27FC236}">
                <a16:creationId xmlns:a16="http://schemas.microsoft.com/office/drawing/2014/main" id="{1A5E30FB-0377-CBF9-C7D0-862B184D77EC}"/>
              </a:ext>
            </a:extLst>
          </p:cNvPr>
          <p:cNvSpPr txBox="1"/>
          <p:nvPr/>
        </p:nvSpPr>
        <p:spPr>
          <a:xfrm>
            <a:off x="248478" y="4843789"/>
            <a:ext cx="3038061"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clear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13" name="TextBox 12">
            <a:extLst>
              <a:ext uri="{FF2B5EF4-FFF2-40B4-BE49-F238E27FC236}">
                <a16:creationId xmlns:a16="http://schemas.microsoft.com/office/drawing/2014/main" id="{1D80E60F-5E07-9698-9371-BB7FC213933F}"/>
              </a:ext>
            </a:extLst>
          </p:cNvPr>
          <p:cNvSpPr txBox="1"/>
          <p:nvPr/>
        </p:nvSpPr>
        <p:spPr>
          <a:xfrm>
            <a:off x="2963517" y="4549264"/>
            <a:ext cx="6694005"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get the size of the map, in this case 7 because there are 7 key value pairs in the map.</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empty a map with a clear method.</a:t>
            </a:r>
          </a:p>
        </p:txBody>
      </p:sp>
      <p:pic>
        <p:nvPicPr>
          <p:cNvPr id="15" name="Picture 14">
            <a:extLst>
              <a:ext uri="{FF2B5EF4-FFF2-40B4-BE49-F238E27FC236}">
                <a16:creationId xmlns:a16="http://schemas.microsoft.com/office/drawing/2014/main" id="{A76CC92B-8827-2CD9-A74F-B6B2713BDEC9}"/>
              </a:ext>
            </a:extLst>
          </p:cNvPr>
          <p:cNvPicPr>
            <a:picLocks noChangeAspect="1"/>
          </p:cNvPicPr>
          <p:nvPr/>
        </p:nvPicPr>
        <p:blipFill>
          <a:blip r:embed="rId4"/>
          <a:stretch>
            <a:fillRect/>
          </a:stretch>
        </p:blipFill>
        <p:spPr>
          <a:xfrm>
            <a:off x="7671985" y="5434798"/>
            <a:ext cx="1839970" cy="1083663"/>
          </a:xfrm>
          <a:prstGeom prst="rect">
            <a:avLst/>
          </a:prstGeom>
        </p:spPr>
      </p:pic>
    </p:spTree>
    <p:extLst>
      <p:ext uri="{BB962C8B-B14F-4D97-AF65-F5344CB8AC3E}">
        <p14:creationId xmlns:p14="http://schemas.microsoft.com/office/powerpoint/2010/main" val="187202721"/>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C12CD5-C0BA-7D5E-1397-034525153C84}"/>
              </a:ext>
            </a:extLst>
          </p:cNvPr>
          <p:cNvPicPr>
            <a:picLocks noChangeAspect="1"/>
          </p:cNvPicPr>
          <p:nvPr/>
        </p:nvPicPr>
        <p:blipFill>
          <a:blip r:embed="rId2"/>
          <a:stretch>
            <a:fillRect/>
          </a:stretch>
        </p:blipFill>
        <p:spPr>
          <a:xfrm>
            <a:off x="213760" y="190293"/>
            <a:ext cx="7504389" cy="2634284"/>
          </a:xfrm>
          <a:prstGeom prst="rect">
            <a:avLst/>
          </a:prstGeom>
        </p:spPr>
      </p:pic>
      <p:sp>
        <p:nvSpPr>
          <p:cNvPr id="3" name="TextBox 2">
            <a:extLst>
              <a:ext uri="{FF2B5EF4-FFF2-40B4-BE49-F238E27FC236}">
                <a16:creationId xmlns:a16="http://schemas.microsoft.com/office/drawing/2014/main" id="{B146AD2F-50ED-884E-4256-06FCCDB02153}"/>
              </a:ext>
            </a:extLst>
          </p:cNvPr>
          <p:cNvSpPr txBox="1"/>
          <p:nvPr/>
        </p:nvSpPr>
        <p:spPr>
          <a:xfrm>
            <a:off x="3740667" y="922660"/>
            <a:ext cx="3977481"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rest</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get</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1</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a:t>
            </a:r>
            <a:r>
              <a:rPr lang="nn-NO"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AB5F732-0E21-E124-3434-D9FFFF7E7442}"/>
              </a:ext>
            </a:extLst>
          </p:cNvPr>
          <p:cNvSpPr txBox="1"/>
          <p:nvPr/>
        </p:nvSpPr>
        <p:spPr>
          <a:xfrm>
            <a:off x="3740666" y="1981340"/>
            <a:ext cx="595157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set a key as an array in a map! But if we try and get the value with get and put in the array values it will return undefined.</a:t>
            </a:r>
          </a:p>
        </p:txBody>
      </p:sp>
      <p:sp>
        <p:nvSpPr>
          <p:cNvPr id="7" name="Rectangle: Rounded Corners 6">
            <a:extLst>
              <a:ext uri="{FF2B5EF4-FFF2-40B4-BE49-F238E27FC236}">
                <a16:creationId xmlns:a16="http://schemas.microsoft.com/office/drawing/2014/main" id="{B627C00C-BF6E-A4C6-64D8-BCE1E5F99057}"/>
              </a:ext>
            </a:extLst>
          </p:cNvPr>
          <p:cNvSpPr/>
          <p:nvPr/>
        </p:nvSpPr>
        <p:spPr>
          <a:xfrm>
            <a:off x="490329" y="1890020"/>
            <a:ext cx="2067341" cy="601390"/>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8D221F6E-A6ED-6E9A-121A-F1C0E9E6FBC4}"/>
              </a:ext>
            </a:extLst>
          </p:cNvPr>
          <p:cNvSpPr txBox="1"/>
          <p:nvPr/>
        </p:nvSpPr>
        <p:spPr>
          <a:xfrm>
            <a:off x="490329" y="3144593"/>
            <a:ext cx="3352801"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D6B63F5-8A74-8C6B-0859-39126083B03A}"/>
              </a:ext>
            </a:extLst>
          </p:cNvPr>
          <p:cNvSpPr txBox="1"/>
          <p:nvPr/>
        </p:nvSpPr>
        <p:spPr>
          <a:xfrm>
            <a:off x="3740666" y="3086187"/>
            <a:ext cx="595157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However we can define the array as a variable and set the values then use the name of the array in the map set method.</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Now we can set the key name as the array and call the value. In this case it returns test.</a:t>
            </a:r>
          </a:p>
        </p:txBody>
      </p:sp>
      <p:sp>
        <p:nvSpPr>
          <p:cNvPr id="12" name="TextBox 11">
            <a:extLst>
              <a:ext uri="{FF2B5EF4-FFF2-40B4-BE49-F238E27FC236}">
                <a16:creationId xmlns:a16="http://schemas.microsoft.com/office/drawing/2014/main" id="{2841C9D7-35DC-4AD6-75A9-FC673257383B}"/>
              </a:ext>
            </a:extLst>
          </p:cNvPr>
          <p:cNvSpPr txBox="1"/>
          <p:nvPr/>
        </p:nvSpPr>
        <p:spPr>
          <a:xfrm>
            <a:off x="490329" y="5080436"/>
            <a:ext cx="5951573"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'Heading'</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CBBB0940-131E-2BBE-2917-E9E88F9B4B58}"/>
              </a:ext>
            </a:extLst>
          </p:cNvPr>
          <p:cNvSpPr txBox="1"/>
          <p:nvPr/>
        </p:nvSpPr>
        <p:spPr>
          <a:xfrm>
            <a:off x="6202017" y="5065046"/>
            <a:ext cx="3591340"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set a key as an object. In this case we are using query select to get the object properties of the h1 tag.</a:t>
            </a:r>
          </a:p>
        </p:txBody>
      </p:sp>
    </p:spTree>
    <p:extLst>
      <p:ext uri="{BB962C8B-B14F-4D97-AF65-F5344CB8AC3E}">
        <p14:creationId xmlns:p14="http://schemas.microsoft.com/office/powerpoint/2010/main" val="2113514568"/>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70E901-2120-6D01-2DC7-D5BF49134C5B}"/>
              </a:ext>
            </a:extLst>
          </p:cNvPr>
          <p:cNvSpPr txBox="1"/>
          <p:nvPr/>
        </p:nvSpPr>
        <p:spPr>
          <a:xfrm>
            <a:off x="271672" y="160518"/>
            <a:ext cx="4432850" cy="584775"/>
          </a:xfrm>
          <a:prstGeom prst="rect">
            <a:avLst/>
          </a:prstGeom>
          <a:noFill/>
        </p:spPr>
        <p:txBody>
          <a:bodyPr wrap="square">
            <a:spAutoFit/>
          </a:bodyPr>
          <a:lstStyle/>
          <a:p>
            <a:r>
              <a:rPr lang="en-GB" sz="3200" b="0" i="0" dirty="0">
                <a:solidFill>
                  <a:srgbClr val="1C1D1F"/>
                </a:solidFill>
                <a:effectLst/>
              </a:rPr>
              <a:t>Maps: Iteration</a:t>
            </a:r>
          </a:p>
        </p:txBody>
      </p:sp>
      <p:sp>
        <p:nvSpPr>
          <p:cNvPr id="4" name="TextBox 3">
            <a:extLst>
              <a:ext uri="{FF2B5EF4-FFF2-40B4-BE49-F238E27FC236}">
                <a16:creationId xmlns:a16="http://schemas.microsoft.com/office/drawing/2014/main" id="{A18CAC6F-9CAC-85B0-7DA7-67BC6A49110E}"/>
              </a:ext>
            </a:extLst>
          </p:cNvPr>
          <p:cNvSpPr txBox="1"/>
          <p:nvPr/>
        </p:nvSpPr>
        <p:spPr>
          <a:xfrm>
            <a:off x="271672" y="862762"/>
            <a:ext cx="8275980"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'what is the best programming language in the world?'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'java'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'javascript'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'try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45558CE0-751E-CF99-8A7F-9F27811659B5}"/>
              </a:ext>
            </a:extLst>
          </p:cNvPr>
          <p:cNvSpPr txBox="1"/>
          <p:nvPr/>
        </p:nvSpPr>
        <p:spPr>
          <a:xfrm>
            <a:off x="3245433" y="1513990"/>
            <a:ext cx="595157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Using set to define the key value pairs in a map can be cumbersome if the map has a lot of data in it. </a:t>
            </a:r>
            <a:endParaRPr lang="en-GB" b="1" dirty="0">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6760384A-A0C5-ECD7-EB4C-A5DEE1B2B3A4}"/>
              </a:ext>
            </a:extLst>
          </p:cNvPr>
          <p:cNvPicPr>
            <a:picLocks noChangeAspect="1"/>
          </p:cNvPicPr>
          <p:nvPr/>
        </p:nvPicPr>
        <p:blipFill>
          <a:blip r:embed="rId2"/>
          <a:stretch>
            <a:fillRect/>
          </a:stretch>
        </p:blipFill>
        <p:spPr>
          <a:xfrm>
            <a:off x="3048000" y="2536361"/>
            <a:ext cx="6858000" cy="4217974"/>
          </a:xfrm>
          <a:prstGeom prst="rect">
            <a:avLst/>
          </a:prstGeom>
        </p:spPr>
      </p:pic>
      <p:sp>
        <p:nvSpPr>
          <p:cNvPr id="10" name="TextBox 9">
            <a:extLst>
              <a:ext uri="{FF2B5EF4-FFF2-40B4-BE49-F238E27FC236}">
                <a16:creationId xmlns:a16="http://schemas.microsoft.com/office/drawing/2014/main" id="{1B2CB508-C260-F56C-F455-2DACFBEF79B5}"/>
              </a:ext>
            </a:extLst>
          </p:cNvPr>
          <p:cNvSpPr txBox="1"/>
          <p:nvPr/>
        </p:nvSpPr>
        <p:spPr>
          <a:xfrm>
            <a:off x="271672" y="4065188"/>
            <a:ext cx="2973761"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more streamlined method is to define the key value pairs as an array with the first item in the array being the key and the second item being the value.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00985836"/>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3285C9-DECE-D02A-966E-5110D05B10B9}"/>
              </a:ext>
            </a:extLst>
          </p:cNvPr>
          <p:cNvSpPr txBox="1"/>
          <p:nvPr/>
        </p:nvSpPr>
        <p:spPr>
          <a:xfrm>
            <a:off x="221974" y="259930"/>
            <a:ext cx="79811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hoursMap</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hoursMap</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5822A7D3-ECE8-FC66-FDF4-D9A7C70F142E}"/>
              </a:ext>
            </a:extLst>
          </p:cNvPr>
          <p:cNvPicPr>
            <a:picLocks noChangeAspect="1"/>
          </p:cNvPicPr>
          <p:nvPr/>
        </p:nvPicPr>
        <p:blipFill>
          <a:blip r:embed="rId2"/>
          <a:stretch>
            <a:fillRect/>
          </a:stretch>
        </p:blipFill>
        <p:spPr>
          <a:xfrm>
            <a:off x="6030774" y="910703"/>
            <a:ext cx="3653252" cy="2730325"/>
          </a:xfrm>
          <a:prstGeom prst="rect">
            <a:avLst/>
          </a:prstGeom>
        </p:spPr>
      </p:pic>
      <p:sp>
        <p:nvSpPr>
          <p:cNvPr id="6" name="TextBox 5">
            <a:extLst>
              <a:ext uri="{FF2B5EF4-FFF2-40B4-BE49-F238E27FC236}">
                <a16:creationId xmlns:a16="http://schemas.microsoft.com/office/drawing/2014/main" id="{277FE35A-9A68-03CC-745A-877BE3C1EBA3}"/>
              </a:ext>
            </a:extLst>
          </p:cNvPr>
          <p:cNvSpPr txBox="1"/>
          <p:nvPr/>
        </p:nvSpPr>
        <p:spPr>
          <a:xfrm>
            <a:off x="3430963" y="1550020"/>
            <a:ext cx="250601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map data structure shown previously is similar to an object.</a:t>
            </a:r>
            <a:endParaRPr lang="en-GB" b="1" dirty="0">
              <a:effectLst/>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C53F38E7-71D5-86FB-18B1-58754D5F6FEC}"/>
              </a:ext>
            </a:extLst>
          </p:cNvPr>
          <p:cNvPicPr>
            <a:picLocks noChangeAspect="1"/>
          </p:cNvPicPr>
          <p:nvPr/>
        </p:nvPicPr>
        <p:blipFill>
          <a:blip r:embed="rId3"/>
          <a:stretch>
            <a:fillRect/>
          </a:stretch>
        </p:blipFill>
        <p:spPr>
          <a:xfrm>
            <a:off x="5530488" y="4866566"/>
            <a:ext cx="4153538" cy="1700212"/>
          </a:xfrm>
          <a:prstGeom prst="rect">
            <a:avLst/>
          </a:prstGeom>
        </p:spPr>
      </p:pic>
      <p:sp>
        <p:nvSpPr>
          <p:cNvPr id="9" name="TextBox 8">
            <a:extLst>
              <a:ext uri="{FF2B5EF4-FFF2-40B4-BE49-F238E27FC236}">
                <a16:creationId xmlns:a16="http://schemas.microsoft.com/office/drawing/2014/main" id="{42F334B3-C51D-33D0-DCA2-9F9764DE387C}"/>
              </a:ext>
            </a:extLst>
          </p:cNvPr>
          <p:cNvSpPr txBox="1"/>
          <p:nvPr/>
        </p:nvSpPr>
        <p:spPr>
          <a:xfrm>
            <a:off x="221974" y="5007567"/>
            <a:ext cx="461506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Which is why an Object can be converted to a map.</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0736673"/>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E83D81-BB48-3DF5-1E2B-D7D03226F2BB}"/>
              </a:ext>
            </a:extLst>
          </p:cNvPr>
          <p:cNvSpPr txBox="1"/>
          <p:nvPr/>
        </p:nvSpPr>
        <p:spPr>
          <a:xfrm>
            <a:off x="212034" y="302281"/>
            <a:ext cx="8017566"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`Answer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F9E75A2-FDFA-542C-2F71-A20AD39F76F8}"/>
              </a:ext>
            </a:extLst>
          </p:cNvPr>
          <p:cNvSpPr txBox="1"/>
          <p:nvPr/>
        </p:nvSpPr>
        <p:spPr>
          <a:xfrm>
            <a:off x="4678017" y="1412861"/>
            <a:ext cx="5015949"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map is itterable. In this example we can iterate through the array and if the key datatype is a number we can console log key and value.</a:t>
            </a:r>
            <a:endParaRPr lang="en-GB" b="1" dirty="0">
              <a:effectLst/>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A0F7E453-532F-3415-3116-3CFAD1F0C6D7}"/>
              </a:ext>
            </a:extLst>
          </p:cNvPr>
          <p:cNvPicPr>
            <a:picLocks noChangeAspect="1"/>
          </p:cNvPicPr>
          <p:nvPr/>
        </p:nvPicPr>
        <p:blipFill>
          <a:blip r:embed="rId2"/>
          <a:stretch>
            <a:fillRect/>
          </a:stretch>
        </p:blipFill>
        <p:spPr>
          <a:xfrm>
            <a:off x="212034" y="1432507"/>
            <a:ext cx="4358515" cy="1043063"/>
          </a:xfrm>
          <a:prstGeom prst="rect">
            <a:avLst/>
          </a:prstGeom>
        </p:spPr>
      </p:pic>
      <p:sp>
        <p:nvSpPr>
          <p:cNvPr id="8" name="TextBox 7">
            <a:extLst>
              <a:ext uri="{FF2B5EF4-FFF2-40B4-BE49-F238E27FC236}">
                <a16:creationId xmlns:a16="http://schemas.microsoft.com/office/drawing/2014/main" id="{948DA68E-90E9-BBBE-BB14-1DCEB2EAB617}"/>
              </a:ext>
            </a:extLst>
          </p:cNvPr>
          <p:cNvSpPr txBox="1"/>
          <p:nvPr/>
        </p:nvSpPr>
        <p:spPr>
          <a:xfrm>
            <a:off x="212034" y="2767185"/>
            <a:ext cx="7424531"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'your answer'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AD147EE6-43AE-060B-BB05-0E6832B7B9E1}"/>
              </a:ext>
            </a:extLst>
          </p:cNvPr>
          <p:cNvSpPr txBox="1"/>
          <p:nvPr/>
        </p:nvSpPr>
        <p:spPr>
          <a:xfrm>
            <a:off x="5512903" y="2449065"/>
            <a:ext cx="406179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a prompt to get a value of 1, 2 or 3 from the user and store it in variable ‘answer’.</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EB48255-290F-6F4D-82E9-767808C7CF02}"/>
              </a:ext>
            </a:extLst>
          </p:cNvPr>
          <p:cNvSpPr txBox="1"/>
          <p:nvPr/>
        </p:nvSpPr>
        <p:spPr>
          <a:xfrm>
            <a:off x="175591" y="3863256"/>
            <a:ext cx="900485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the get method for the map to get the value of the correct answer. Using the power of Boolean values we can console log the correct or incorrect messages.</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84770442"/>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A4FF0-94C6-0247-3133-E282DD394032}"/>
              </a:ext>
            </a:extLst>
          </p:cNvPr>
          <p:cNvPicPr>
            <a:picLocks noChangeAspect="1"/>
          </p:cNvPicPr>
          <p:nvPr/>
        </p:nvPicPr>
        <p:blipFill>
          <a:blip r:embed="rId2"/>
          <a:stretch>
            <a:fillRect/>
          </a:stretch>
        </p:blipFill>
        <p:spPr>
          <a:xfrm>
            <a:off x="3511826" y="305664"/>
            <a:ext cx="5941943" cy="2538629"/>
          </a:xfrm>
          <a:prstGeom prst="rect">
            <a:avLst/>
          </a:prstGeom>
        </p:spPr>
      </p:pic>
      <p:sp>
        <p:nvSpPr>
          <p:cNvPr id="5" name="TextBox 4">
            <a:extLst>
              <a:ext uri="{FF2B5EF4-FFF2-40B4-BE49-F238E27FC236}">
                <a16:creationId xmlns:a16="http://schemas.microsoft.com/office/drawing/2014/main" id="{9DF07ED6-D76E-E4BE-2B7B-1ADDFA283D92}"/>
              </a:ext>
            </a:extLst>
          </p:cNvPr>
          <p:cNvSpPr txBox="1"/>
          <p:nvPr/>
        </p:nvSpPr>
        <p:spPr>
          <a:xfrm>
            <a:off x="235226" y="305664"/>
            <a:ext cx="3276600"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0ABBB0F-E7A5-1AF8-4481-BC5DE5D4FF08}"/>
              </a:ext>
            </a:extLst>
          </p:cNvPr>
          <p:cNvSpPr txBox="1"/>
          <p:nvPr/>
        </p:nvSpPr>
        <p:spPr>
          <a:xfrm>
            <a:off x="235226" y="1113313"/>
            <a:ext cx="32766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convert a map back into an array, a multidimensional array, using the spread operator.</a:t>
            </a:r>
            <a:endParaRPr lang="en-GB" b="1" dirty="0">
              <a:effectLst/>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259BD58D-7316-B840-C5E8-26DAE3BB4840}"/>
              </a:ext>
            </a:extLst>
          </p:cNvPr>
          <p:cNvPicPr>
            <a:picLocks noChangeAspect="1"/>
          </p:cNvPicPr>
          <p:nvPr/>
        </p:nvPicPr>
        <p:blipFill>
          <a:blip r:embed="rId3"/>
          <a:stretch>
            <a:fillRect/>
          </a:stretch>
        </p:blipFill>
        <p:spPr>
          <a:xfrm>
            <a:off x="4121427" y="3004467"/>
            <a:ext cx="5563015" cy="1876987"/>
          </a:xfrm>
          <a:prstGeom prst="rect">
            <a:avLst/>
          </a:prstGeom>
        </p:spPr>
      </p:pic>
      <p:sp>
        <p:nvSpPr>
          <p:cNvPr id="10" name="TextBox 9">
            <a:extLst>
              <a:ext uri="{FF2B5EF4-FFF2-40B4-BE49-F238E27FC236}">
                <a16:creationId xmlns:a16="http://schemas.microsoft.com/office/drawing/2014/main" id="{9A3771BB-EBED-A87D-1DA9-AD8FCA62D016}"/>
              </a:ext>
            </a:extLst>
          </p:cNvPr>
          <p:cNvSpPr txBox="1"/>
          <p:nvPr/>
        </p:nvSpPr>
        <p:spPr>
          <a:xfrm>
            <a:off x="221558" y="4073804"/>
            <a:ext cx="4217920"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63A6AE0B-1344-D87D-0734-CE27094F097D}"/>
              </a:ext>
            </a:extLst>
          </p:cNvPr>
          <p:cNvSpPr txBox="1"/>
          <p:nvPr/>
        </p:nvSpPr>
        <p:spPr>
          <a:xfrm>
            <a:off x="221558" y="2859456"/>
            <a:ext cx="32766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below methods are also available and can be used to dump the keys or values into an array with the spread operator.</a:t>
            </a:r>
            <a:endParaRPr lang="en-GB" b="1" dirty="0">
              <a:effectLst/>
              <a:latin typeface="Calibri" panose="020F0502020204030204" pitchFamily="34" charset="0"/>
              <a:cs typeface="Calibri" panose="020F0502020204030204" pitchFamily="34" charset="0"/>
            </a:endParaRPr>
          </a:p>
        </p:txBody>
      </p:sp>
      <p:pic>
        <p:nvPicPr>
          <p:cNvPr id="13" name="Picture 12">
            <a:extLst>
              <a:ext uri="{FF2B5EF4-FFF2-40B4-BE49-F238E27FC236}">
                <a16:creationId xmlns:a16="http://schemas.microsoft.com/office/drawing/2014/main" id="{3857F5B8-2429-3C69-0F9C-9FDEEAF4D464}"/>
              </a:ext>
            </a:extLst>
          </p:cNvPr>
          <p:cNvPicPr>
            <a:picLocks noChangeAspect="1"/>
          </p:cNvPicPr>
          <p:nvPr/>
        </p:nvPicPr>
        <p:blipFill>
          <a:blip r:embed="rId4"/>
          <a:stretch>
            <a:fillRect/>
          </a:stretch>
        </p:blipFill>
        <p:spPr>
          <a:xfrm>
            <a:off x="235226" y="5477480"/>
            <a:ext cx="8461366" cy="1074856"/>
          </a:xfrm>
          <a:prstGeom prst="rect">
            <a:avLst/>
          </a:prstGeom>
        </p:spPr>
      </p:pic>
    </p:spTree>
    <p:extLst>
      <p:ext uri="{BB962C8B-B14F-4D97-AF65-F5344CB8AC3E}">
        <p14:creationId xmlns:p14="http://schemas.microsoft.com/office/powerpoint/2010/main" val="3361319911"/>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50919A-96AF-453E-ADE6-F85998E5D3E6}"/>
              </a:ext>
            </a:extLst>
          </p:cNvPr>
          <p:cNvSpPr txBox="1"/>
          <p:nvPr/>
        </p:nvSpPr>
        <p:spPr>
          <a:xfrm>
            <a:off x="271671" y="160518"/>
            <a:ext cx="9190381" cy="584775"/>
          </a:xfrm>
          <a:prstGeom prst="rect">
            <a:avLst/>
          </a:prstGeom>
          <a:noFill/>
        </p:spPr>
        <p:txBody>
          <a:bodyPr wrap="square">
            <a:spAutoFit/>
          </a:bodyPr>
          <a:lstStyle/>
          <a:p>
            <a:r>
              <a:rPr lang="en-GB" sz="3200" b="0" i="0" dirty="0">
                <a:solidFill>
                  <a:srgbClr val="1C1D1F"/>
                </a:solidFill>
                <a:effectLst/>
              </a:rPr>
              <a:t>What data structure to use? Array, Object, Set, Map</a:t>
            </a:r>
          </a:p>
        </p:txBody>
      </p:sp>
      <p:sp>
        <p:nvSpPr>
          <p:cNvPr id="9" name="TextBox 8">
            <a:extLst>
              <a:ext uri="{FF2B5EF4-FFF2-40B4-BE49-F238E27FC236}">
                <a16:creationId xmlns:a16="http://schemas.microsoft.com/office/drawing/2014/main" id="{E677DD3F-AF33-3E92-E19D-301574179084}"/>
              </a:ext>
            </a:extLst>
          </p:cNvPr>
          <p:cNvSpPr txBox="1"/>
          <p:nvPr/>
        </p:nvSpPr>
        <p:spPr>
          <a:xfrm>
            <a:off x="1800812" y="886972"/>
            <a:ext cx="8105188" cy="369332"/>
          </a:xfrm>
          <a:prstGeom prst="rect">
            <a:avLst/>
          </a:prstGeom>
          <a:noFill/>
        </p:spPr>
        <p:txBody>
          <a:bodyPr wrap="square" rtlCol="0">
            <a:spAutoFit/>
          </a:bodyPr>
          <a:lstStyle/>
          <a:p>
            <a:r>
              <a:rPr lang="en-GB" b="1" dirty="0"/>
              <a:t>From the program itself: </a:t>
            </a:r>
            <a:r>
              <a:rPr lang="en-GB" dirty="0"/>
              <a:t>Data written directly in source code (eg. Status messages) </a:t>
            </a:r>
            <a:endParaRPr lang="en-GB" b="1" dirty="0"/>
          </a:p>
        </p:txBody>
      </p:sp>
      <p:sp>
        <p:nvSpPr>
          <p:cNvPr id="10" name="TextBox 9">
            <a:extLst>
              <a:ext uri="{FF2B5EF4-FFF2-40B4-BE49-F238E27FC236}">
                <a16:creationId xmlns:a16="http://schemas.microsoft.com/office/drawing/2014/main" id="{E4340EA2-6DFC-B568-D748-35F458537542}"/>
              </a:ext>
            </a:extLst>
          </p:cNvPr>
          <p:cNvSpPr txBox="1"/>
          <p:nvPr/>
        </p:nvSpPr>
        <p:spPr>
          <a:xfrm>
            <a:off x="1800812" y="1388323"/>
            <a:ext cx="8105188" cy="369332"/>
          </a:xfrm>
          <a:prstGeom prst="rect">
            <a:avLst/>
          </a:prstGeom>
          <a:noFill/>
        </p:spPr>
        <p:txBody>
          <a:bodyPr wrap="square" rtlCol="0">
            <a:spAutoFit/>
          </a:bodyPr>
          <a:lstStyle/>
          <a:p>
            <a:r>
              <a:rPr lang="en-GB" b="1" dirty="0"/>
              <a:t>From the UI: </a:t>
            </a:r>
            <a:r>
              <a:rPr lang="en-GB" dirty="0"/>
              <a:t>Data inputted by the user of from the DOM (eg. Tasks in a to-do app)</a:t>
            </a:r>
            <a:endParaRPr lang="en-GB" b="1" dirty="0"/>
          </a:p>
        </p:txBody>
      </p:sp>
      <p:sp>
        <p:nvSpPr>
          <p:cNvPr id="11" name="TextBox 10">
            <a:extLst>
              <a:ext uri="{FF2B5EF4-FFF2-40B4-BE49-F238E27FC236}">
                <a16:creationId xmlns:a16="http://schemas.microsoft.com/office/drawing/2014/main" id="{4A4D9350-1533-EAB3-B1DD-EBBD7EB5E888}"/>
              </a:ext>
            </a:extLst>
          </p:cNvPr>
          <p:cNvSpPr txBox="1"/>
          <p:nvPr/>
        </p:nvSpPr>
        <p:spPr>
          <a:xfrm>
            <a:off x="1800812" y="1909378"/>
            <a:ext cx="8105188" cy="369332"/>
          </a:xfrm>
          <a:prstGeom prst="rect">
            <a:avLst/>
          </a:prstGeom>
          <a:noFill/>
        </p:spPr>
        <p:txBody>
          <a:bodyPr wrap="square" rtlCol="0">
            <a:spAutoFit/>
          </a:bodyPr>
          <a:lstStyle/>
          <a:p>
            <a:r>
              <a:rPr lang="en-GB" b="1" dirty="0"/>
              <a:t>From External Sources: </a:t>
            </a:r>
            <a:r>
              <a:rPr lang="en-GB" dirty="0"/>
              <a:t>Data fetched for example from a web API (eg recipe object)</a:t>
            </a:r>
            <a:endParaRPr lang="en-GB" b="1" dirty="0"/>
          </a:p>
        </p:txBody>
      </p:sp>
      <p:sp>
        <p:nvSpPr>
          <p:cNvPr id="12" name="Oval 11">
            <a:extLst>
              <a:ext uri="{FF2B5EF4-FFF2-40B4-BE49-F238E27FC236}">
                <a16:creationId xmlns:a16="http://schemas.microsoft.com/office/drawing/2014/main" id="{7D19F32B-8EE0-051D-FCBC-47EA85C0481E}"/>
              </a:ext>
            </a:extLst>
          </p:cNvPr>
          <p:cNvSpPr/>
          <p:nvPr/>
        </p:nvSpPr>
        <p:spPr>
          <a:xfrm>
            <a:off x="1350040" y="938119"/>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A200DA5C-6E6C-1865-B48C-4DE78CD96CF1}"/>
              </a:ext>
            </a:extLst>
          </p:cNvPr>
          <p:cNvSpPr txBox="1"/>
          <p:nvPr/>
        </p:nvSpPr>
        <p:spPr>
          <a:xfrm>
            <a:off x="1375900" y="929101"/>
            <a:ext cx="301686" cy="369332"/>
          </a:xfrm>
          <a:prstGeom prst="rect">
            <a:avLst/>
          </a:prstGeom>
          <a:noFill/>
        </p:spPr>
        <p:txBody>
          <a:bodyPr wrap="none" rtlCol="0">
            <a:spAutoFit/>
          </a:bodyPr>
          <a:lstStyle/>
          <a:p>
            <a:r>
              <a:rPr lang="en-GB" b="1" dirty="0"/>
              <a:t>1</a:t>
            </a:r>
          </a:p>
        </p:txBody>
      </p:sp>
      <p:sp>
        <p:nvSpPr>
          <p:cNvPr id="14" name="Oval 13">
            <a:extLst>
              <a:ext uri="{FF2B5EF4-FFF2-40B4-BE49-F238E27FC236}">
                <a16:creationId xmlns:a16="http://schemas.microsoft.com/office/drawing/2014/main" id="{D2147F0D-47B8-70AA-EBD8-C33882E731B6}"/>
              </a:ext>
            </a:extLst>
          </p:cNvPr>
          <p:cNvSpPr/>
          <p:nvPr/>
        </p:nvSpPr>
        <p:spPr>
          <a:xfrm>
            <a:off x="1352708" y="14368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89DDEEFE-476E-1B94-58C8-E39301B7908B}"/>
              </a:ext>
            </a:extLst>
          </p:cNvPr>
          <p:cNvSpPr txBox="1"/>
          <p:nvPr/>
        </p:nvSpPr>
        <p:spPr>
          <a:xfrm>
            <a:off x="1378568" y="1427844"/>
            <a:ext cx="301686" cy="369332"/>
          </a:xfrm>
          <a:prstGeom prst="rect">
            <a:avLst/>
          </a:prstGeom>
          <a:noFill/>
        </p:spPr>
        <p:txBody>
          <a:bodyPr wrap="none" rtlCol="0">
            <a:spAutoFit/>
          </a:bodyPr>
          <a:lstStyle/>
          <a:p>
            <a:r>
              <a:rPr lang="en-GB" b="1" dirty="0"/>
              <a:t>2</a:t>
            </a:r>
          </a:p>
        </p:txBody>
      </p:sp>
      <p:sp>
        <p:nvSpPr>
          <p:cNvPr id="16" name="Oval 15">
            <a:extLst>
              <a:ext uri="{FF2B5EF4-FFF2-40B4-BE49-F238E27FC236}">
                <a16:creationId xmlns:a16="http://schemas.microsoft.com/office/drawing/2014/main" id="{C2D82A13-0D52-73BE-E0BA-4865BFC903B6}"/>
              </a:ext>
            </a:extLst>
          </p:cNvPr>
          <p:cNvSpPr/>
          <p:nvPr/>
        </p:nvSpPr>
        <p:spPr>
          <a:xfrm>
            <a:off x="1355377" y="1921166"/>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B78CA300-8382-5CFA-F0C8-2E973C1244AD}"/>
              </a:ext>
            </a:extLst>
          </p:cNvPr>
          <p:cNvSpPr txBox="1"/>
          <p:nvPr/>
        </p:nvSpPr>
        <p:spPr>
          <a:xfrm>
            <a:off x="1381237" y="1912148"/>
            <a:ext cx="301686" cy="369332"/>
          </a:xfrm>
          <a:prstGeom prst="rect">
            <a:avLst/>
          </a:prstGeom>
          <a:noFill/>
        </p:spPr>
        <p:txBody>
          <a:bodyPr wrap="none" rtlCol="0">
            <a:spAutoFit/>
          </a:bodyPr>
          <a:lstStyle/>
          <a:p>
            <a:r>
              <a:rPr lang="en-GB" b="1" dirty="0"/>
              <a:t>3</a:t>
            </a:r>
          </a:p>
        </p:txBody>
      </p:sp>
      <p:sp>
        <p:nvSpPr>
          <p:cNvPr id="19" name="TextBox 18">
            <a:extLst>
              <a:ext uri="{FF2B5EF4-FFF2-40B4-BE49-F238E27FC236}">
                <a16:creationId xmlns:a16="http://schemas.microsoft.com/office/drawing/2014/main" id="{DF199E07-00EA-02BE-7FE6-2B061924C71B}"/>
              </a:ext>
            </a:extLst>
          </p:cNvPr>
          <p:cNvSpPr txBox="1"/>
          <p:nvPr/>
        </p:nvSpPr>
        <p:spPr>
          <a:xfrm>
            <a:off x="191315" y="1141827"/>
            <a:ext cx="995397" cy="646331"/>
          </a:xfrm>
          <a:prstGeom prst="rect">
            <a:avLst/>
          </a:prstGeom>
          <a:noFill/>
        </p:spPr>
        <p:txBody>
          <a:bodyPr wrap="square" rtlCol="0">
            <a:spAutoFit/>
          </a:bodyPr>
          <a:lstStyle/>
          <a:p>
            <a:pPr algn="ctr"/>
            <a:r>
              <a:rPr lang="en-GB" b="1" dirty="0"/>
              <a:t>Data Sources:</a:t>
            </a:r>
          </a:p>
        </p:txBody>
      </p:sp>
      <p:sp>
        <p:nvSpPr>
          <p:cNvPr id="20" name="TextBox 19">
            <a:extLst>
              <a:ext uri="{FF2B5EF4-FFF2-40B4-BE49-F238E27FC236}">
                <a16:creationId xmlns:a16="http://schemas.microsoft.com/office/drawing/2014/main" id="{64DAAE52-C666-E05F-7CDF-65357E1B2D79}"/>
              </a:ext>
            </a:extLst>
          </p:cNvPr>
          <p:cNvSpPr txBox="1"/>
          <p:nvPr/>
        </p:nvSpPr>
        <p:spPr>
          <a:xfrm>
            <a:off x="5194851" y="2596162"/>
            <a:ext cx="3730289" cy="369332"/>
          </a:xfrm>
          <a:prstGeom prst="rect">
            <a:avLst/>
          </a:prstGeom>
          <a:noFill/>
        </p:spPr>
        <p:txBody>
          <a:bodyPr wrap="square" rtlCol="0">
            <a:spAutoFit/>
          </a:bodyPr>
          <a:lstStyle/>
          <a:p>
            <a:r>
              <a:rPr lang="en-GB" b="1" dirty="0">
                <a:solidFill>
                  <a:srgbClr val="FF0000"/>
                </a:solidFill>
              </a:rPr>
              <a:t>Application Programming Interface</a:t>
            </a:r>
          </a:p>
        </p:txBody>
      </p:sp>
      <p:cxnSp>
        <p:nvCxnSpPr>
          <p:cNvPr id="21" name="Straight Arrow Connector 20">
            <a:extLst>
              <a:ext uri="{FF2B5EF4-FFF2-40B4-BE49-F238E27FC236}">
                <a16:creationId xmlns:a16="http://schemas.microsoft.com/office/drawing/2014/main" id="{D48E0C3F-1C96-C284-DC67-36785997EBDC}"/>
              </a:ext>
            </a:extLst>
          </p:cNvPr>
          <p:cNvCxnSpPr>
            <a:cxnSpLocks/>
          </p:cNvCxnSpPr>
          <p:nvPr/>
        </p:nvCxnSpPr>
        <p:spPr>
          <a:xfrm flipV="1">
            <a:off x="7782339" y="2183216"/>
            <a:ext cx="0" cy="43945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D72BFDD-2DA6-5764-EED0-B1451F25B976}"/>
              </a:ext>
            </a:extLst>
          </p:cNvPr>
          <p:cNvSpPr txBox="1"/>
          <p:nvPr/>
        </p:nvSpPr>
        <p:spPr>
          <a:xfrm>
            <a:off x="271671" y="3224840"/>
            <a:ext cx="9004852"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For example we can use a web API to get weather data from a third-party weather provider, or movies currently showing at a cinema etc.. When we get the data we store it in a data structure. </a:t>
            </a:r>
            <a:endParaRPr lang="en-GB" b="1" dirty="0">
              <a:effectLst/>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C444B524-CB15-2AA2-A834-CF466AD73950}"/>
              </a:ext>
            </a:extLst>
          </p:cNvPr>
          <p:cNvSpPr txBox="1"/>
          <p:nvPr/>
        </p:nvSpPr>
        <p:spPr>
          <a:xfrm>
            <a:off x="2258853" y="5793902"/>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Arrays or Sets</a:t>
            </a:r>
          </a:p>
        </p:txBody>
      </p:sp>
      <p:cxnSp>
        <p:nvCxnSpPr>
          <p:cNvPr id="26" name="Straight Arrow Connector 25">
            <a:extLst>
              <a:ext uri="{FF2B5EF4-FFF2-40B4-BE49-F238E27FC236}">
                <a16:creationId xmlns:a16="http://schemas.microsoft.com/office/drawing/2014/main" id="{9F0ECDA2-5795-217D-0138-C27EC65F8348}"/>
              </a:ext>
            </a:extLst>
          </p:cNvPr>
          <p:cNvCxnSpPr>
            <a:cxnSpLocks/>
          </p:cNvCxnSpPr>
          <p:nvPr/>
        </p:nvCxnSpPr>
        <p:spPr>
          <a:xfrm flipH="1">
            <a:off x="3174174" y="4776865"/>
            <a:ext cx="562939" cy="983591"/>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B413B6B-D871-844C-95E0-B06BE3EBEFA5}"/>
              </a:ext>
            </a:extLst>
          </p:cNvPr>
          <p:cNvSpPr txBox="1"/>
          <p:nvPr/>
        </p:nvSpPr>
        <p:spPr>
          <a:xfrm>
            <a:off x="4713347" y="5793549"/>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Objects or Maps</a:t>
            </a:r>
          </a:p>
        </p:txBody>
      </p:sp>
      <p:sp>
        <p:nvSpPr>
          <p:cNvPr id="28" name="TextBox 27">
            <a:extLst>
              <a:ext uri="{FF2B5EF4-FFF2-40B4-BE49-F238E27FC236}">
                <a16:creationId xmlns:a16="http://schemas.microsoft.com/office/drawing/2014/main" id="{9E06500D-E99E-2AA0-41AC-22B42AF66606}"/>
              </a:ext>
            </a:extLst>
          </p:cNvPr>
          <p:cNvSpPr txBox="1"/>
          <p:nvPr/>
        </p:nvSpPr>
        <p:spPr>
          <a:xfrm>
            <a:off x="894523" y="5793549"/>
            <a:ext cx="13053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Simple list?</a:t>
            </a:r>
            <a:endParaRPr lang="en-GB" b="1" dirty="0">
              <a:effectLst/>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97084899-1C7C-2E86-39C0-B6B0FCDD7861}"/>
              </a:ext>
            </a:extLst>
          </p:cNvPr>
          <p:cNvSpPr txBox="1"/>
          <p:nvPr/>
        </p:nvSpPr>
        <p:spPr>
          <a:xfrm>
            <a:off x="6576892" y="5776118"/>
            <a:ext cx="2206716"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Key/Value Pairs?</a:t>
            </a:r>
            <a:endParaRPr lang="en-GB" b="1" dirty="0">
              <a:effectLst/>
              <a:latin typeface="Calibri" panose="020F0502020204030204" pitchFamily="34" charset="0"/>
              <a:cs typeface="Calibri" panose="020F0502020204030204" pitchFamily="34" charset="0"/>
            </a:endParaRPr>
          </a:p>
        </p:txBody>
      </p:sp>
      <p:cxnSp>
        <p:nvCxnSpPr>
          <p:cNvPr id="31" name="Straight Arrow Connector 30">
            <a:extLst>
              <a:ext uri="{FF2B5EF4-FFF2-40B4-BE49-F238E27FC236}">
                <a16:creationId xmlns:a16="http://schemas.microsoft.com/office/drawing/2014/main" id="{D96BA9AE-FF8E-ADCA-2B6D-976868E2757D}"/>
              </a:ext>
            </a:extLst>
          </p:cNvPr>
          <p:cNvCxnSpPr>
            <a:cxnSpLocks/>
          </p:cNvCxnSpPr>
          <p:nvPr/>
        </p:nvCxnSpPr>
        <p:spPr>
          <a:xfrm>
            <a:off x="4713347" y="4776865"/>
            <a:ext cx="1055296" cy="972449"/>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887E569-D77D-6AD9-89B8-B5FDA145288F}"/>
              </a:ext>
            </a:extLst>
          </p:cNvPr>
          <p:cNvSpPr txBox="1"/>
          <p:nvPr/>
        </p:nvSpPr>
        <p:spPr>
          <a:xfrm>
            <a:off x="3410352" y="4407533"/>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Data Structure ?</a:t>
            </a:r>
          </a:p>
        </p:txBody>
      </p:sp>
      <p:sp>
        <p:nvSpPr>
          <p:cNvPr id="35" name="TextBox 34">
            <a:extLst>
              <a:ext uri="{FF2B5EF4-FFF2-40B4-BE49-F238E27FC236}">
                <a16:creationId xmlns:a16="http://schemas.microsoft.com/office/drawing/2014/main" id="{D6225EDD-3BDA-73ED-F5FF-7AE4D3E6C1F2}"/>
              </a:ext>
            </a:extLst>
          </p:cNvPr>
          <p:cNvSpPr txBox="1"/>
          <p:nvPr/>
        </p:nvSpPr>
        <p:spPr>
          <a:xfrm>
            <a:off x="6576892" y="4758257"/>
            <a:ext cx="2206716" cy="646331"/>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Keys let us describe data values</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38" name="Straight Arrow Connector 37">
            <a:extLst>
              <a:ext uri="{FF2B5EF4-FFF2-40B4-BE49-F238E27FC236}">
                <a16:creationId xmlns:a16="http://schemas.microsoft.com/office/drawing/2014/main" id="{0F11DC3A-009A-4AE0-7597-72A41AB43041}"/>
              </a:ext>
            </a:extLst>
          </p:cNvPr>
          <p:cNvCxnSpPr>
            <a:cxnSpLocks/>
          </p:cNvCxnSpPr>
          <p:nvPr/>
        </p:nvCxnSpPr>
        <p:spPr>
          <a:xfrm>
            <a:off x="7523921" y="5335164"/>
            <a:ext cx="0" cy="45838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6433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C733D902-7C2B-6FE6-3CD8-D453F93484F2}"/>
              </a:ext>
            </a:extLst>
          </p:cNvPr>
          <p:cNvGrpSpPr/>
          <p:nvPr/>
        </p:nvGrpSpPr>
        <p:grpSpPr>
          <a:xfrm>
            <a:off x="331305" y="1204180"/>
            <a:ext cx="3304346" cy="5113196"/>
            <a:chOff x="304800" y="902744"/>
            <a:chExt cx="3304346" cy="5113196"/>
          </a:xfrm>
        </p:grpSpPr>
        <p:pic>
          <p:nvPicPr>
            <p:cNvPr id="3" name="Picture 2">
              <a:extLst>
                <a:ext uri="{FF2B5EF4-FFF2-40B4-BE49-F238E27FC236}">
                  <a16:creationId xmlns:a16="http://schemas.microsoft.com/office/drawing/2014/main" id="{468FBA54-EC61-541D-3846-0DE641C33068}"/>
                </a:ext>
              </a:extLst>
            </p:cNvPr>
            <p:cNvPicPr>
              <a:picLocks noChangeAspect="1"/>
            </p:cNvPicPr>
            <p:nvPr/>
          </p:nvPicPr>
          <p:blipFill>
            <a:blip r:embed="rId2"/>
            <a:stretch>
              <a:fillRect/>
            </a:stretch>
          </p:blipFill>
          <p:spPr>
            <a:xfrm>
              <a:off x="304800" y="1272076"/>
              <a:ext cx="3304346" cy="4743864"/>
            </a:xfrm>
            <a:prstGeom prst="rect">
              <a:avLst/>
            </a:prstGeom>
          </p:spPr>
        </p:pic>
        <p:sp>
          <p:nvSpPr>
            <p:cNvPr id="4" name="TextBox 3">
              <a:extLst>
                <a:ext uri="{FF2B5EF4-FFF2-40B4-BE49-F238E27FC236}">
                  <a16:creationId xmlns:a16="http://schemas.microsoft.com/office/drawing/2014/main" id="{60F7E4B3-8137-7A93-0265-0C65143F54BC}"/>
                </a:ext>
              </a:extLst>
            </p:cNvPr>
            <p:cNvSpPr txBox="1"/>
            <p:nvPr/>
          </p:nvSpPr>
          <p:spPr>
            <a:xfrm>
              <a:off x="653170" y="902744"/>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Object</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79F02AC6-6C0E-F33B-8CF2-8E88494B3B52}"/>
                </a:ext>
              </a:extLst>
            </p:cNvPr>
            <p:cNvCxnSpPr>
              <a:cxnSpLocks/>
            </p:cNvCxnSpPr>
            <p:nvPr/>
          </p:nvCxnSpPr>
          <p:spPr>
            <a:xfrm flipH="1">
              <a:off x="490330" y="1087410"/>
              <a:ext cx="212535" cy="3305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930E1D2-968F-3363-FDC5-27BA40E5B23E}"/>
                </a:ext>
              </a:extLst>
            </p:cNvPr>
            <p:cNvSpPr txBox="1"/>
            <p:nvPr/>
          </p:nvSpPr>
          <p:spPr>
            <a:xfrm>
              <a:off x="1642026" y="1456742"/>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Array</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7C05AC79-5866-91FD-0E1F-BDEB4305078C}"/>
                </a:ext>
              </a:extLst>
            </p:cNvPr>
            <p:cNvCxnSpPr>
              <a:cxnSpLocks/>
              <a:stCxn id="7" idx="1"/>
            </p:cNvCxnSpPr>
            <p:nvPr/>
          </p:nvCxnSpPr>
          <p:spPr>
            <a:xfrm flipH="1">
              <a:off x="1255639" y="1641408"/>
              <a:ext cx="386387" cy="5314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5E0D947-2B2A-4474-827F-095FC2698DA7}"/>
                </a:ext>
              </a:extLst>
            </p:cNvPr>
            <p:cNvSpPr txBox="1"/>
            <p:nvPr/>
          </p:nvSpPr>
          <p:spPr>
            <a:xfrm>
              <a:off x="1221770" y="2878773"/>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Object</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11" name="Straight Arrow Connector 10">
              <a:extLst>
                <a:ext uri="{FF2B5EF4-FFF2-40B4-BE49-F238E27FC236}">
                  <a16:creationId xmlns:a16="http://schemas.microsoft.com/office/drawing/2014/main" id="{97CE8DC5-AA16-2FF3-D0DC-6AC61C193F56}"/>
                </a:ext>
              </a:extLst>
            </p:cNvPr>
            <p:cNvCxnSpPr>
              <a:cxnSpLocks/>
              <a:stCxn id="10" idx="1"/>
            </p:cNvCxnSpPr>
            <p:nvPr/>
          </p:nvCxnSpPr>
          <p:spPr>
            <a:xfrm flipH="1">
              <a:off x="755623" y="3063439"/>
              <a:ext cx="466147" cy="7964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B4980372-E917-7237-B00A-6CFBE0491434}"/>
              </a:ext>
            </a:extLst>
          </p:cNvPr>
          <p:cNvSpPr txBox="1"/>
          <p:nvPr/>
        </p:nvSpPr>
        <p:spPr>
          <a:xfrm>
            <a:off x="3952783" y="1388846"/>
            <a:ext cx="534062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Data from a web API usually comes in a special data format called JSON which is similar to the JavaScript object format. The JSON recipe objects below contains an array of recopies. Each value of the array is an object with key value pairs.</a:t>
            </a:r>
          </a:p>
        </p:txBody>
      </p:sp>
    </p:spTree>
    <p:extLst>
      <p:ext uri="{BB962C8B-B14F-4D97-AF65-F5344CB8AC3E}">
        <p14:creationId xmlns:p14="http://schemas.microsoft.com/office/powerpoint/2010/main" val="117524672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32BCA72-86F5-1EF6-42BE-9C019E34601A}"/>
              </a:ext>
            </a:extLst>
          </p:cNvPr>
          <p:cNvCxnSpPr/>
          <p:nvPr/>
        </p:nvCxnSpPr>
        <p:spPr>
          <a:xfrm>
            <a:off x="4953000" y="13252"/>
            <a:ext cx="0" cy="6858000"/>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DC147D5-716D-8519-0CBA-1F8518DB3608}"/>
              </a:ext>
            </a:extLst>
          </p:cNvPr>
          <p:cNvSpPr txBox="1"/>
          <p:nvPr/>
        </p:nvSpPr>
        <p:spPr>
          <a:xfrm>
            <a:off x="1287490" y="161025"/>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Array</a:t>
            </a:r>
          </a:p>
        </p:txBody>
      </p:sp>
      <p:sp>
        <p:nvSpPr>
          <p:cNvPr id="5" name="TextBox 4">
            <a:extLst>
              <a:ext uri="{FF2B5EF4-FFF2-40B4-BE49-F238E27FC236}">
                <a16:creationId xmlns:a16="http://schemas.microsoft.com/office/drawing/2014/main" id="{D7DDEF52-A93B-65FF-9D11-8BE9DC08B559}"/>
              </a:ext>
            </a:extLst>
          </p:cNvPr>
          <p:cNvSpPr txBox="1"/>
          <p:nvPr/>
        </p:nvSpPr>
        <p:spPr>
          <a:xfrm>
            <a:off x="6387134" y="146702"/>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Set</a:t>
            </a:r>
          </a:p>
        </p:txBody>
      </p:sp>
      <p:sp>
        <p:nvSpPr>
          <p:cNvPr id="7" name="TextBox 6">
            <a:extLst>
              <a:ext uri="{FF2B5EF4-FFF2-40B4-BE49-F238E27FC236}">
                <a16:creationId xmlns:a16="http://schemas.microsoft.com/office/drawing/2014/main" id="{4CA971B7-BE68-CEE0-2149-91A447422CE3}"/>
              </a:ext>
            </a:extLst>
          </p:cNvPr>
          <p:cNvSpPr txBox="1"/>
          <p:nvPr/>
        </p:nvSpPr>
        <p:spPr>
          <a:xfrm>
            <a:off x="6514178" y="2783620"/>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Map</a:t>
            </a:r>
          </a:p>
        </p:txBody>
      </p:sp>
      <p:pic>
        <p:nvPicPr>
          <p:cNvPr id="9" name="Picture 8">
            <a:extLst>
              <a:ext uri="{FF2B5EF4-FFF2-40B4-BE49-F238E27FC236}">
                <a16:creationId xmlns:a16="http://schemas.microsoft.com/office/drawing/2014/main" id="{3463CFAA-3F9B-A156-84F2-C3D7D12BF3B6}"/>
              </a:ext>
            </a:extLst>
          </p:cNvPr>
          <p:cNvPicPr>
            <a:picLocks noChangeAspect="1"/>
          </p:cNvPicPr>
          <p:nvPr/>
        </p:nvPicPr>
        <p:blipFill>
          <a:blip r:embed="rId2"/>
          <a:stretch>
            <a:fillRect/>
          </a:stretch>
        </p:blipFill>
        <p:spPr>
          <a:xfrm>
            <a:off x="708350" y="703024"/>
            <a:ext cx="3098232" cy="606176"/>
          </a:xfrm>
          <a:prstGeom prst="rect">
            <a:avLst/>
          </a:prstGeom>
        </p:spPr>
      </p:pic>
      <p:cxnSp>
        <p:nvCxnSpPr>
          <p:cNvPr id="10" name="Straight Connector 9">
            <a:extLst>
              <a:ext uri="{FF2B5EF4-FFF2-40B4-BE49-F238E27FC236}">
                <a16:creationId xmlns:a16="http://schemas.microsoft.com/office/drawing/2014/main" id="{FABF2FF6-EC7B-484F-BA81-9EF775716295}"/>
              </a:ext>
            </a:extLst>
          </p:cNvPr>
          <p:cNvCxnSpPr>
            <a:cxnSpLocks/>
          </p:cNvCxnSpPr>
          <p:nvPr/>
        </p:nvCxnSpPr>
        <p:spPr>
          <a:xfrm>
            <a:off x="0" y="2663689"/>
            <a:ext cx="9906000" cy="0"/>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0268C50C-B76B-9B7B-F800-3543C9F9067E}"/>
              </a:ext>
            </a:extLst>
          </p:cNvPr>
          <p:cNvPicPr>
            <a:picLocks noChangeAspect="1"/>
          </p:cNvPicPr>
          <p:nvPr/>
        </p:nvPicPr>
        <p:blipFill>
          <a:blip r:embed="rId3"/>
          <a:stretch>
            <a:fillRect/>
          </a:stretch>
        </p:blipFill>
        <p:spPr>
          <a:xfrm>
            <a:off x="5807995" y="699928"/>
            <a:ext cx="3098233" cy="653141"/>
          </a:xfrm>
          <a:prstGeom prst="rect">
            <a:avLst/>
          </a:prstGeom>
        </p:spPr>
      </p:pic>
      <p:pic>
        <p:nvPicPr>
          <p:cNvPr id="18" name="Picture 17">
            <a:extLst>
              <a:ext uri="{FF2B5EF4-FFF2-40B4-BE49-F238E27FC236}">
                <a16:creationId xmlns:a16="http://schemas.microsoft.com/office/drawing/2014/main" id="{E2598BBB-0473-F736-1EFD-811D8689678C}"/>
              </a:ext>
            </a:extLst>
          </p:cNvPr>
          <p:cNvPicPr>
            <a:picLocks noChangeAspect="1"/>
          </p:cNvPicPr>
          <p:nvPr/>
        </p:nvPicPr>
        <p:blipFill>
          <a:blip r:embed="rId4"/>
          <a:stretch>
            <a:fillRect/>
          </a:stretch>
        </p:blipFill>
        <p:spPr>
          <a:xfrm>
            <a:off x="6387134" y="3294211"/>
            <a:ext cx="2129459" cy="1093900"/>
          </a:xfrm>
          <a:prstGeom prst="rect">
            <a:avLst/>
          </a:prstGeom>
        </p:spPr>
      </p:pic>
      <p:sp>
        <p:nvSpPr>
          <p:cNvPr id="19" name="TextBox 18">
            <a:extLst>
              <a:ext uri="{FF2B5EF4-FFF2-40B4-BE49-F238E27FC236}">
                <a16:creationId xmlns:a16="http://schemas.microsoft.com/office/drawing/2014/main" id="{5CC529B8-EA72-354C-7173-B7E9A3346B5C}"/>
              </a:ext>
            </a:extLst>
          </p:cNvPr>
          <p:cNvSpPr txBox="1"/>
          <p:nvPr/>
        </p:nvSpPr>
        <p:spPr>
          <a:xfrm>
            <a:off x="132522" y="1394609"/>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a:t>
            </a:r>
            <a:r>
              <a:rPr lang="en-GB" b="1" dirty="0">
                <a:effectLst/>
                <a:latin typeface="Calibri" panose="020F0502020204030204" pitchFamily="34" charset="0"/>
                <a:cs typeface="Calibri" panose="020F0502020204030204" pitchFamily="34" charset="0"/>
              </a:rPr>
              <a:t>ordered</a:t>
            </a:r>
            <a:r>
              <a:rPr lang="en-GB" dirty="0">
                <a:effectLst/>
                <a:latin typeface="Calibri" panose="020F0502020204030204" pitchFamily="34" charset="0"/>
                <a:cs typeface="Calibri" panose="020F0502020204030204" pitchFamily="34" charset="0"/>
              </a:rPr>
              <a:t> list of values (might contain duplicates)</a:t>
            </a:r>
          </a:p>
        </p:txBody>
      </p:sp>
      <p:sp>
        <p:nvSpPr>
          <p:cNvPr id="20" name="TextBox 19">
            <a:extLst>
              <a:ext uri="{FF2B5EF4-FFF2-40B4-BE49-F238E27FC236}">
                <a16:creationId xmlns:a16="http://schemas.microsoft.com/office/drawing/2014/main" id="{DBDC0A0B-C653-413E-467F-7737974091FF}"/>
              </a:ext>
            </a:extLst>
          </p:cNvPr>
          <p:cNvSpPr txBox="1"/>
          <p:nvPr/>
        </p:nvSpPr>
        <p:spPr>
          <a:xfrm>
            <a:off x="132522" y="215720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a:t>
            </a:r>
            <a:r>
              <a:rPr lang="en-GB" b="1" dirty="0">
                <a:effectLst/>
                <a:latin typeface="Calibri" panose="020F0502020204030204" pitchFamily="34" charset="0"/>
                <a:cs typeface="Calibri" panose="020F0502020204030204" pitchFamily="34" charset="0"/>
              </a:rPr>
              <a:t>manipulate</a:t>
            </a:r>
            <a:r>
              <a:rPr lang="en-GB" dirty="0">
                <a:effectLst/>
                <a:latin typeface="Calibri" panose="020F0502020204030204" pitchFamily="34" charset="0"/>
                <a:cs typeface="Calibri" panose="020F0502020204030204" pitchFamily="34" charset="0"/>
              </a:rPr>
              <a:t> data.</a:t>
            </a:r>
          </a:p>
        </p:txBody>
      </p:sp>
      <p:sp>
        <p:nvSpPr>
          <p:cNvPr id="21" name="TextBox 20">
            <a:extLst>
              <a:ext uri="{FF2B5EF4-FFF2-40B4-BE49-F238E27FC236}">
                <a16:creationId xmlns:a16="http://schemas.microsoft.com/office/drawing/2014/main" id="{93C0C97E-E3DF-8BEA-9B2F-7033120731C1}"/>
              </a:ext>
            </a:extLst>
          </p:cNvPr>
          <p:cNvSpPr txBox="1"/>
          <p:nvPr/>
        </p:nvSpPr>
        <p:spPr>
          <a:xfrm>
            <a:off x="5177511" y="1838741"/>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a:t>
            </a:r>
            <a:r>
              <a:rPr lang="en-GB" b="1" dirty="0">
                <a:effectLst/>
                <a:latin typeface="Calibri" panose="020F0502020204030204" pitchFamily="34" charset="0"/>
                <a:cs typeface="Calibri" panose="020F0502020204030204" pitchFamily="34" charset="0"/>
              </a:rPr>
              <a:t>high performance </a:t>
            </a:r>
            <a:r>
              <a:rPr lang="en-GB" dirty="0">
                <a:effectLst/>
                <a:latin typeface="Calibri" panose="020F0502020204030204" pitchFamily="34" charset="0"/>
                <a:cs typeface="Calibri" panose="020F0502020204030204" pitchFamily="34" charset="0"/>
              </a:rPr>
              <a:t>is </a:t>
            </a:r>
            <a:r>
              <a:rPr lang="en-GB" i="1" dirty="0">
                <a:effectLst/>
                <a:latin typeface="Calibri" panose="020F0502020204030204" pitchFamily="34" charset="0"/>
                <a:cs typeface="Calibri" panose="020F0502020204030204" pitchFamily="34" charset="0"/>
              </a:rPr>
              <a:t>really </a:t>
            </a:r>
            <a:r>
              <a:rPr lang="en-GB" dirty="0">
                <a:effectLst/>
                <a:latin typeface="Calibri" panose="020F0502020204030204" pitchFamily="34" charset="0"/>
                <a:cs typeface="Calibri" panose="020F0502020204030204" pitchFamily="34" charset="0"/>
              </a:rPr>
              <a:t>important</a:t>
            </a:r>
          </a:p>
        </p:txBody>
      </p:sp>
      <p:sp>
        <p:nvSpPr>
          <p:cNvPr id="22" name="TextBox 21">
            <a:extLst>
              <a:ext uri="{FF2B5EF4-FFF2-40B4-BE49-F238E27FC236}">
                <a16:creationId xmlns:a16="http://schemas.microsoft.com/office/drawing/2014/main" id="{C721903B-2625-28C9-609B-0B5FD4997523}"/>
              </a:ext>
            </a:extLst>
          </p:cNvPr>
          <p:cNvSpPr txBox="1"/>
          <p:nvPr/>
        </p:nvSpPr>
        <p:spPr>
          <a:xfrm>
            <a:off x="5177512" y="1445233"/>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work with </a:t>
            </a:r>
            <a:r>
              <a:rPr lang="en-GB" b="1" dirty="0">
                <a:latin typeface="Calibri" panose="020F0502020204030204" pitchFamily="34" charset="0"/>
                <a:cs typeface="Calibri" panose="020F0502020204030204" pitchFamily="34" charset="0"/>
              </a:rPr>
              <a:t>unique</a:t>
            </a: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values</a:t>
            </a:r>
            <a:endParaRPr lang="en-GB"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B131F87A-0254-29FD-C82B-091C2A410095}"/>
              </a:ext>
            </a:extLst>
          </p:cNvPr>
          <p:cNvSpPr txBox="1"/>
          <p:nvPr/>
        </p:nvSpPr>
        <p:spPr>
          <a:xfrm>
            <a:off x="5177511" y="2237444"/>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to remove </a:t>
            </a:r>
            <a:r>
              <a:rPr lang="en-GB" b="1" dirty="0">
                <a:effectLst/>
                <a:latin typeface="Calibri" panose="020F0502020204030204" pitchFamily="34" charset="0"/>
                <a:cs typeface="Calibri" panose="020F0502020204030204" pitchFamily="34" charset="0"/>
              </a:rPr>
              <a:t>duplicates </a:t>
            </a:r>
            <a:r>
              <a:rPr lang="en-GB" dirty="0">
                <a:effectLst/>
                <a:latin typeface="Calibri" panose="020F0502020204030204" pitchFamily="34" charset="0"/>
                <a:cs typeface="Calibri" panose="020F0502020204030204" pitchFamily="34" charset="0"/>
              </a:rPr>
              <a:t>from arrays</a:t>
            </a:r>
          </a:p>
        </p:txBody>
      </p:sp>
      <p:sp>
        <p:nvSpPr>
          <p:cNvPr id="26" name="TextBox 25">
            <a:extLst>
              <a:ext uri="{FF2B5EF4-FFF2-40B4-BE49-F238E27FC236}">
                <a16:creationId xmlns:a16="http://schemas.microsoft.com/office/drawing/2014/main" id="{A9189E52-4CAA-5610-4674-1E8F1A94FDE8}"/>
              </a:ext>
            </a:extLst>
          </p:cNvPr>
          <p:cNvSpPr txBox="1"/>
          <p:nvPr/>
        </p:nvSpPr>
        <p:spPr>
          <a:xfrm>
            <a:off x="5091133" y="448731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Better performance</a:t>
            </a:r>
          </a:p>
        </p:txBody>
      </p:sp>
      <p:sp>
        <p:nvSpPr>
          <p:cNvPr id="27" name="TextBox 26">
            <a:extLst>
              <a:ext uri="{FF2B5EF4-FFF2-40B4-BE49-F238E27FC236}">
                <a16:creationId xmlns:a16="http://schemas.microsoft.com/office/drawing/2014/main" id="{EDC9246B-8ECE-D1D9-6A96-3B1C454AE2C2}"/>
              </a:ext>
            </a:extLst>
          </p:cNvPr>
          <p:cNvSpPr txBox="1"/>
          <p:nvPr/>
        </p:nvSpPr>
        <p:spPr>
          <a:xfrm>
            <a:off x="5091133" y="4878846"/>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Keys can have </a:t>
            </a:r>
            <a:r>
              <a:rPr lang="en-GB" b="1" dirty="0">
                <a:effectLst/>
                <a:latin typeface="Calibri" panose="020F0502020204030204" pitchFamily="34" charset="0"/>
                <a:cs typeface="Calibri" panose="020F0502020204030204" pitchFamily="34" charset="0"/>
              </a:rPr>
              <a:t>any</a:t>
            </a:r>
            <a:r>
              <a:rPr lang="en-GB" dirty="0">
                <a:effectLst/>
                <a:latin typeface="Calibri" panose="020F0502020204030204" pitchFamily="34" charset="0"/>
                <a:cs typeface="Calibri" panose="020F0502020204030204" pitchFamily="34" charset="0"/>
              </a:rPr>
              <a:t> data type</a:t>
            </a:r>
          </a:p>
        </p:txBody>
      </p:sp>
      <p:sp>
        <p:nvSpPr>
          <p:cNvPr id="28" name="TextBox 27">
            <a:extLst>
              <a:ext uri="{FF2B5EF4-FFF2-40B4-BE49-F238E27FC236}">
                <a16:creationId xmlns:a16="http://schemas.microsoft.com/office/drawing/2014/main" id="{EAC68ED5-2EFF-DA42-7B08-269435D49100}"/>
              </a:ext>
            </a:extLst>
          </p:cNvPr>
          <p:cNvSpPr txBox="1"/>
          <p:nvPr/>
        </p:nvSpPr>
        <p:spPr>
          <a:xfrm>
            <a:off x="5091133" y="527610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Easy to iterate</a:t>
            </a:r>
          </a:p>
        </p:txBody>
      </p:sp>
      <p:sp>
        <p:nvSpPr>
          <p:cNvPr id="29" name="TextBox 28">
            <a:extLst>
              <a:ext uri="{FF2B5EF4-FFF2-40B4-BE49-F238E27FC236}">
                <a16:creationId xmlns:a16="http://schemas.microsoft.com/office/drawing/2014/main" id="{6375DAF4-4690-F28A-9DF2-06CA1A7BCB54}"/>
              </a:ext>
            </a:extLst>
          </p:cNvPr>
          <p:cNvSpPr txBox="1"/>
          <p:nvPr/>
        </p:nvSpPr>
        <p:spPr>
          <a:xfrm>
            <a:off x="5091133" y="5680888"/>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Easy to compute size</a:t>
            </a:r>
          </a:p>
        </p:txBody>
      </p:sp>
      <p:sp>
        <p:nvSpPr>
          <p:cNvPr id="30" name="TextBox 29">
            <a:extLst>
              <a:ext uri="{FF2B5EF4-FFF2-40B4-BE49-F238E27FC236}">
                <a16:creationId xmlns:a16="http://schemas.microsoft.com/office/drawing/2014/main" id="{63BFCB7C-1B83-D800-BA3C-FACB08862C07}"/>
              </a:ext>
            </a:extLst>
          </p:cNvPr>
          <p:cNvSpPr txBox="1"/>
          <p:nvPr/>
        </p:nvSpPr>
        <p:spPr>
          <a:xfrm>
            <a:off x="1572403" y="2823804"/>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Object</a:t>
            </a:r>
          </a:p>
        </p:txBody>
      </p:sp>
      <p:pic>
        <p:nvPicPr>
          <p:cNvPr id="31" name="Picture 30">
            <a:extLst>
              <a:ext uri="{FF2B5EF4-FFF2-40B4-BE49-F238E27FC236}">
                <a16:creationId xmlns:a16="http://schemas.microsoft.com/office/drawing/2014/main" id="{B5063F31-D3EE-879A-C63A-EBBF502C966E}"/>
              </a:ext>
            </a:extLst>
          </p:cNvPr>
          <p:cNvPicPr>
            <a:picLocks noChangeAspect="1"/>
          </p:cNvPicPr>
          <p:nvPr/>
        </p:nvPicPr>
        <p:blipFill>
          <a:blip r:embed="rId5"/>
          <a:stretch>
            <a:fillRect/>
          </a:stretch>
        </p:blipFill>
        <p:spPr>
          <a:xfrm>
            <a:off x="1445358" y="3363806"/>
            <a:ext cx="2094257" cy="1068498"/>
          </a:xfrm>
          <a:prstGeom prst="rect">
            <a:avLst/>
          </a:prstGeom>
        </p:spPr>
      </p:pic>
      <p:sp>
        <p:nvSpPr>
          <p:cNvPr id="32" name="TextBox 31">
            <a:extLst>
              <a:ext uri="{FF2B5EF4-FFF2-40B4-BE49-F238E27FC236}">
                <a16:creationId xmlns:a16="http://schemas.microsoft.com/office/drawing/2014/main" id="{88C74647-A2C2-1062-3ECA-6854443B91F1}"/>
              </a:ext>
            </a:extLst>
          </p:cNvPr>
          <p:cNvSpPr txBox="1"/>
          <p:nvPr/>
        </p:nvSpPr>
        <p:spPr>
          <a:xfrm>
            <a:off x="132522" y="4457899"/>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More “traditional” key/value store (“abused” objects)</a:t>
            </a:r>
          </a:p>
        </p:txBody>
      </p:sp>
      <p:sp>
        <p:nvSpPr>
          <p:cNvPr id="33" name="TextBox 32">
            <a:extLst>
              <a:ext uri="{FF2B5EF4-FFF2-40B4-BE49-F238E27FC236}">
                <a16:creationId xmlns:a16="http://schemas.microsoft.com/office/drawing/2014/main" id="{314A8AEA-76B8-F25A-BFE8-820EF8C391A4}"/>
              </a:ext>
            </a:extLst>
          </p:cNvPr>
          <p:cNvSpPr txBox="1"/>
          <p:nvPr/>
        </p:nvSpPr>
        <p:spPr>
          <a:xfrm>
            <a:off x="132522" y="5127728"/>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Easier to write and access objects with . And []</a:t>
            </a:r>
          </a:p>
        </p:txBody>
      </p:sp>
      <p:sp>
        <p:nvSpPr>
          <p:cNvPr id="34" name="TextBox 33">
            <a:extLst>
              <a:ext uri="{FF2B5EF4-FFF2-40B4-BE49-F238E27FC236}">
                <a16:creationId xmlns:a16="http://schemas.microsoft.com/office/drawing/2014/main" id="{6ACF5C3A-30EA-DE55-31B7-2716AB0EA1C9}"/>
              </a:ext>
            </a:extLst>
          </p:cNvPr>
          <p:cNvSpPr txBox="1"/>
          <p:nvPr/>
        </p:nvSpPr>
        <p:spPr>
          <a:xfrm>
            <a:off x="132521" y="5533856"/>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include </a:t>
            </a:r>
            <a:r>
              <a:rPr lang="en-GB" b="1" dirty="0">
                <a:effectLst/>
                <a:latin typeface="Calibri" panose="020F0502020204030204" pitchFamily="34" charset="0"/>
                <a:cs typeface="Calibri" panose="020F0502020204030204" pitchFamily="34" charset="0"/>
              </a:rPr>
              <a:t>functions</a:t>
            </a:r>
            <a:r>
              <a:rPr lang="en-GB" dirty="0">
                <a:effectLst/>
                <a:latin typeface="Calibri" panose="020F0502020204030204" pitchFamily="34" charset="0"/>
                <a:cs typeface="Calibri" panose="020F0502020204030204" pitchFamily="34" charset="0"/>
              </a:rPr>
              <a:t> (methods)</a:t>
            </a:r>
          </a:p>
        </p:txBody>
      </p:sp>
      <p:sp>
        <p:nvSpPr>
          <p:cNvPr id="35" name="TextBox 34">
            <a:extLst>
              <a:ext uri="{FF2B5EF4-FFF2-40B4-BE49-F238E27FC236}">
                <a16:creationId xmlns:a16="http://schemas.microsoft.com/office/drawing/2014/main" id="{1EBAF4B7-49F5-D4E6-85DF-131458250A07}"/>
              </a:ext>
            </a:extLst>
          </p:cNvPr>
          <p:cNvSpPr txBox="1"/>
          <p:nvPr/>
        </p:nvSpPr>
        <p:spPr>
          <a:xfrm>
            <a:off x="121297" y="6158668"/>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working with JSON (can convert to map)</a:t>
            </a:r>
          </a:p>
        </p:txBody>
      </p:sp>
      <p:sp>
        <p:nvSpPr>
          <p:cNvPr id="36" name="TextBox 35">
            <a:extLst>
              <a:ext uri="{FF2B5EF4-FFF2-40B4-BE49-F238E27FC236}">
                <a16:creationId xmlns:a16="http://schemas.microsoft.com/office/drawing/2014/main" id="{DAE8ED66-0C7C-C653-304A-4E11B297FF67}"/>
              </a:ext>
            </a:extLst>
          </p:cNvPr>
          <p:cNvSpPr txBox="1"/>
          <p:nvPr/>
        </p:nvSpPr>
        <p:spPr>
          <a:xfrm>
            <a:off x="5085521" y="6050220"/>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simply need to map key to values</a:t>
            </a:r>
          </a:p>
        </p:txBody>
      </p:sp>
      <p:sp>
        <p:nvSpPr>
          <p:cNvPr id="37" name="TextBox 36">
            <a:extLst>
              <a:ext uri="{FF2B5EF4-FFF2-40B4-BE49-F238E27FC236}">
                <a16:creationId xmlns:a16="http://schemas.microsoft.com/office/drawing/2014/main" id="{1BBC7135-07D7-DF73-7EF1-00A02DC578FB}"/>
              </a:ext>
            </a:extLst>
          </p:cNvPr>
          <p:cNvSpPr txBox="1"/>
          <p:nvPr/>
        </p:nvSpPr>
        <p:spPr>
          <a:xfrm>
            <a:off x="5099831" y="6443174"/>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keys that are not strings</a:t>
            </a:r>
          </a:p>
        </p:txBody>
      </p:sp>
    </p:spTree>
    <p:extLst>
      <p:ext uri="{BB962C8B-B14F-4D97-AF65-F5344CB8AC3E}">
        <p14:creationId xmlns:p14="http://schemas.microsoft.com/office/powerpoint/2010/main" val="8234417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32B2-7A01-40D5-8C67-9CC646240A2C}"/>
              </a:ext>
            </a:extLst>
          </p:cNvPr>
          <p:cNvSpPr txBox="1">
            <a:spLocks/>
          </p:cNvSpPr>
          <p:nvPr/>
        </p:nvSpPr>
        <p:spPr>
          <a:xfrm>
            <a:off x="5839475" y="145143"/>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Switch Statement</a:t>
            </a:r>
          </a:p>
        </p:txBody>
      </p:sp>
      <p:sp>
        <p:nvSpPr>
          <p:cNvPr id="4" name="TextBox 3">
            <a:extLst>
              <a:ext uri="{FF2B5EF4-FFF2-40B4-BE49-F238E27FC236}">
                <a16:creationId xmlns:a16="http://schemas.microsoft.com/office/drawing/2014/main" id="{4E0FB4F5-8343-450E-9B1E-55629955CEF9}"/>
              </a:ext>
            </a:extLst>
          </p:cNvPr>
          <p:cNvSpPr txBox="1"/>
          <p:nvPr/>
        </p:nvSpPr>
        <p:spPr>
          <a:xfrm>
            <a:off x="248902" y="711214"/>
            <a:ext cx="5891515"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switch</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2536069-334F-4B86-B7F7-D316F3A0928B}"/>
              </a:ext>
            </a:extLst>
          </p:cNvPr>
          <p:cNvSpPr txBox="1"/>
          <p:nvPr/>
        </p:nvSpPr>
        <p:spPr>
          <a:xfrm>
            <a:off x="6140417" y="1159058"/>
            <a:ext cx="33971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is like a string of If else statements.</a:t>
            </a:r>
          </a:p>
        </p:txBody>
      </p:sp>
      <p:sp>
        <p:nvSpPr>
          <p:cNvPr id="6" name="TextBox 5">
            <a:extLst>
              <a:ext uri="{FF2B5EF4-FFF2-40B4-BE49-F238E27FC236}">
                <a16:creationId xmlns:a16="http://schemas.microsoft.com/office/drawing/2014/main" id="{2461CF68-BACD-48B2-AEE8-FB444BB5F5D3}"/>
              </a:ext>
            </a:extLst>
          </p:cNvPr>
          <p:cNvSpPr txBox="1"/>
          <p:nvPr/>
        </p:nvSpPr>
        <p:spPr>
          <a:xfrm>
            <a:off x="6140417" y="2444010"/>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true condition with a case, followed by the code we want to operate then a break.</a:t>
            </a:r>
          </a:p>
        </p:txBody>
      </p:sp>
      <p:sp>
        <p:nvSpPr>
          <p:cNvPr id="7" name="TextBox 6">
            <a:extLst>
              <a:ext uri="{FF2B5EF4-FFF2-40B4-BE49-F238E27FC236}">
                <a16:creationId xmlns:a16="http://schemas.microsoft.com/office/drawing/2014/main" id="{D8963E5A-EBDE-4B3C-A9DE-1E8FB5A1E71C}"/>
              </a:ext>
            </a:extLst>
          </p:cNvPr>
          <p:cNvSpPr txBox="1"/>
          <p:nvPr/>
        </p:nvSpPr>
        <p:spPr>
          <a:xfrm>
            <a:off x="6140417" y="5052612"/>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Default is used at the end to cover a scenario where none of the cases match the true clause.</a:t>
            </a:r>
          </a:p>
        </p:txBody>
      </p:sp>
    </p:spTree>
    <p:extLst>
      <p:ext uri="{BB962C8B-B14F-4D97-AF65-F5344CB8AC3E}">
        <p14:creationId xmlns:p14="http://schemas.microsoft.com/office/powerpoint/2010/main" val="2920041008"/>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50BB17A-0DE6-1ABA-AA54-1A03F833DF7A}"/>
              </a:ext>
            </a:extLst>
          </p:cNvPr>
          <p:cNvSpPr txBox="1"/>
          <p:nvPr/>
        </p:nvSpPr>
        <p:spPr>
          <a:xfrm>
            <a:off x="271671" y="160518"/>
            <a:ext cx="5320745" cy="584775"/>
          </a:xfrm>
          <a:prstGeom prst="rect">
            <a:avLst/>
          </a:prstGeom>
          <a:noFill/>
        </p:spPr>
        <p:txBody>
          <a:bodyPr wrap="square">
            <a:spAutoFit/>
          </a:bodyPr>
          <a:lstStyle/>
          <a:p>
            <a:r>
              <a:rPr lang="en-GB" sz="3200" b="0" i="0" dirty="0">
                <a:solidFill>
                  <a:srgbClr val="1C1D1F"/>
                </a:solidFill>
                <a:effectLst/>
              </a:rPr>
              <a:t>Working with Strings – part 1</a:t>
            </a:r>
          </a:p>
        </p:txBody>
      </p:sp>
      <p:sp>
        <p:nvSpPr>
          <p:cNvPr id="8" name="TextBox 7">
            <a:extLst>
              <a:ext uri="{FF2B5EF4-FFF2-40B4-BE49-F238E27FC236}">
                <a16:creationId xmlns:a16="http://schemas.microsoft.com/office/drawing/2014/main" id="{FD213EC3-3132-7562-CEF9-DE80665E5117}"/>
              </a:ext>
            </a:extLst>
          </p:cNvPr>
          <p:cNvSpPr txBox="1"/>
          <p:nvPr/>
        </p:nvSpPr>
        <p:spPr>
          <a:xfrm>
            <a:off x="642730" y="933481"/>
            <a:ext cx="494968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'TAP Air Portugal'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'A320'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'B737'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'B737'</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BF6B1C10-EE4C-A33B-63DA-20ED5946C5C0}"/>
              </a:ext>
            </a:extLst>
          </p:cNvPr>
          <p:cNvSpPr txBox="1"/>
          <p:nvPr/>
        </p:nvSpPr>
        <p:spPr>
          <a:xfrm>
            <a:off x="4674702" y="1884810"/>
            <a:ext cx="506574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string can be broken down by position.</a:t>
            </a:r>
          </a:p>
        </p:txBody>
      </p:sp>
      <p:sp>
        <p:nvSpPr>
          <p:cNvPr id="10" name="TextBox 9">
            <a:extLst>
              <a:ext uri="{FF2B5EF4-FFF2-40B4-BE49-F238E27FC236}">
                <a16:creationId xmlns:a16="http://schemas.microsoft.com/office/drawing/2014/main" id="{E79964D0-6E15-460F-8789-82C5C630AC63}"/>
              </a:ext>
            </a:extLst>
          </p:cNvPr>
          <p:cNvSpPr txBox="1"/>
          <p:nvPr/>
        </p:nvSpPr>
        <p:spPr>
          <a:xfrm>
            <a:off x="4674702" y="932184"/>
            <a:ext cx="506574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variables are defined with values set as strings.</a:t>
            </a:r>
          </a:p>
        </p:txBody>
      </p:sp>
      <p:sp>
        <p:nvSpPr>
          <p:cNvPr id="11" name="TextBox 10">
            <a:extLst>
              <a:ext uri="{FF2B5EF4-FFF2-40B4-BE49-F238E27FC236}">
                <a16:creationId xmlns:a16="http://schemas.microsoft.com/office/drawing/2014/main" id="{541FC84B-0364-1672-BEB3-2658B87BAC92}"/>
              </a:ext>
            </a:extLst>
          </p:cNvPr>
          <p:cNvSpPr txBox="1"/>
          <p:nvPr/>
        </p:nvSpPr>
        <p:spPr>
          <a:xfrm>
            <a:off x="4674702" y="2866731"/>
            <a:ext cx="506574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string has properties of length</a:t>
            </a:r>
          </a:p>
        </p:txBody>
      </p:sp>
      <p:pic>
        <p:nvPicPr>
          <p:cNvPr id="13" name="Picture 12">
            <a:extLst>
              <a:ext uri="{FF2B5EF4-FFF2-40B4-BE49-F238E27FC236}">
                <a16:creationId xmlns:a16="http://schemas.microsoft.com/office/drawing/2014/main" id="{A29A35BE-3A5A-2083-331F-3C53B1A922AD}"/>
              </a:ext>
            </a:extLst>
          </p:cNvPr>
          <p:cNvPicPr>
            <a:picLocks noChangeAspect="1"/>
          </p:cNvPicPr>
          <p:nvPr/>
        </p:nvPicPr>
        <p:blipFill>
          <a:blip r:embed="rId2"/>
          <a:stretch>
            <a:fillRect/>
          </a:stretch>
        </p:blipFill>
        <p:spPr>
          <a:xfrm>
            <a:off x="165557" y="1696278"/>
            <a:ext cx="417988" cy="2776633"/>
          </a:xfrm>
          <a:prstGeom prst="rect">
            <a:avLst/>
          </a:prstGeom>
        </p:spPr>
      </p:pic>
      <p:sp>
        <p:nvSpPr>
          <p:cNvPr id="14" name="TextBox 13">
            <a:extLst>
              <a:ext uri="{FF2B5EF4-FFF2-40B4-BE49-F238E27FC236}">
                <a16:creationId xmlns:a16="http://schemas.microsoft.com/office/drawing/2014/main" id="{34A8B257-CD19-3A94-F777-8A46402420A3}"/>
              </a:ext>
            </a:extLst>
          </p:cNvPr>
          <p:cNvSpPr txBox="1"/>
          <p:nvPr/>
        </p:nvSpPr>
        <p:spPr>
          <a:xfrm>
            <a:off x="5314122" y="3337009"/>
            <a:ext cx="4591878"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IndexOf finds the first occurrence of. In this case the letter r first appears in the seventh position. LastIndex</a:t>
            </a:r>
            <a:r>
              <a:rPr lang="en-GB" b="1" dirty="0">
                <a:latin typeface="Calibri" panose="020F0502020204030204" pitchFamily="34" charset="0"/>
                <a:cs typeface="Calibri" panose="020F0502020204030204" pitchFamily="34" charset="0"/>
              </a:rPr>
              <a:t>of finds the last occurrence of. WE can even use this to find whole words, In this case ‘Portugal’ starts at position 8 or starts at the 9</a:t>
            </a:r>
            <a:r>
              <a:rPr lang="en-GB" b="1" baseline="30000" dirty="0">
                <a:latin typeface="Calibri" panose="020F0502020204030204" pitchFamily="34" charset="0"/>
                <a:cs typeface="Calibri" panose="020F0502020204030204" pitchFamily="34" charset="0"/>
              </a:rPr>
              <a:t>th</a:t>
            </a:r>
            <a:r>
              <a:rPr lang="en-GB" b="1" dirty="0">
                <a:latin typeface="Calibri" panose="020F0502020204030204" pitchFamily="34" charset="0"/>
                <a:cs typeface="Calibri" panose="020F0502020204030204" pitchFamily="34" charset="0"/>
              </a:rPr>
              <a:t> character of the string.</a:t>
            </a:r>
            <a:endParaRPr lang="en-GB" b="1" dirty="0">
              <a:effectLst/>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AE5A435A-C541-6DBD-55E5-D9FC2E09FFE9}"/>
              </a:ext>
            </a:extLst>
          </p:cNvPr>
          <p:cNvSpPr txBox="1"/>
          <p:nvPr/>
        </p:nvSpPr>
        <p:spPr>
          <a:xfrm>
            <a:off x="5314122" y="5103674"/>
            <a:ext cx="459187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slice method can be used to chop a string starting at the indicated position. In this case splicing at position 4 chop at the 5</a:t>
            </a:r>
            <a:r>
              <a:rPr lang="en-GB" b="1" baseline="30000" dirty="0">
                <a:effectLst/>
                <a:latin typeface="Calibri" panose="020F0502020204030204" pitchFamily="34" charset="0"/>
                <a:cs typeface="Calibri" panose="020F0502020204030204" pitchFamily="34" charset="0"/>
              </a:rPr>
              <a:t>th</a:t>
            </a:r>
            <a:r>
              <a:rPr lang="en-GB" b="1" dirty="0">
                <a:effectLst/>
                <a:latin typeface="Calibri" panose="020F0502020204030204" pitchFamily="34" charset="0"/>
                <a:cs typeface="Calibri" panose="020F0502020204030204" pitchFamily="34" charset="0"/>
              </a:rPr>
              <a:t> character.</a:t>
            </a:r>
          </a:p>
          <a:p>
            <a:r>
              <a:rPr lang="en-GB" b="1" dirty="0">
                <a:latin typeface="Calibri" panose="020F0502020204030204" pitchFamily="34" charset="0"/>
                <a:cs typeface="Calibri" panose="020F0502020204030204" pitchFamily="34" charset="0"/>
              </a:rPr>
              <a:t>We can also use splice to specify a starting and ending position.</a:t>
            </a:r>
            <a:endParaRPr lang="en-GB" b="1" dirty="0">
              <a:effectLst/>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CF316797-8F36-0F51-1362-34DE6D2B53F1}"/>
              </a:ext>
            </a:extLst>
          </p:cNvPr>
          <p:cNvPicPr>
            <a:picLocks noChangeAspect="1"/>
          </p:cNvPicPr>
          <p:nvPr/>
        </p:nvPicPr>
        <p:blipFill>
          <a:blip r:embed="rId3"/>
          <a:stretch>
            <a:fillRect/>
          </a:stretch>
        </p:blipFill>
        <p:spPr>
          <a:xfrm>
            <a:off x="716264" y="5156682"/>
            <a:ext cx="1508108" cy="319364"/>
          </a:xfrm>
          <a:prstGeom prst="rect">
            <a:avLst/>
          </a:prstGeom>
        </p:spPr>
      </p:pic>
      <p:pic>
        <p:nvPicPr>
          <p:cNvPr id="19" name="Picture 18">
            <a:extLst>
              <a:ext uri="{FF2B5EF4-FFF2-40B4-BE49-F238E27FC236}">
                <a16:creationId xmlns:a16="http://schemas.microsoft.com/office/drawing/2014/main" id="{DC8197D4-9CC2-31AF-9406-EB13AC360857}"/>
              </a:ext>
            </a:extLst>
          </p:cNvPr>
          <p:cNvPicPr>
            <a:picLocks noChangeAspect="1"/>
          </p:cNvPicPr>
          <p:nvPr/>
        </p:nvPicPr>
        <p:blipFill>
          <a:blip r:embed="rId4"/>
          <a:stretch>
            <a:fillRect/>
          </a:stretch>
        </p:blipFill>
        <p:spPr>
          <a:xfrm>
            <a:off x="655982" y="5841412"/>
            <a:ext cx="526011" cy="319364"/>
          </a:xfrm>
          <a:prstGeom prst="rect">
            <a:avLst/>
          </a:prstGeom>
        </p:spPr>
      </p:pic>
    </p:spTree>
    <p:extLst>
      <p:ext uri="{BB962C8B-B14F-4D97-AF65-F5344CB8AC3E}">
        <p14:creationId xmlns:p14="http://schemas.microsoft.com/office/powerpoint/2010/main" val="393633373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176300-1A2E-2386-9049-E8D84F34FBC5}"/>
              </a:ext>
            </a:extLst>
          </p:cNvPr>
          <p:cNvSpPr txBox="1"/>
          <p:nvPr/>
        </p:nvSpPr>
        <p:spPr>
          <a:xfrm>
            <a:off x="185531" y="278208"/>
            <a:ext cx="5976730"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D6F4AEF-4843-3044-C52F-74F3D213884F}"/>
              </a:ext>
            </a:extLst>
          </p:cNvPr>
          <p:cNvSpPr txBox="1"/>
          <p:nvPr/>
        </p:nvSpPr>
        <p:spPr>
          <a:xfrm>
            <a:off x="185531" y="603510"/>
            <a:ext cx="940241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we want to get the first word but we do not know how many characters long it is – we can use indexOf to find the first space.</a:t>
            </a:r>
          </a:p>
        </p:txBody>
      </p:sp>
      <p:sp>
        <p:nvSpPr>
          <p:cNvPr id="5" name="TextBox 4">
            <a:extLst>
              <a:ext uri="{FF2B5EF4-FFF2-40B4-BE49-F238E27FC236}">
                <a16:creationId xmlns:a16="http://schemas.microsoft.com/office/drawing/2014/main" id="{7759B2B1-8A5B-ECCA-FCCF-9EF8BF60B4E3}"/>
              </a:ext>
            </a:extLst>
          </p:cNvPr>
          <p:cNvSpPr txBox="1"/>
          <p:nvPr/>
        </p:nvSpPr>
        <p:spPr>
          <a:xfrm>
            <a:off x="185531" y="1432370"/>
            <a:ext cx="713629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1FCC396-3ED9-7CBB-E505-A144FF7D89FD}"/>
              </a:ext>
            </a:extLst>
          </p:cNvPr>
          <p:cNvSpPr txBox="1"/>
          <p:nvPr/>
        </p:nvSpPr>
        <p:spPr>
          <a:xfrm>
            <a:off x="185531" y="1801590"/>
            <a:ext cx="940241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To get the last word of the string where we do not know where it starts and begins we just need to slice it one position after the last space.</a:t>
            </a:r>
          </a:p>
        </p:txBody>
      </p:sp>
      <p:sp>
        <p:nvSpPr>
          <p:cNvPr id="8" name="TextBox 7">
            <a:extLst>
              <a:ext uri="{FF2B5EF4-FFF2-40B4-BE49-F238E27FC236}">
                <a16:creationId xmlns:a16="http://schemas.microsoft.com/office/drawing/2014/main" id="{A4415EB8-C8D5-CB84-3639-A2DE03716925}"/>
              </a:ext>
            </a:extLst>
          </p:cNvPr>
          <p:cNvSpPr txBox="1"/>
          <p:nvPr/>
        </p:nvSpPr>
        <p:spPr>
          <a:xfrm>
            <a:off x="185531" y="2674368"/>
            <a:ext cx="9037982"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4F75724A-513A-29E8-7ACF-10DECC206674}"/>
              </a:ext>
            </a:extLst>
          </p:cNvPr>
          <p:cNvSpPr txBox="1"/>
          <p:nvPr/>
        </p:nvSpPr>
        <p:spPr>
          <a:xfrm>
            <a:off x="185531" y="3009215"/>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even combine the two to get the middle words from a string.</a:t>
            </a:r>
          </a:p>
        </p:txBody>
      </p:sp>
      <p:pic>
        <p:nvPicPr>
          <p:cNvPr id="11" name="Picture 10">
            <a:extLst>
              <a:ext uri="{FF2B5EF4-FFF2-40B4-BE49-F238E27FC236}">
                <a16:creationId xmlns:a16="http://schemas.microsoft.com/office/drawing/2014/main" id="{D0FB7ABF-F0BE-4764-C7C4-3EFE5931CFE9}"/>
              </a:ext>
            </a:extLst>
          </p:cNvPr>
          <p:cNvPicPr>
            <a:picLocks noChangeAspect="1"/>
          </p:cNvPicPr>
          <p:nvPr/>
        </p:nvPicPr>
        <p:blipFill>
          <a:blip r:embed="rId2"/>
          <a:stretch>
            <a:fillRect/>
          </a:stretch>
        </p:blipFill>
        <p:spPr>
          <a:xfrm>
            <a:off x="6940232" y="262819"/>
            <a:ext cx="623248" cy="369332"/>
          </a:xfrm>
          <a:prstGeom prst="rect">
            <a:avLst/>
          </a:prstGeom>
        </p:spPr>
      </p:pic>
      <p:pic>
        <p:nvPicPr>
          <p:cNvPr id="13" name="Picture 12">
            <a:extLst>
              <a:ext uri="{FF2B5EF4-FFF2-40B4-BE49-F238E27FC236}">
                <a16:creationId xmlns:a16="http://schemas.microsoft.com/office/drawing/2014/main" id="{C948640F-15C7-D627-61AA-230F10A26C20}"/>
              </a:ext>
            </a:extLst>
          </p:cNvPr>
          <p:cNvPicPr>
            <a:picLocks noChangeAspect="1"/>
          </p:cNvPicPr>
          <p:nvPr/>
        </p:nvPicPr>
        <p:blipFill>
          <a:blip r:embed="rId3"/>
          <a:stretch>
            <a:fillRect/>
          </a:stretch>
        </p:blipFill>
        <p:spPr>
          <a:xfrm>
            <a:off x="6933443" y="1359074"/>
            <a:ext cx="1260074" cy="369332"/>
          </a:xfrm>
          <a:prstGeom prst="rect">
            <a:avLst/>
          </a:prstGeom>
        </p:spPr>
      </p:pic>
      <p:pic>
        <p:nvPicPr>
          <p:cNvPr id="15" name="Picture 14">
            <a:extLst>
              <a:ext uri="{FF2B5EF4-FFF2-40B4-BE49-F238E27FC236}">
                <a16:creationId xmlns:a16="http://schemas.microsoft.com/office/drawing/2014/main" id="{8088A79E-5F72-C83D-D742-7136068253AC}"/>
              </a:ext>
            </a:extLst>
          </p:cNvPr>
          <p:cNvPicPr>
            <a:picLocks noChangeAspect="1"/>
          </p:cNvPicPr>
          <p:nvPr/>
        </p:nvPicPr>
        <p:blipFill>
          <a:blip r:embed="rId4"/>
          <a:stretch>
            <a:fillRect/>
          </a:stretch>
        </p:blipFill>
        <p:spPr>
          <a:xfrm>
            <a:off x="9223513" y="2674368"/>
            <a:ext cx="521410" cy="369332"/>
          </a:xfrm>
          <a:prstGeom prst="rect">
            <a:avLst/>
          </a:prstGeom>
        </p:spPr>
      </p:pic>
      <p:sp>
        <p:nvSpPr>
          <p:cNvPr id="17" name="TextBox 16">
            <a:extLst>
              <a:ext uri="{FF2B5EF4-FFF2-40B4-BE49-F238E27FC236}">
                <a16:creationId xmlns:a16="http://schemas.microsoft.com/office/drawing/2014/main" id="{697B9C8B-16EA-5DF3-DF40-005CE588821A}"/>
              </a:ext>
            </a:extLst>
          </p:cNvPr>
          <p:cNvSpPr txBox="1"/>
          <p:nvPr/>
        </p:nvSpPr>
        <p:spPr>
          <a:xfrm>
            <a:off x="185531" y="3673638"/>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18" name="TextBox 17">
            <a:extLst>
              <a:ext uri="{FF2B5EF4-FFF2-40B4-BE49-F238E27FC236}">
                <a16:creationId xmlns:a16="http://schemas.microsoft.com/office/drawing/2014/main" id="{2D2738C8-F59C-D193-1921-0CBB5C0B1476}"/>
              </a:ext>
            </a:extLst>
          </p:cNvPr>
          <p:cNvSpPr txBox="1"/>
          <p:nvPr/>
        </p:nvSpPr>
        <p:spPr>
          <a:xfrm>
            <a:off x="185531" y="4003214"/>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Slice and be used to extract the last two characters from a string</a:t>
            </a:r>
          </a:p>
        </p:txBody>
      </p:sp>
      <p:pic>
        <p:nvPicPr>
          <p:cNvPr id="20" name="Picture 19">
            <a:extLst>
              <a:ext uri="{FF2B5EF4-FFF2-40B4-BE49-F238E27FC236}">
                <a16:creationId xmlns:a16="http://schemas.microsoft.com/office/drawing/2014/main" id="{850978AF-66DA-20BA-BEED-B9E41E051CD3}"/>
              </a:ext>
            </a:extLst>
          </p:cNvPr>
          <p:cNvPicPr>
            <a:picLocks noChangeAspect="1"/>
          </p:cNvPicPr>
          <p:nvPr/>
        </p:nvPicPr>
        <p:blipFill>
          <a:blip r:embed="rId5"/>
          <a:stretch>
            <a:fillRect/>
          </a:stretch>
        </p:blipFill>
        <p:spPr>
          <a:xfrm>
            <a:off x="4521269" y="3680616"/>
            <a:ext cx="389850" cy="369332"/>
          </a:xfrm>
          <a:prstGeom prst="rect">
            <a:avLst/>
          </a:prstGeom>
        </p:spPr>
      </p:pic>
      <p:sp>
        <p:nvSpPr>
          <p:cNvPr id="21" name="TextBox 20">
            <a:extLst>
              <a:ext uri="{FF2B5EF4-FFF2-40B4-BE49-F238E27FC236}">
                <a16:creationId xmlns:a16="http://schemas.microsoft.com/office/drawing/2014/main" id="{2F25D3EC-0EB8-5624-246A-787357624875}"/>
              </a:ext>
            </a:extLst>
          </p:cNvPr>
          <p:cNvSpPr txBox="1"/>
          <p:nvPr/>
        </p:nvSpPr>
        <p:spPr>
          <a:xfrm>
            <a:off x="185531" y="4620379"/>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22" name="TextBox 21">
            <a:extLst>
              <a:ext uri="{FF2B5EF4-FFF2-40B4-BE49-F238E27FC236}">
                <a16:creationId xmlns:a16="http://schemas.microsoft.com/office/drawing/2014/main" id="{3BBFB718-C145-DFF9-F0DC-875393D9577D}"/>
              </a:ext>
            </a:extLst>
          </p:cNvPr>
          <p:cNvSpPr txBox="1"/>
          <p:nvPr/>
        </p:nvSpPr>
        <p:spPr>
          <a:xfrm>
            <a:off x="185531" y="4949955"/>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to extract from position 1 until before the last two characters</a:t>
            </a:r>
          </a:p>
        </p:txBody>
      </p:sp>
      <p:pic>
        <p:nvPicPr>
          <p:cNvPr id="24" name="Picture 23">
            <a:extLst>
              <a:ext uri="{FF2B5EF4-FFF2-40B4-BE49-F238E27FC236}">
                <a16:creationId xmlns:a16="http://schemas.microsoft.com/office/drawing/2014/main" id="{48422788-0966-C4D1-2866-5E1A33ACDED8}"/>
              </a:ext>
            </a:extLst>
          </p:cNvPr>
          <p:cNvPicPr>
            <a:picLocks noChangeAspect="1"/>
          </p:cNvPicPr>
          <p:nvPr/>
        </p:nvPicPr>
        <p:blipFill>
          <a:blip r:embed="rId6"/>
          <a:stretch>
            <a:fillRect/>
          </a:stretch>
        </p:blipFill>
        <p:spPr>
          <a:xfrm>
            <a:off x="4521269" y="4628495"/>
            <a:ext cx="1866280" cy="361216"/>
          </a:xfrm>
          <a:prstGeom prst="rect">
            <a:avLst/>
          </a:prstGeom>
        </p:spPr>
      </p:pic>
    </p:spTree>
    <p:extLst>
      <p:ext uri="{BB962C8B-B14F-4D97-AF65-F5344CB8AC3E}">
        <p14:creationId xmlns:p14="http://schemas.microsoft.com/office/powerpoint/2010/main" val="404312201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9C767F-0911-977B-47D8-6869E299450E}"/>
              </a:ext>
            </a:extLst>
          </p:cNvPr>
          <p:cNvSpPr txBox="1"/>
          <p:nvPr/>
        </p:nvSpPr>
        <p:spPr>
          <a:xfrm>
            <a:off x="159026" y="233932"/>
            <a:ext cx="8746435"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got the middle seat😮'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got lucky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'11B'</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'23C'</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'3E'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B9EA7A3-9335-4A7F-3830-01AE4C1247A7}"/>
              </a:ext>
            </a:extLst>
          </p:cNvPr>
          <p:cNvSpPr txBox="1"/>
          <p:nvPr/>
        </p:nvSpPr>
        <p:spPr>
          <a:xfrm>
            <a:off x="5672759" y="1189312"/>
            <a:ext cx="4088296"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 airline has seats that are numbered with row number then letter for the column or position. I.e. 11A, 11B, 11C, Isle, 11D, 11E, 11F. Where B and E are middle seats.</a:t>
            </a:r>
          </a:p>
        </p:txBody>
      </p:sp>
      <p:pic>
        <p:nvPicPr>
          <p:cNvPr id="6" name="Picture 5">
            <a:extLst>
              <a:ext uri="{FF2B5EF4-FFF2-40B4-BE49-F238E27FC236}">
                <a16:creationId xmlns:a16="http://schemas.microsoft.com/office/drawing/2014/main" id="{39536D8E-3FFD-72A8-331D-B87DF4556535}"/>
              </a:ext>
            </a:extLst>
          </p:cNvPr>
          <p:cNvPicPr>
            <a:picLocks noChangeAspect="1"/>
          </p:cNvPicPr>
          <p:nvPr/>
        </p:nvPicPr>
        <p:blipFill>
          <a:blip r:embed="rId2"/>
          <a:stretch>
            <a:fillRect/>
          </a:stretch>
        </p:blipFill>
        <p:spPr>
          <a:xfrm>
            <a:off x="2822713" y="1709854"/>
            <a:ext cx="2497206" cy="832402"/>
          </a:xfrm>
          <a:prstGeom prst="rect">
            <a:avLst/>
          </a:prstGeom>
        </p:spPr>
      </p:pic>
      <p:sp>
        <p:nvSpPr>
          <p:cNvPr id="7" name="TextBox 6">
            <a:extLst>
              <a:ext uri="{FF2B5EF4-FFF2-40B4-BE49-F238E27FC236}">
                <a16:creationId xmlns:a16="http://schemas.microsoft.com/office/drawing/2014/main" id="{FB543B63-FBC2-EDEA-9651-D55F45C18CC2}"/>
              </a:ext>
            </a:extLst>
          </p:cNvPr>
          <p:cNvSpPr txBox="1"/>
          <p:nvPr/>
        </p:nvSpPr>
        <p:spPr>
          <a:xfrm>
            <a:off x="159026" y="2897471"/>
            <a:ext cx="6427305"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Strings are just primitives so why are we able to call a method such as slice on a primitive? Well behind the scenes, JavaScript is will convert a string primitive to a string object then call the method on the string object. This is called boxing.</a:t>
            </a:r>
          </a:p>
        </p:txBody>
      </p:sp>
      <p:sp>
        <p:nvSpPr>
          <p:cNvPr id="9" name="TextBox 8">
            <a:extLst>
              <a:ext uri="{FF2B5EF4-FFF2-40B4-BE49-F238E27FC236}">
                <a16:creationId xmlns:a16="http://schemas.microsoft.com/office/drawing/2014/main" id="{E4EF5FC0-FA40-725F-2FC3-9859A4CA6073}"/>
              </a:ext>
            </a:extLst>
          </p:cNvPr>
          <p:cNvSpPr txBox="1"/>
          <p:nvPr/>
        </p:nvSpPr>
        <p:spPr>
          <a:xfrm>
            <a:off x="159026" y="4064343"/>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5F16587D-C40F-FDB6-8D49-B80D08F0007A}"/>
              </a:ext>
            </a:extLst>
          </p:cNvPr>
          <p:cNvPicPr>
            <a:picLocks noChangeAspect="1"/>
          </p:cNvPicPr>
          <p:nvPr/>
        </p:nvPicPr>
        <p:blipFill>
          <a:blip r:embed="rId3"/>
          <a:stretch>
            <a:fillRect/>
          </a:stretch>
        </p:blipFill>
        <p:spPr>
          <a:xfrm>
            <a:off x="6586331" y="2897471"/>
            <a:ext cx="2993129" cy="2056028"/>
          </a:xfrm>
          <a:prstGeom prst="rect">
            <a:avLst/>
          </a:prstGeom>
        </p:spPr>
      </p:pic>
      <p:sp>
        <p:nvSpPr>
          <p:cNvPr id="12" name="TextBox 11">
            <a:extLst>
              <a:ext uri="{FF2B5EF4-FFF2-40B4-BE49-F238E27FC236}">
                <a16:creationId xmlns:a16="http://schemas.microsoft.com/office/drawing/2014/main" id="{F6A7941A-9717-C8D8-3AF1-3BECDA8117AC}"/>
              </a:ext>
            </a:extLst>
          </p:cNvPr>
          <p:cNvSpPr txBox="1"/>
          <p:nvPr/>
        </p:nvSpPr>
        <p:spPr>
          <a:xfrm>
            <a:off x="151986" y="4458269"/>
            <a:ext cx="660186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see that the string looks a little bit like an object.</a:t>
            </a:r>
          </a:p>
        </p:txBody>
      </p:sp>
      <p:sp>
        <p:nvSpPr>
          <p:cNvPr id="13" name="TextBox 12">
            <a:extLst>
              <a:ext uri="{FF2B5EF4-FFF2-40B4-BE49-F238E27FC236}">
                <a16:creationId xmlns:a16="http://schemas.microsoft.com/office/drawing/2014/main" id="{8604E975-51DA-038B-053C-8DFD6E2D90F1}"/>
              </a:ext>
            </a:extLst>
          </p:cNvPr>
          <p:cNvSpPr txBox="1"/>
          <p:nvPr/>
        </p:nvSpPr>
        <p:spPr>
          <a:xfrm>
            <a:off x="151985" y="5080006"/>
            <a:ext cx="942747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JavaScript has finished performing a method on a primitive it will convert it back from an object to a string in the background</a:t>
            </a:r>
          </a:p>
        </p:txBody>
      </p:sp>
    </p:spTree>
    <p:extLst>
      <p:ext uri="{BB962C8B-B14F-4D97-AF65-F5344CB8AC3E}">
        <p14:creationId xmlns:p14="http://schemas.microsoft.com/office/powerpoint/2010/main" val="1423987797"/>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45FFAB-D0D8-7722-9FBE-406BB6E54C35}"/>
              </a:ext>
            </a:extLst>
          </p:cNvPr>
          <p:cNvSpPr txBox="1"/>
          <p:nvPr/>
        </p:nvSpPr>
        <p:spPr>
          <a:xfrm>
            <a:off x="271671" y="160518"/>
            <a:ext cx="5320745" cy="584775"/>
          </a:xfrm>
          <a:prstGeom prst="rect">
            <a:avLst/>
          </a:prstGeom>
          <a:noFill/>
        </p:spPr>
        <p:txBody>
          <a:bodyPr wrap="square">
            <a:spAutoFit/>
          </a:bodyPr>
          <a:lstStyle/>
          <a:p>
            <a:r>
              <a:rPr lang="en-GB" sz="3200" b="0" i="0" dirty="0">
                <a:solidFill>
                  <a:srgbClr val="1C1D1F"/>
                </a:solidFill>
                <a:effectLst/>
              </a:rPr>
              <a:t>Working with Strings – part 2</a:t>
            </a:r>
          </a:p>
        </p:txBody>
      </p:sp>
      <p:sp>
        <p:nvSpPr>
          <p:cNvPr id="4" name="TextBox 3">
            <a:extLst>
              <a:ext uri="{FF2B5EF4-FFF2-40B4-BE49-F238E27FC236}">
                <a16:creationId xmlns:a16="http://schemas.microsoft.com/office/drawing/2014/main" id="{7E29BB2F-0A2C-4FA3-AE75-6BE93A0FC9D0}"/>
              </a:ext>
            </a:extLst>
          </p:cNvPr>
          <p:cNvSpPr txBox="1"/>
          <p:nvPr/>
        </p:nvSpPr>
        <p:spPr>
          <a:xfrm>
            <a:off x="271671" y="882782"/>
            <a:ext cx="4128051"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74D0670B-BB51-7627-05C7-337D19C455DD}"/>
              </a:ext>
            </a:extLst>
          </p:cNvPr>
          <p:cNvPicPr>
            <a:picLocks noChangeAspect="1"/>
          </p:cNvPicPr>
          <p:nvPr/>
        </p:nvPicPr>
        <p:blipFill>
          <a:blip r:embed="rId2"/>
          <a:stretch>
            <a:fillRect/>
          </a:stretch>
        </p:blipFill>
        <p:spPr>
          <a:xfrm>
            <a:off x="4436165" y="882782"/>
            <a:ext cx="1697274" cy="584775"/>
          </a:xfrm>
          <a:prstGeom prst="rect">
            <a:avLst/>
          </a:prstGeom>
        </p:spPr>
      </p:pic>
      <p:sp>
        <p:nvSpPr>
          <p:cNvPr id="7" name="TextBox 6">
            <a:extLst>
              <a:ext uri="{FF2B5EF4-FFF2-40B4-BE49-F238E27FC236}">
                <a16:creationId xmlns:a16="http://schemas.microsoft.com/office/drawing/2014/main" id="{A99FDB51-A4D7-611B-90A9-2D12B9297F31}"/>
              </a:ext>
            </a:extLst>
          </p:cNvPr>
          <p:cNvSpPr txBox="1"/>
          <p:nvPr/>
        </p:nvSpPr>
        <p:spPr>
          <a:xfrm>
            <a:off x="6347792" y="853739"/>
            <a:ext cx="338593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change the case of a string to lowercase or uppercase.</a:t>
            </a:r>
          </a:p>
        </p:txBody>
      </p:sp>
      <p:sp>
        <p:nvSpPr>
          <p:cNvPr id="9" name="TextBox 8">
            <a:extLst>
              <a:ext uri="{FF2B5EF4-FFF2-40B4-BE49-F238E27FC236}">
                <a16:creationId xmlns:a16="http://schemas.microsoft.com/office/drawing/2014/main" id="{50AAAFF3-81D6-AF47-819F-BD364472BD24}"/>
              </a:ext>
            </a:extLst>
          </p:cNvPr>
          <p:cNvSpPr txBox="1"/>
          <p:nvPr/>
        </p:nvSpPr>
        <p:spPr>
          <a:xfrm>
            <a:off x="271671" y="1637559"/>
            <a:ext cx="9462051"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passengerLower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passengerLower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assengerLower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passengerCorrect</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311D800-AF44-0BE7-A92C-71DF4128594F}"/>
              </a:ext>
            </a:extLst>
          </p:cNvPr>
          <p:cNvSpPr txBox="1"/>
          <p:nvPr/>
        </p:nvSpPr>
        <p:spPr>
          <a:xfrm>
            <a:off x="245167" y="2714777"/>
            <a:ext cx="919038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the passenger has entered their name in incorrectly at the time of booking. We can use a combination of toLowerCase and splice to correct this.</a:t>
            </a:r>
          </a:p>
        </p:txBody>
      </p:sp>
      <p:sp>
        <p:nvSpPr>
          <p:cNvPr id="12" name="TextBox 11">
            <a:extLst>
              <a:ext uri="{FF2B5EF4-FFF2-40B4-BE49-F238E27FC236}">
                <a16:creationId xmlns:a16="http://schemas.microsoft.com/office/drawing/2014/main" id="{E60289E4-95B2-4550-79B5-312FAF55F4AC}"/>
              </a:ext>
            </a:extLst>
          </p:cNvPr>
          <p:cNvSpPr txBox="1"/>
          <p:nvPr/>
        </p:nvSpPr>
        <p:spPr>
          <a:xfrm>
            <a:off x="245167" y="3695937"/>
            <a:ext cx="6632711"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email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'hello@jonas.io'</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Hello@jonas.io </a:t>
            </a:r>
            <a:r>
              <a:rPr lang="en-GB" sz="1600" b="1" dirty="0">
                <a:solidFill>
                  <a:srgbClr val="D7BA7D"/>
                </a:solidFill>
                <a:effectLst/>
                <a:latin typeface="Consolas" panose="020B0609020204030204" pitchFamily="49" charset="0"/>
              </a:rPr>
              <a:t>\n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lowerEmail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trimmedEmail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lowerEmail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trim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trimmedEmail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normalisedEmail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trim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normalisedEmail</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528B1F77-20AE-910F-4821-BD5BDBEA32CF}"/>
              </a:ext>
            </a:extLst>
          </p:cNvPr>
          <p:cNvSpPr txBox="1"/>
          <p:nvPr/>
        </p:nvSpPr>
        <p:spPr>
          <a:xfrm>
            <a:off x="6824868" y="3695937"/>
            <a:ext cx="2835965"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the passenger has entered their login email incorrectly at the time of booking by adding a space at the beginning, a capital letter and a return at the end. We can use a combination of toLowerCase and trim to correct this.</a:t>
            </a:r>
          </a:p>
        </p:txBody>
      </p:sp>
      <p:sp>
        <p:nvSpPr>
          <p:cNvPr id="14" name="TextBox 13">
            <a:extLst>
              <a:ext uri="{FF2B5EF4-FFF2-40B4-BE49-F238E27FC236}">
                <a16:creationId xmlns:a16="http://schemas.microsoft.com/office/drawing/2014/main" id="{5144D550-E68A-A406-A9A8-72B4D9529223}"/>
              </a:ext>
            </a:extLst>
          </p:cNvPr>
          <p:cNvSpPr txBox="1"/>
          <p:nvPr/>
        </p:nvSpPr>
        <p:spPr>
          <a:xfrm>
            <a:off x="245167" y="6051151"/>
            <a:ext cx="631465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can be performed with one line of code by calling the trim method on the to</a:t>
            </a:r>
            <a:r>
              <a:rPr lang="en-GB" b="1" dirty="0">
                <a:latin typeface="Calibri" panose="020F0502020204030204" pitchFamily="34" charset="0"/>
                <a:cs typeface="Calibri" panose="020F0502020204030204" pitchFamily="34" charset="0"/>
              </a:rPr>
              <a:t>LowerCase. Trim removes whitespace.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0146956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B4F5E8-17D2-46CF-EDD5-C57F0899191D}"/>
              </a:ext>
            </a:extLst>
          </p:cNvPr>
          <p:cNvSpPr txBox="1"/>
          <p:nvPr/>
        </p:nvSpPr>
        <p:spPr>
          <a:xfrm>
            <a:off x="155713" y="274479"/>
            <a:ext cx="7053469"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priceGB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'288,97£'</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priceUS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priceGB</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priceUS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F593C3D-7C40-33F1-DA12-42B6C743DC08}"/>
              </a:ext>
            </a:extLst>
          </p:cNvPr>
          <p:cNvSpPr txBox="1"/>
          <p:nvPr/>
        </p:nvSpPr>
        <p:spPr>
          <a:xfrm>
            <a:off x="155713" y="1105476"/>
            <a:ext cx="845488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Replace can be used to switch out characters or words in a string. In this example we are replacing the coma with a dot and the pound sign with a dollar sign.</a:t>
            </a:r>
          </a:p>
        </p:txBody>
      </p:sp>
      <p:sp>
        <p:nvSpPr>
          <p:cNvPr id="6" name="TextBox 5">
            <a:extLst>
              <a:ext uri="{FF2B5EF4-FFF2-40B4-BE49-F238E27FC236}">
                <a16:creationId xmlns:a16="http://schemas.microsoft.com/office/drawing/2014/main" id="{41C6BBB2-CEF1-B727-12B8-3FCABCB07AAA}"/>
              </a:ext>
            </a:extLst>
          </p:cNvPr>
          <p:cNvSpPr txBox="1"/>
          <p:nvPr/>
        </p:nvSpPr>
        <p:spPr>
          <a:xfrm>
            <a:off x="155713" y="1865123"/>
            <a:ext cx="9356035"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'All passengers come to barding door 23. Boarding door 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'door'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4A7B406-C813-B24E-4A2A-7A8D1E04804D}"/>
              </a:ext>
            </a:extLst>
          </p:cNvPr>
          <p:cNvSpPr txBox="1"/>
          <p:nvPr/>
        </p:nvSpPr>
        <p:spPr>
          <a:xfrm>
            <a:off x="155712" y="2786535"/>
            <a:ext cx="845488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Notice how replace only replaces the first instance. Coming soon to javascript will be a replaceAll method – Now working – added in 2022 release. </a:t>
            </a:r>
          </a:p>
        </p:txBody>
      </p:sp>
      <p:sp>
        <p:nvSpPr>
          <p:cNvPr id="11" name="TextBox 10">
            <a:extLst>
              <a:ext uri="{FF2B5EF4-FFF2-40B4-BE49-F238E27FC236}">
                <a16:creationId xmlns:a16="http://schemas.microsoft.com/office/drawing/2014/main" id="{FEF7CC40-9570-5411-A475-647B4AE15E37}"/>
              </a:ext>
            </a:extLst>
          </p:cNvPr>
          <p:cNvSpPr txBox="1"/>
          <p:nvPr/>
        </p:nvSpPr>
        <p:spPr>
          <a:xfrm>
            <a:off x="155711" y="3524032"/>
            <a:ext cx="6894445"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'door'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5B23FE12-1DF5-7012-5F38-79DEA6970832}"/>
              </a:ext>
            </a:extLst>
          </p:cNvPr>
          <p:cNvPicPr>
            <a:picLocks noChangeAspect="1"/>
          </p:cNvPicPr>
          <p:nvPr/>
        </p:nvPicPr>
        <p:blipFill>
          <a:blip r:embed="rId2"/>
          <a:stretch>
            <a:fillRect/>
          </a:stretch>
        </p:blipFill>
        <p:spPr>
          <a:xfrm>
            <a:off x="155456" y="2410274"/>
            <a:ext cx="7809101" cy="389430"/>
          </a:xfrm>
          <a:prstGeom prst="rect">
            <a:avLst/>
          </a:prstGeom>
        </p:spPr>
      </p:pic>
      <p:pic>
        <p:nvPicPr>
          <p:cNvPr id="17" name="Picture 16">
            <a:extLst>
              <a:ext uri="{FF2B5EF4-FFF2-40B4-BE49-F238E27FC236}">
                <a16:creationId xmlns:a16="http://schemas.microsoft.com/office/drawing/2014/main" id="{05962AE1-EE2A-41F9-9B1C-CC4F2F60E8B2}"/>
              </a:ext>
            </a:extLst>
          </p:cNvPr>
          <p:cNvPicPr>
            <a:picLocks noChangeAspect="1"/>
          </p:cNvPicPr>
          <p:nvPr/>
        </p:nvPicPr>
        <p:blipFill>
          <a:blip r:embed="rId3"/>
          <a:stretch>
            <a:fillRect/>
          </a:stretch>
        </p:blipFill>
        <p:spPr>
          <a:xfrm>
            <a:off x="155456" y="3818640"/>
            <a:ext cx="7667252" cy="338554"/>
          </a:xfrm>
          <a:prstGeom prst="rect">
            <a:avLst/>
          </a:prstGeom>
        </p:spPr>
      </p:pic>
      <p:sp>
        <p:nvSpPr>
          <p:cNvPr id="19" name="TextBox 18">
            <a:extLst>
              <a:ext uri="{FF2B5EF4-FFF2-40B4-BE49-F238E27FC236}">
                <a16:creationId xmlns:a16="http://schemas.microsoft.com/office/drawing/2014/main" id="{C0AE78C1-AD02-7718-F04D-3C0D95C69B80}"/>
              </a:ext>
            </a:extLst>
          </p:cNvPr>
          <p:cNvSpPr txBox="1"/>
          <p:nvPr/>
        </p:nvSpPr>
        <p:spPr>
          <a:xfrm>
            <a:off x="155456" y="4451802"/>
            <a:ext cx="636435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D16969"/>
                </a:solidFill>
                <a:effectLst/>
                <a:latin typeface="Consolas" panose="020B0609020204030204" pitchFamily="49" charset="0"/>
              </a:rPr>
              <a:t>/door/</a:t>
            </a:r>
            <a:r>
              <a:rPr lang="en-GB" sz="1600" b="1" dirty="0">
                <a:solidFill>
                  <a:srgbClr val="569CD6"/>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83EB004A-B787-729E-9D45-01789F92CFE6}"/>
              </a:ext>
            </a:extLst>
          </p:cNvPr>
          <p:cNvSpPr txBox="1"/>
          <p:nvPr/>
        </p:nvSpPr>
        <p:spPr>
          <a:xfrm>
            <a:off x="155456" y="4752496"/>
            <a:ext cx="935603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use a regular expression to replace door. In this example we put the word door between forward slashes instead of quotes and a g for global after the last forward slash.</a:t>
            </a:r>
          </a:p>
        </p:txBody>
      </p:sp>
      <p:pic>
        <p:nvPicPr>
          <p:cNvPr id="21" name="Picture 20">
            <a:extLst>
              <a:ext uri="{FF2B5EF4-FFF2-40B4-BE49-F238E27FC236}">
                <a16:creationId xmlns:a16="http://schemas.microsoft.com/office/drawing/2014/main" id="{66592E1F-61F6-A0B0-ADD4-FD5EAACB1EDB}"/>
              </a:ext>
            </a:extLst>
          </p:cNvPr>
          <p:cNvPicPr>
            <a:picLocks noChangeAspect="1"/>
          </p:cNvPicPr>
          <p:nvPr/>
        </p:nvPicPr>
        <p:blipFill>
          <a:blip r:embed="rId3"/>
          <a:stretch>
            <a:fillRect/>
          </a:stretch>
        </p:blipFill>
        <p:spPr>
          <a:xfrm>
            <a:off x="155456" y="5360555"/>
            <a:ext cx="7667252" cy="338554"/>
          </a:xfrm>
          <a:prstGeom prst="rect">
            <a:avLst/>
          </a:prstGeom>
        </p:spPr>
      </p:pic>
    </p:spTree>
    <p:extLst>
      <p:ext uri="{BB962C8B-B14F-4D97-AF65-F5344CB8AC3E}">
        <p14:creationId xmlns:p14="http://schemas.microsoft.com/office/powerpoint/2010/main" val="302829831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7574E3-5D72-B71D-D3A2-8EE8F9E23AC0}"/>
              </a:ext>
            </a:extLst>
          </p:cNvPr>
          <p:cNvSpPr txBox="1"/>
          <p:nvPr/>
        </p:nvSpPr>
        <p:spPr>
          <a:xfrm>
            <a:off x="208723" y="422056"/>
            <a:ext cx="7914860"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'A320neo'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'A320'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'Boeing'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'Airbus A320neo'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'Air'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'Ab'</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'Airbus'</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endsWith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'neo'</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'Part of the NEW Airbus Family'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85F51F9B-5C8D-2BD7-10D5-27208760B2CF}"/>
              </a:ext>
            </a:extLst>
          </p:cNvPr>
          <p:cNvSpPr txBox="1"/>
          <p:nvPr/>
        </p:nvSpPr>
        <p:spPr>
          <a:xfrm>
            <a:off x="6321287" y="750340"/>
            <a:ext cx="3584713"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There are several methods that work with Booleans such as includes, startsWith and </a:t>
            </a:r>
            <a:r>
              <a:rPr lang="en-GB" b="1" dirty="0">
                <a:latin typeface="Calibri" panose="020F0502020204030204" pitchFamily="34" charset="0"/>
                <a:cs typeface="Calibri" panose="020F0502020204030204" pitchFamily="34" charset="0"/>
              </a:rPr>
              <a:t>e</a:t>
            </a:r>
            <a:r>
              <a:rPr lang="en-GB" b="1" dirty="0">
                <a:effectLst/>
                <a:latin typeface="Calibri" panose="020F0502020204030204" pitchFamily="34" charset="0"/>
                <a:cs typeface="Calibri" panose="020F0502020204030204" pitchFamily="34" charset="0"/>
              </a:rPr>
              <a:t>ndsWith.</a:t>
            </a:r>
          </a:p>
        </p:txBody>
      </p:sp>
      <p:pic>
        <p:nvPicPr>
          <p:cNvPr id="6" name="Picture 5">
            <a:extLst>
              <a:ext uri="{FF2B5EF4-FFF2-40B4-BE49-F238E27FC236}">
                <a16:creationId xmlns:a16="http://schemas.microsoft.com/office/drawing/2014/main" id="{B03A45A6-95F3-C9CC-3FD8-C7D09C0A797E}"/>
              </a:ext>
            </a:extLst>
          </p:cNvPr>
          <p:cNvPicPr>
            <a:picLocks noChangeAspect="1"/>
          </p:cNvPicPr>
          <p:nvPr/>
        </p:nvPicPr>
        <p:blipFill>
          <a:blip r:embed="rId2"/>
          <a:stretch>
            <a:fillRect/>
          </a:stretch>
        </p:blipFill>
        <p:spPr>
          <a:xfrm>
            <a:off x="4953000" y="584387"/>
            <a:ext cx="559904" cy="305402"/>
          </a:xfrm>
          <a:prstGeom prst="rect">
            <a:avLst/>
          </a:prstGeom>
        </p:spPr>
      </p:pic>
      <p:pic>
        <p:nvPicPr>
          <p:cNvPr id="7" name="Picture 6">
            <a:extLst>
              <a:ext uri="{FF2B5EF4-FFF2-40B4-BE49-F238E27FC236}">
                <a16:creationId xmlns:a16="http://schemas.microsoft.com/office/drawing/2014/main" id="{B1B5E756-7939-7190-2DAD-C9B7C05C6F0F}"/>
              </a:ext>
            </a:extLst>
          </p:cNvPr>
          <p:cNvPicPr>
            <a:picLocks noChangeAspect="1"/>
          </p:cNvPicPr>
          <p:nvPr/>
        </p:nvPicPr>
        <p:blipFill>
          <a:blip r:embed="rId2"/>
          <a:stretch>
            <a:fillRect/>
          </a:stretch>
        </p:blipFill>
        <p:spPr>
          <a:xfrm>
            <a:off x="4899992" y="1620662"/>
            <a:ext cx="559904" cy="305402"/>
          </a:xfrm>
          <a:prstGeom prst="rect">
            <a:avLst/>
          </a:prstGeom>
        </p:spPr>
      </p:pic>
      <p:pic>
        <p:nvPicPr>
          <p:cNvPr id="9" name="Picture 8">
            <a:extLst>
              <a:ext uri="{FF2B5EF4-FFF2-40B4-BE49-F238E27FC236}">
                <a16:creationId xmlns:a16="http://schemas.microsoft.com/office/drawing/2014/main" id="{B50D77E5-DEAD-3356-CAA5-1F1CE1E5D769}"/>
              </a:ext>
            </a:extLst>
          </p:cNvPr>
          <p:cNvPicPr>
            <a:picLocks noChangeAspect="1"/>
          </p:cNvPicPr>
          <p:nvPr/>
        </p:nvPicPr>
        <p:blipFill>
          <a:blip r:embed="rId3"/>
          <a:stretch>
            <a:fillRect/>
          </a:stretch>
        </p:blipFill>
        <p:spPr>
          <a:xfrm>
            <a:off x="4895448" y="889789"/>
            <a:ext cx="754523" cy="305402"/>
          </a:xfrm>
          <a:prstGeom prst="rect">
            <a:avLst/>
          </a:prstGeom>
        </p:spPr>
      </p:pic>
      <p:pic>
        <p:nvPicPr>
          <p:cNvPr id="10" name="Picture 9">
            <a:extLst>
              <a:ext uri="{FF2B5EF4-FFF2-40B4-BE49-F238E27FC236}">
                <a16:creationId xmlns:a16="http://schemas.microsoft.com/office/drawing/2014/main" id="{FE37EE81-FB98-124E-15AB-F8A49D7D0C25}"/>
              </a:ext>
            </a:extLst>
          </p:cNvPr>
          <p:cNvPicPr>
            <a:picLocks noChangeAspect="1"/>
          </p:cNvPicPr>
          <p:nvPr/>
        </p:nvPicPr>
        <p:blipFill>
          <a:blip r:embed="rId3"/>
          <a:stretch>
            <a:fillRect/>
          </a:stretch>
        </p:blipFill>
        <p:spPr>
          <a:xfrm>
            <a:off x="4855690" y="1926064"/>
            <a:ext cx="754523" cy="305402"/>
          </a:xfrm>
          <a:prstGeom prst="rect">
            <a:avLst/>
          </a:prstGeom>
        </p:spPr>
      </p:pic>
      <p:pic>
        <p:nvPicPr>
          <p:cNvPr id="12" name="Picture 11">
            <a:extLst>
              <a:ext uri="{FF2B5EF4-FFF2-40B4-BE49-F238E27FC236}">
                <a16:creationId xmlns:a16="http://schemas.microsoft.com/office/drawing/2014/main" id="{B7CB1C10-BD35-DF3E-9144-2341CAEA0E68}"/>
              </a:ext>
            </a:extLst>
          </p:cNvPr>
          <p:cNvPicPr>
            <a:picLocks noChangeAspect="1"/>
          </p:cNvPicPr>
          <p:nvPr/>
        </p:nvPicPr>
        <p:blipFill>
          <a:blip r:embed="rId4"/>
          <a:stretch>
            <a:fillRect/>
          </a:stretch>
        </p:blipFill>
        <p:spPr>
          <a:xfrm>
            <a:off x="6321287" y="2733674"/>
            <a:ext cx="3210933" cy="291903"/>
          </a:xfrm>
          <a:prstGeom prst="rect">
            <a:avLst/>
          </a:prstGeom>
        </p:spPr>
      </p:pic>
      <p:sp>
        <p:nvSpPr>
          <p:cNvPr id="14" name="TextBox 13">
            <a:extLst>
              <a:ext uri="{FF2B5EF4-FFF2-40B4-BE49-F238E27FC236}">
                <a16:creationId xmlns:a16="http://schemas.microsoft.com/office/drawing/2014/main" id="{5A1B3FEA-DF69-834D-B77D-AEF20E539045}"/>
              </a:ext>
            </a:extLst>
          </p:cNvPr>
          <p:cNvSpPr txBox="1"/>
          <p:nvPr/>
        </p:nvSpPr>
        <p:spPr>
          <a:xfrm>
            <a:off x="208722" y="3360543"/>
            <a:ext cx="7252251"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items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items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'knife'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are not allowed on board'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'Welcome aboard'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have a laptop, some Food and a pocket Knife'</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have socks and a camera'</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'Got some snacks and a gun for protection'</a:t>
            </a:r>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1713DB52-1555-7ADF-A776-A21E6612C0E6}"/>
              </a:ext>
            </a:extLst>
          </p:cNvPr>
          <p:cNvSpPr txBox="1"/>
          <p:nvPr/>
        </p:nvSpPr>
        <p:spPr>
          <a:xfrm>
            <a:off x="4426226" y="4545482"/>
            <a:ext cx="5385650"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t>
            </a:r>
            <a:r>
              <a:rPr lang="en-GB" b="1" dirty="0">
                <a:latin typeface="Calibri" panose="020F0502020204030204" pitchFamily="34" charset="0"/>
                <a:cs typeface="Calibri" panose="020F0502020204030204" pitchFamily="34" charset="0"/>
              </a:rPr>
              <a:t>use includes in a function to check a string. Note that we put the string to lowercase first to eliminate the problem of user capitalisation errors.</a:t>
            </a:r>
            <a:endParaRPr lang="en-GB" b="1" dirty="0">
              <a:effectLst/>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0895E6D7-8395-DEC6-CCCE-D4212F1CCEC1}"/>
              </a:ext>
            </a:extLst>
          </p:cNvPr>
          <p:cNvPicPr>
            <a:picLocks noChangeAspect="1"/>
          </p:cNvPicPr>
          <p:nvPr/>
        </p:nvPicPr>
        <p:blipFill>
          <a:blip r:embed="rId5"/>
          <a:stretch>
            <a:fillRect/>
          </a:stretch>
        </p:blipFill>
        <p:spPr>
          <a:xfrm>
            <a:off x="7197385" y="5616401"/>
            <a:ext cx="2708615" cy="791130"/>
          </a:xfrm>
          <a:prstGeom prst="rect">
            <a:avLst/>
          </a:prstGeom>
        </p:spPr>
      </p:pic>
    </p:spTree>
    <p:extLst>
      <p:ext uri="{BB962C8B-B14F-4D97-AF65-F5344CB8AC3E}">
        <p14:creationId xmlns:p14="http://schemas.microsoft.com/office/powerpoint/2010/main" val="1194517496"/>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4FDC90-3CC9-CCFD-85ED-AC34FD7BC4E5}"/>
              </a:ext>
            </a:extLst>
          </p:cNvPr>
          <p:cNvSpPr txBox="1"/>
          <p:nvPr/>
        </p:nvSpPr>
        <p:spPr>
          <a:xfrm>
            <a:off x="271671" y="94258"/>
            <a:ext cx="5320745" cy="584775"/>
          </a:xfrm>
          <a:prstGeom prst="rect">
            <a:avLst/>
          </a:prstGeom>
          <a:noFill/>
        </p:spPr>
        <p:txBody>
          <a:bodyPr wrap="square">
            <a:spAutoFit/>
          </a:bodyPr>
          <a:lstStyle/>
          <a:p>
            <a:r>
              <a:rPr lang="en-GB" sz="3200" b="0" i="0" dirty="0">
                <a:solidFill>
                  <a:srgbClr val="1C1D1F"/>
                </a:solidFill>
                <a:effectLst/>
              </a:rPr>
              <a:t>Working with Strings – part 3</a:t>
            </a:r>
          </a:p>
        </p:txBody>
      </p:sp>
      <p:sp>
        <p:nvSpPr>
          <p:cNvPr id="4" name="TextBox 3">
            <a:extLst>
              <a:ext uri="{FF2B5EF4-FFF2-40B4-BE49-F238E27FC236}">
                <a16:creationId xmlns:a16="http://schemas.microsoft.com/office/drawing/2014/main" id="{169CAB1E-3C1D-C460-38B7-CC288CE64F76}"/>
              </a:ext>
            </a:extLst>
          </p:cNvPr>
          <p:cNvSpPr txBox="1"/>
          <p:nvPr/>
        </p:nvSpPr>
        <p:spPr>
          <a:xfrm>
            <a:off x="271671" y="685300"/>
            <a:ext cx="5320745"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'a+very+nice+string'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B51FFFA-2F6F-22CA-47D1-BB9F4465F8DD}"/>
              </a:ext>
            </a:extLst>
          </p:cNvPr>
          <p:cNvSpPr txBox="1"/>
          <p:nvPr/>
        </p:nvSpPr>
        <p:spPr>
          <a:xfrm>
            <a:off x="271671" y="1183577"/>
            <a:ext cx="944217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split method can be used to split a string </a:t>
            </a:r>
            <a:r>
              <a:rPr lang="en-GB" b="1" dirty="0">
                <a:latin typeface="Calibri" panose="020F0502020204030204" pitchFamily="34" charset="0"/>
                <a:cs typeface="Calibri" panose="020F0502020204030204" pitchFamily="34" charset="0"/>
              </a:rPr>
              <a:t>into an array of components when we specify what character we want to use to split.</a:t>
            </a:r>
            <a:endParaRPr lang="en-GB" b="1" dirty="0">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87D5EDBF-C5EB-4C97-B6D6-DC78F2191DC0}"/>
              </a:ext>
            </a:extLst>
          </p:cNvPr>
          <p:cNvPicPr>
            <a:picLocks noChangeAspect="1"/>
          </p:cNvPicPr>
          <p:nvPr/>
        </p:nvPicPr>
        <p:blipFill>
          <a:blip r:embed="rId2"/>
          <a:stretch>
            <a:fillRect/>
          </a:stretch>
        </p:blipFill>
        <p:spPr>
          <a:xfrm>
            <a:off x="5801738" y="579283"/>
            <a:ext cx="3468779" cy="584775"/>
          </a:xfrm>
          <a:prstGeom prst="rect">
            <a:avLst/>
          </a:prstGeom>
        </p:spPr>
      </p:pic>
      <p:sp>
        <p:nvSpPr>
          <p:cNvPr id="9" name="TextBox 8">
            <a:extLst>
              <a:ext uri="{FF2B5EF4-FFF2-40B4-BE49-F238E27FC236}">
                <a16:creationId xmlns:a16="http://schemas.microsoft.com/office/drawing/2014/main" id="{82F9B9E3-539F-7CF0-D84C-1171C37F8CC6}"/>
              </a:ext>
            </a:extLst>
          </p:cNvPr>
          <p:cNvSpPr txBox="1"/>
          <p:nvPr/>
        </p:nvSpPr>
        <p:spPr>
          <a:xfrm>
            <a:off x="271671" y="1914466"/>
            <a:ext cx="7053469"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'Mr.'</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newName</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2019314F-EF42-3CC6-41BB-FF799346FEB9}"/>
              </a:ext>
            </a:extLst>
          </p:cNvPr>
          <p:cNvPicPr>
            <a:picLocks noChangeAspect="1"/>
          </p:cNvPicPr>
          <p:nvPr/>
        </p:nvPicPr>
        <p:blipFill>
          <a:blip r:embed="rId3"/>
          <a:stretch>
            <a:fillRect/>
          </a:stretch>
        </p:blipFill>
        <p:spPr>
          <a:xfrm>
            <a:off x="6853030" y="2482306"/>
            <a:ext cx="2662690" cy="350354"/>
          </a:xfrm>
          <a:prstGeom prst="rect">
            <a:avLst/>
          </a:prstGeom>
        </p:spPr>
      </p:pic>
      <p:sp>
        <p:nvSpPr>
          <p:cNvPr id="12" name="TextBox 11">
            <a:extLst>
              <a:ext uri="{FF2B5EF4-FFF2-40B4-BE49-F238E27FC236}">
                <a16:creationId xmlns:a16="http://schemas.microsoft.com/office/drawing/2014/main" id="{FFC1FAF3-B535-7742-B2B3-3203D2AD0822}"/>
              </a:ext>
            </a:extLst>
          </p:cNvPr>
          <p:cNvSpPr txBox="1"/>
          <p:nvPr/>
        </p:nvSpPr>
        <p:spPr>
          <a:xfrm>
            <a:off x="271670" y="2878625"/>
            <a:ext cx="963432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de-structuring to put the split string into an array then build a new string based on the values in that array. The opposite of split is join where we again specify what we want to use in the join.</a:t>
            </a:r>
          </a:p>
        </p:txBody>
      </p:sp>
      <p:sp>
        <p:nvSpPr>
          <p:cNvPr id="13" name="TextBox 12">
            <a:extLst>
              <a:ext uri="{FF2B5EF4-FFF2-40B4-BE49-F238E27FC236}">
                <a16:creationId xmlns:a16="http://schemas.microsoft.com/office/drawing/2014/main" id="{ADBB5029-2628-6CC1-0A1A-BDA9EF6843B4}"/>
              </a:ext>
            </a:extLst>
          </p:cNvPr>
          <p:cNvSpPr txBox="1"/>
          <p:nvPr/>
        </p:nvSpPr>
        <p:spPr>
          <a:xfrm>
            <a:off x="165653" y="3820449"/>
            <a:ext cx="7159487"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'jessica ann smith davies'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509F4AB5-605F-53B7-CC2E-00530ED6E887}"/>
              </a:ext>
            </a:extLst>
          </p:cNvPr>
          <p:cNvSpPr txBox="1"/>
          <p:nvPr/>
        </p:nvSpPr>
        <p:spPr>
          <a:xfrm>
            <a:off x="4952999" y="3881377"/>
            <a:ext cx="495300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write a function to capitalise the first letter of a persons names.</a:t>
            </a:r>
          </a:p>
        </p:txBody>
      </p:sp>
      <p:pic>
        <p:nvPicPr>
          <p:cNvPr id="16" name="Picture 15">
            <a:extLst>
              <a:ext uri="{FF2B5EF4-FFF2-40B4-BE49-F238E27FC236}">
                <a16:creationId xmlns:a16="http://schemas.microsoft.com/office/drawing/2014/main" id="{7E28BBD5-9EA1-D696-A232-D6169B2EC05F}"/>
              </a:ext>
            </a:extLst>
          </p:cNvPr>
          <p:cNvPicPr>
            <a:picLocks noChangeAspect="1"/>
          </p:cNvPicPr>
          <p:nvPr/>
        </p:nvPicPr>
        <p:blipFill>
          <a:blip r:embed="rId4"/>
          <a:stretch>
            <a:fillRect/>
          </a:stretch>
        </p:blipFill>
        <p:spPr>
          <a:xfrm>
            <a:off x="5592416" y="6148883"/>
            <a:ext cx="2908490" cy="646331"/>
          </a:xfrm>
          <a:prstGeom prst="rect">
            <a:avLst/>
          </a:prstGeom>
        </p:spPr>
      </p:pic>
    </p:spTree>
    <p:extLst>
      <p:ext uri="{BB962C8B-B14F-4D97-AF65-F5344CB8AC3E}">
        <p14:creationId xmlns:p14="http://schemas.microsoft.com/office/powerpoint/2010/main" val="27607461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53155B-7EC0-8632-53CA-8B103FAAE199}"/>
              </a:ext>
            </a:extLst>
          </p:cNvPr>
          <p:cNvSpPr txBox="1"/>
          <p:nvPr/>
        </p:nvSpPr>
        <p:spPr>
          <a:xfrm>
            <a:off x="159026" y="230548"/>
            <a:ext cx="711973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namesUpper.push(n[0].toUpperCase() + n.slice(1));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'jessica ann smith davies'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F19F465-3B2B-11AD-EF09-BFB36CF72EF1}"/>
              </a:ext>
            </a:extLst>
          </p:cNvPr>
          <p:cNvSpPr txBox="1"/>
          <p:nvPr/>
        </p:nvSpPr>
        <p:spPr>
          <a:xfrm>
            <a:off x="6705601" y="1297203"/>
            <a:ext cx="3041373"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could use slice or replace to change the first letter of each name to upper case</a:t>
            </a:r>
          </a:p>
        </p:txBody>
      </p:sp>
      <p:pic>
        <p:nvPicPr>
          <p:cNvPr id="5" name="Picture 4">
            <a:extLst>
              <a:ext uri="{FF2B5EF4-FFF2-40B4-BE49-F238E27FC236}">
                <a16:creationId xmlns:a16="http://schemas.microsoft.com/office/drawing/2014/main" id="{ED56CE4B-F6BC-AC26-890D-5FEFDA9CE95B}"/>
              </a:ext>
            </a:extLst>
          </p:cNvPr>
          <p:cNvPicPr>
            <a:picLocks noChangeAspect="1"/>
          </p:cNvPicPr>
          <p:nvPr/>
        </p:nvPicPr>
        <p:blipFill>
          <a:blip r:embed="rId2"/>
          <a:stretch>
            <a:fillRect/>
          </a:stretch>
        </p:blipFill>
        <p:spPr>
          <a:xfrm>
            <a:off x="5486398" y="2877426"/>
            <a:ext cx="2908490" cy="646331"/>
          </a:xfrm>
          <a:prstGeom prst="rect">
            <a:avLst/>
          </a:prstGeom>
        </p:spPr>
      </p:pic>
      <p:sp>
        <p:nvSpPr>
          <p:cNvPr id="7" name="TextBox 6">
            <a:extLst>
              <a:ext uri="{FF2B5EF4-FFF2-40B4-BE49-F238E27FC236}">
                <a16:creationId xmlns:a16="http://schemas.microsoft.com/office/drawing/2014/main" id="{4872F810-2CD3-DD9E-3F66-91D3AE8602F0}"/>
              </a:ext>
            </a:extLst>
          </p:cNvPr>
          <p:cNvSpPr txBox="1"/>
          <p:nvPr/>
        </p:nvSpPr>
        <p:spPr>
          <a:xfrm>
            <a:off x="159026" y="4048129"/>
            <a:ext cx="4949686"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'Go to Gate 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padEnd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padEnd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F3FA57D4-CA2A-6E25-9F14-03062363F8C3}"/>
              </a:ext>
            </a:extLst>
          </p:cNvPr>
          <p:cNvPicPr>
            <a:picLocks noChangeAspect="1"/>
          </p:cNvPicPr>
          <p:nvPr/>
        </p:nvPicPr>
        <p:blipFill>
          <a:blip r:embed="rId3"/>
          <a:stretch>
            <a:fillRect/>
          </a:stretch>
        </p:blipFill>
        <p:spPr>
          <a:xfrm>
            <a:off x="5108712" y="4391631"/>
            <a:ext cx="3466456" cy="1376863"/>
          </a:xfrm>
          <a:prstGeom prst="rect">
            <a:avLst/>
          </a:prstGeom>
        </p:spPr>
      </p:pic>
      <p:sp>
        <p:nvSpPr>
          <p:cNvPr id="10" name="TextBox 9">
            <a:extLst>
              <a:ext uri="{FF2B5EF4-FFF2-40B4-BE49-F238E27FC236}">
                <a16:creationId xmlns:a16="http://schemas.microsoft.com/office/drawing/2014/main" id="{676CDA8A-9381-E5C5-A2B2-65CC8B880E35}"/>
              </a:ext>
            </a:extLst>
          </p:cNvPr>
          <p:cNvSpPr txBox="1"/>
          <p:nvPr/>
        </p:nvSpPr>
        <p:spPr>
          <a:xfrm>
            <a:off x="159026" y="5864011"/>
            <a:ext cx="948855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padStart and padEnd can be used to add padding to the start and end of a string where the first number is the desired length of the string and the second parameter is the characters we want to pad with.</a:t>
            </a:r>
          </a:p>
        </p:txBody>
      </p:sp>
    </p:spTree>
    <p:extLst>
      <p:ext uri="{BB962C8B-B14F-4D97-AF65-F5344CB8AC3E}">
        <p14:creationId xmlns:p14="http://schemas.microsoft.com/office/powerpoint/2010/main" val="251438615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E28D722-AAC6-40A7-4F4E-D634F02E3E56}"/>
              </a:ext>
            </a:extLst>
          </p:cNvPr>
          <p:cNvSpPr txBox="1"/>
          <p:nvPr/>
        </p:nvSpPr>
        <p:spPr>
          <a:xfrm>
            <a:off x="238539" y="188198"/>
            <a:ext cx="6708913"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lastFour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lastFour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'4321765469762144'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'432176546976217886544'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'43217654697625675817886544'</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3EA6B104-6695-F7C0-C13C-C1ED00702F22}"/>
              </a:ext>
            </a:extLst>
          </p:cNvPr>
          <p:cNvSpPr txBox="1"/>
          <p:nvPr/>
        </p:nvSpPr>
        <p:spPr>
          <a:xfrm>
            <a:off x="5698436" y="188198"/>
            <a:ext cx="3810000"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real world application of padding would be to mast all but the last four digits of a credit card number.</a:t>
            </a:r>
          </a:p>
        </p:txBody>
      </p:sp>
      <p:pic>
        <p:nvPicPr>
          <p:cNvPr id="8" name="Picture 7">
            <a:extLst>
              <a:ext uri="{FF2B5EF4-FFF2-40B4-BE49-F238E27FC236}">
                <a16:creationId xmlns:a16="http://schemas.microsoft.com/office/drawing/2014/main" id="{44380B70-7494-4C79-237F-EEF07EEC6749}"/>
              </a:ext>
            </a:extLst>
          </p:cNvPr>
          <p:cNvPicPr>
            <a:picLocks noChangeAspect="1"/>
          </p:cNvPicPr>
          <p:nvPr/>
        </p:nvPicPr>
        <p:blipFill>
          <a:blip r:embed="rId2"/>
          <a:stretch>
            <a:fillRect/>
          </a:stretch>
        </p:blipFill>
        <p:spPr>
          <a:xfrm>
            <a:off x="6809962" y="1523677"/>
            <a:ext cx="2983395" cy="972846"/>
          </a:xfrm>
          <a:prstGeom prst="rect">
            <a:avLst/>
          </a:prstGeom>
        </p:spPr>
      </p:pic>
      <p:sp>
        <p:nvSpPr>
          <p:cNvPr id="10" name="TextBox 9">
            <a:extLst>
              <a:ext uri="{FF2B5EF4-FFF2-40B4-BE49-F238E27FC236}">
                <a16:creationId xmlns:a16="http://schemas.microsoft.com/office/drawing/2014/main" id="{DCC2CF34-8CD3-175C-CDFE-C3F0F21F4F97}"/>
              </a:ext>
            </a:extLst>
          </p:cNvPr>
          <p:cNvSpPr txBox="1"/>
          <p:nvPr/>
        </p:nvSpPr>
        <p:spPr>
          <a:xfrm>
            <a:off x="238539" y="2908671"/>
            <a:ext cx="7752522"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messageRepeat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'Bad Wather... All departures delayed...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messageRepeat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repeat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pic>
        <p:nvPicPr>
          <p:cNvPr id="12" name="Picture 11">
            <a:extLst>
              <a:ext uri="{FF2B5EF4-FFF2-40B4-BE49-F238E27FC236}">
                <a16:creationId xmlns:a16="http://schemas.microsoft.com/office/drawing/2014/main" id="{733A4062-FBFD-4030-515B-6FD3C1748A67}"/>
              </a:ext>
            </a:extLst>
          </p:cNvPr>
          <p:cNvPicPr>
            <a:picLocks noChangeAspect="1"/>
          </p:cNvPicPr>
          <p:nvPr/>
        </p:nvPicPr>
        <p:blipFill>
          <a:blip r:embed="rId3"/>
          <a:stretch>
            <a:fillRect/>
          </a:stretch>
        </p:blipFill>
        <p:spPr>
          <a:xfrm>
            <a:off x="290378" y="3493446"/>
            <a:ext cx="7422387" cy="584774"/>
          </a:xfrm>
          <a:prstGeom prst="rect">
            <a:avLst/>
          </a:prstGeom>
        </p:spPr>
      </p:pic>
      <p:sp>
        <p:nvSpPr>
          <p:cNvPr id="13" name="TextBox 12">
            <a:extLst>
              <a:ext uri="{FF2B5EF4-FFF2-40B4-BE49-F238E27FC236}">
                <a16:creationId xmlns:a16="http://schemas.microsoft.com/office/drawing/2014/main" id="{1EB49953-15C0-A04B-FAE9-BF42A671BA3F}"/>
              </a:ext>
            </a:extLst>
          </p:cNvPr>
          <p:cNvSpPr txBox="1"/>
          <p:nvPr/>
        </p:nvSpPr>
        <p:spPr>
          <a:xfrm>
            <a:off x="7711597" y="2633224"/>
            <a:ext cx="224161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repeat method will just repeat a string as many times as we specify. In this case 5.</a:t>
            </a:r>
          </a:p>
        </p:txBody>
      </p:sp>
      <p:sp>
        <p:nvSpPr>
          <p:cNvPr id="15" name="TextBox 14">
            <a:extLst>
              <a:ext uri="{FF2B5EF4-FFF2-40B4-BE49-F238E27FC236}">
                <a16:creationId xmlns:a16="http://schemas.microsoft.com/office/drawing/2014/main" id="{A356513F-5726-D9EF-4AE6-917B1FB09283}"/>
              </a:ext>
            </a:extLst>
          </p:cNvPr>
          <p:cNvSpPr txBox="1"/>
          <p:nvPr/>
        </p:nvSpPr>
        <p:spPr>
          <a:xfrm>
            <a:off x="290378" y="4385999"/>
            <a:ext cx="7421219"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`There are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planes in line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repeat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067137AB-DCC5-14EA-F3CB-2FA7987CC367}"/>
              </a:ext>
            </a:extLst>
          </p:cNvPr>
          <p:cNvPicPr>
            <a:picLocks noChangeAspect="1"/>
          </p:cNvPicPr>
          <p:nvPr/>
        </p:nvPicPr>
        <p:blipFill>
          <a:blip r:embed="rId4"/>
          <a:stretch>
            <a:fillRect/>
          </a:stretch>
        </p:blipFill>
        <p:spPr>
          <a:xfrm>
            <a:off x="2402164" y="5392807"/>
            <a:ext cx="4003917" cy="562851"/>
          </a:xfrm>
          <a:prstGeom prst="rect">
            <a:avLst/>
          </a:prstGeom>
        </p:spPr>
      </p:pic>
      <p:sp>
        <p:nvSpPr>
          <p:cNvPr id="18" name="TextBox 17">
            <a:extLst>
              <a:ext uri="{FF2B5EF4-FFF2-40B4-BE49-F238E27FC236}">
                <a16:creationId xmlns:a16="http://schemas.microsoft.com/office/drawing/2014/main" id="{5CEE0FC3-3033-946E-1A80-41CED359932D}"/>
              </a:ext>
            </a:extLst>
          </p:cNvPr>
          <p:cNvSpPr txBox="1"/>
          <p:nvPr/>
        </p:nvSpPr>
        <p:spPr>
          <a:xfrm>
            <a:off x="7711597" y="4522700"/>
            <a:ext cx="224161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repeat method can be used in a function.</a:t>
            </a:r>
          </a:p>
        </p:txBody>
      </p:sp>
      <p:sp>
        <p:nvSpPr>
          <p:cNvPr id="19" name="TextBox 18">
            <a:extLst>
              <a:ext uri="{FF2B5EF4-FFF2-40B4-BE49-F238E27FC236}">
                <a16:creationId xmlns:a16="http://schemas.microsoft.com/office/drawing/2014/main" id="{673D214C-FAFD-6BEB-6A63-CC23C08CD7BE}"/>
              </a:ext>
            </a:extLst>
          </p:cNvPr>
          <p:cNvSpPr txBox="1"/>
          <p:nvPr/>
        </p:nvSpPr>
        <p:spPr>
          <a:xfrm>
            <a:off x="172278" y="6349512"/>
            <a:ext cx="9621079" cy="646331"/>
          </a:xfrm>
          <a:prstGeom prst="rect">
            <a:avLst/>
          </a:prstGeom>
          <a:noFill/>
        </p:spPr>
        <p:txBody>
          <a:bodyPr wrap="square">
            <a:spAutoFit/>
          </a:bodyPr>
          <a:lstStyle/>
          <a:p>
            <a:r>
              <a:rPr lang="en-GB" dirty="0">
                <a:hlinkClick r:id="rId5"/>
              </a:rPr>
              <a:t>https://developer.mozilla.org/en-US/docs/Web/JavaScript/Reference/Global_Objects/String/replace</a:t>
            </a:r>
            <a:endParaRPr lang="en-GB" dirty="0"/>
          </a:p>
          <a:p>
            <a:endParaRPr lang="en-GB" dirty="0"/>
          </a:p>
        </p:txBody>
      </p:sp>
      <p:sp>
        <p:nvSpPr>
          <p:cNvPr id="20" name="TextBox 19">
            <a:extLst>
              <a:ext uri="{FF2B5EF4-FFF2-40B4-BE49-F238E27FC236}">
                <a16:creationId xmlns:a16="http://schemas.microsoft.com/office/drawing/2014/main" id="{FC7C2D8A-0F52-F525-BED3-6097DECD4796}"/>
              </a:ext>
            </a:extLst>
          </p:cNvPr>
          <p:cNvSpPr txBox="1"/>
          <p:nvPr/>
        </p:nvSpPr>
        <p:spPr>
          <a:xfrm>
            <a:off x="172278" y="6046440"/>
            <a:ext cx="9052063"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All the different methods for strings can be found in the left hand pane of this page</a:t>
            </a:r>
          </a:p>
        </p:txBody>
      </p:sp>
    </p:spTree>
    <p:extLst>
      <p:ext uri="{BB962C8B-B14F-4D97-AF65-F5344CB8AC3E}">
        <p14:creationId xmlns:p14="http://schemas.microsoft.com/office/powerpoint/2010/main" val="3974983029"/>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E696D-FD69-D07C-FDA4-36781D3DDC4E}"/>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Closer look at functions</a:t>
            </a:r>
          </a:p>
        </p:txBody>
      </p:sp>
    </p:spTree>
    <p:extLst>
      <p:ext uri="{BB962C8B-B14F-4D97-AF65-F5344CB8AC3E}">
        <p14:creationId xmlns:p14="http://schemas.microsoft.com/office/powerpoint/2010/main" val="648463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F4BC5-6AC9-422F-BC09-45C6B19660EB}"/>
              </a:ext>
            </a:extLst>
          </p:cNvPr>
          <p:cNvSpPr txBox="1"/>
          <p:nvPr/>
        </p:nvSpPr>
        <p:spPr>
          <a:xfrm>
            <a:off x="218954" y="336617"/>
            <a:ext cx="9468091"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6587CD9-DC84-4B4D-B7AE-4196D844A49C}"/>
              </a:ext>
            </a:extLst>
          </p:cNvPr>
          <p:cNvSpPr txBox="1"/>
          <p:nvPr/>
        </p:nvSpPr>
        <p:spPr>
          <a:xfrm>
            <a:off x="6186716" y="336617"/>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written as If else would be something like this.</a:t>
            </a:r>
          </a:p>
        </p:txBody>
      </p:sp>
    </p:spTree>
    <p:extLst>
      <p:ext uri="{BB962C8B-B14F-4D97-AF65-F5344CB8AC3E}">
        <p14:creationId xmlns:p14="http://schemas.microsoft.com/office/powerpoint/2010/main" val="18944371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D2A885-9E9E-EE71-81DF-74199CC1DF9D}"/>
              </a:ext>
            </a:extLst>
          </p:cNvPr>
          <p:cNvSpPr txBox="1"/>
          <p:nvPr/>
        </p:nvSpPr>
        <p:spPr>
          <a:xfrm>
            <a:off x="6314662" y="94258"/>
            <a:ext cx="3591338" cy="584775"/>
          </a:xfrm>
          <a:prstGeom prst="rect">
            <a:avLst/>
          </a:prstGeom>
          <a:noFill/>
        </p:spPr>
        <p:txBody>
          <a:bodyPr wrap="square">
            <a:spAutoFit/>
          </a:bodyPr>
          <a:lstStyle/>
          <a:p>
            <a:r>
              <a:rPr lang="en-GB" sz="3200" dirty="0">
                <a:solidFill>
                  <a:srgbClr val="1C1D1F"/>
                </a:solidFill>
              </a:rPr>
              <a:t>Default Parameters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2AF21FBF-7246-DC1F-58B4-400A7B67C182}"/>
              </a:ext>
            </a:extLst>
          </p:cNvPr>
          <p:cNvSpPr txBox="1"/>
          <p:nvPr/>
        </p:nvSpPr>
        <p:spPr>
          <a:xfrm>
            <a:off x="245168" y="117693"/>
            <a:ext cx="546652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numPassengers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price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numPassengers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ES5 method of setting default parameters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numPassengers = NumPassengers ||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price = price || 199;</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numPassengers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price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800</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6443DA1A-6CA3-62FC-540A-3C95258B80A1}"/>
              </a:ext>
            </a:extLst>
          </p:cNvPr>
          <p:cNvSpPr txBox="1"/>
          <p:nvPr/>
        </p:nvSpPr>
        <p:spPr>
          <a:xfrm>
            <a:off x="5429330" y="702468"/>
            <a:ext cx="4357403"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is a simple function that creates a  booking object and pushes it into an array.</a:t>
            </a:r>
          </a:p>
        </p:txBody>
      </p:sp>
      <p:pic>
        <p:nvPicPr>
          <p:cNvPr id="7" name="Picture 6">
            <a:extLst>
              <a:ext uri="{FF2B5EF4-FFF2-40B4-BE49-F238E27FC236}">
                <a16:creationId xmlns:a16="http://schemas.microsoft.com/office/drawing/2014/main" id="{D7F2EDEA-55B1-04A4-92F8-062D92E24918}"/>
              </a:ext>
            </a:extLst>
          </p:cNvPr>
          <p:cNvPicPr>
            <a:picLocks noChangeAspect="1"/>
          </p:cNvPicPr>
          <p:nvPr/>
        </p:nvPicPr>
        <p:blipFill>
          <a:blip r:embed="rId2"/>
          <a:stretch>
            <a:fillRect/>
          </a:stretch>
        </p:blipFill>
        <p:spPr>
          <a:xfrm>
            <a:off x="5324556" y="1340007"/>
            <a:ext cx="4357401" cy="1456201"/>
          </a:xfrm>
          <a:prstGeom prst="rect">
            <a:avLst/>
          </a:prstGeom>
        </p:spPr>
      </p:pic>
      <p:sp>
        <p:nvSpPr>
          <p:cNvPr id="8" name="TextBox 7">
            <a:extLst>
              <a:ext uri="{FF2B5EF4-FFF2-40B4-BE49-F238E27FC236}">
                <a16:creationId xmlns:a16="http://schemas.microsoft.com/office/drawing/2014/main" id="{B244DF51-F537-2686-19BD-6EB86AC8A7A9}"/>
              </a:ext>
            </a:extLst>
          </p:cNvPr>
          <p:cNvSpPr txBox="1"/>
          <p:nvPr/>
        </p:nvSpPr>
        <p:spPr>
          <a:xfrm>
            <a:off x="5429330" y="2963765"/>
            <a:ext cx="435740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Note how the function create bookings takes three parameters of flight number, numPassengers and price. The NumPassengers has a default value defined as 1. The Price has a default value of 199 x numPassengers. This works because NumPassengers is defined before price in the parameter list of the function.</a:t>
            </a:r>
          </a:p>
        </p:txBody>
      </p:sp>
      <p:pic>
        <p:nvPicPr>
          <p:cNvPr id="10" name="Picture 9">
            <a:extLst>
              <a:ext uri="{FF2B5EF4-FFF2-40B4-BE49-F238E27FC236}">
                <a16:creationId xmlns:a16="http://schemas.microsoft.com/office/drawing/2014/main" id="{65FF5219-DFA5-A228-25FD-4439C09ABE91}"/>
              </a:ext>
            </a:extLst>
          </p:cNvPr>
          <p:cNvPicPr>
            <a:picLocks noChangeAspect="1"/>
          </p:cNvPicPr>
          <p:nvPr/>
        </p:nvPicPr>
        <p:blipFill>
          <a:blip r:embed="rId3"/>
          <a:stretch>
            <a:fillRect/>
          </a:stretch>
        </p:blipFill>
        <p:spPr>
          <a:xfrm>
            <a:off x="5465614" y="5272089"/>
            <a:ext cx="4321117" cy="1375454"/>
          </a:xfrm>
          <a:prstGeom prst="rect">
            <a:avLst/>
          </a:prstGeom>
        </p:spPr>
      </p:pic>
    </p:spTree>
    <p:extLst>
      <p:ext uri="{BB962C8B-B14F-4D97-AF65-F5344CB8AC3E}">
        <p14:creationId xmlns:p14="http://schemas.microsoft.com/office/powerpoint/2010/main" val="2916099838"/>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6A9751-65F4-91B0-CA2D-ECDAF4C738E8}"/>
              </a:ext>
            </a:extLst>
          </p:cNvPr>
          <p:cNvSpPr txBox="1"/>
          <p:nvPr/>
        </p:nvSpPr>
        <p:spPr>
          <a:xfrm>
            <a:off x="106017" y="94258"/>
            <a:ext cx="9799983" cy="584775"/>
          </a:xfrm>
          <a:prstGeom prst="rect">
            <a:avLst/>
          </a:prstGeom>
          <a:noFill/>
        </p:spPr>
        <p:txBody>
          <a:bodyPr wrap="square">
            <a:spAutoFit/>
          </a:bodyPr>
          <a:lstStyle/>
          <a:p>
            <a:r>
              <a:rPr lang="en-GB" sz="3200" dirty="0">
                <a:solidFill>
                  <a:srgbClr val="1C1D1F"/>
                </a:solidFill>
              </a:rPr>
              <a:t>How passing arguments works: Value vs Reference</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BBD495E3-64F5-DDA9-C0C4-ECD8F376892C}"/>
              </a:ext>
            </a:extLst>
          </p:cNvPr>
          <p:cNvSpPr txBox="1"/>
          <p:nvPr/>
        </p:nvSpPr>
        <p:spPr>
          <a:xfrm>
            <a:off x="221974" y="797510"/>
            <a:ext cx="4861814"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'LH234'</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2349346893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'LH999'</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'Mr. '</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2349346893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alert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'Checked 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alert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passport!'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C2317C79-5D26-7530-5972-E8422143F081}"/>
              </a:ext>
            </a:extLst>
          </p:cNvPr>
          <p:cNvSpPr txBox="1"/>
          <p:nvPr/>
        </p:nvSpPr>
        <p:spPr>
          <a:xfrm>
            <a:off x="5068624" y="1315887"/>
            <a:ext cx="472210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This is a checkIn function that takes flightNum and passenger as parameters.</a:t>
            </a:r>
          </a:p>
        </p:txBody>
      </p:sp>
      <p:sp>
        <p:nvSpPr>
          <p:cNvPr id="6" name="TextBox 5">
            <a:extLst>
              <a:ext uri="{FF2B5EF4-FFF2-40B4-BE49-F238E27FC236}">
                <a16:creationId xmlns:a16="http://schemas.microsoft.com/office/drawing/2014/main" id="{2EECCD70-ED69-CF06-4D40-B81594F16DE6}"/>
              </a:ext>
            </a:extLst>
          </p:cNvPr>
          <p:cNvSpPr txBox="1"/>
          <p:nvPr/>
        </p:nvSpPr>
        <p:spPr>
          <a:xfrm>
            <a:off x="5068624" y="2016313"/>
            <a:ext cx="4722104"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2) If the passport is correct then the passenger is checked in.</a:t>
            </a:r>
          </a:p>
        </p:txBody>
      </p:sp>
      <p:sp>
        <p:nvSpPr>
          <p:cNvPr id="7" name="TextBox 6">
            <a:extLst>
              <a:ext uri="{FF2B5EF4-FFF2-40B4-BE49-F238E27FC236}">
                <a16:creationId xmlns:a16="http://schemas.microsoft.com/office/drawing/2014/main" id="{49191D83-7FED-25DE-C6BE-EB45E8FB069C}"/>
              </a:ext>
            </a:extLst>
          </p:cNvPr>
          <p:cNvSpPr txBox="1"/>
          <p:nvPr/>
        </p:nvSpPr>
        <p:spPr>
          <a:xfrm>
            <a:off x="5068623" y="647395"/>
            <a:ext cx="47221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 Now we have a flight number defined and a passenger object.</a:t>
            </a:r>
          </a:p>
        </p:txBody>
      </p:sp>
      <p:sp>
        <p:nvSpPr>
          <p:cNvPr id="8" name="TextBox 7">
            <a:extLst>
              <a:ext uri="{FF2B5EF4-FFF2-40B4-BE49-F238E27FC236}">
                <a16:creationId xmlns:a16="http://schemas.microsoft.com/office/drawing/2014/main" id="{0D194CA6-F245-F51E-6627-923924CF14C0}"/>
              </a:ext>
            </a:extLst>
          </p:cNvPr>
          <p:cNvSpPr txBox="1"/>
          <p:nvPr/>
        </p:nvSpPr>
        <p:spPr>
          <a:xfrm>
            <a:off x="5062331" y="2690235"/>
            <a:ext cx="4728399"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4) Note ho</a:t>
            </a:r>
            <a:r>
              <a:rPr lang="en-GB" b="1" dirty="0">
                <a:latin typeface="Calibri" panose="020F0502020204030204" pitchFamily="34" charset="0"/>
                <a:cs typeface="Calibri" panose="020F0502020204030204" pitchFamily="34" charset="0"/>
              </a:rPr>
              <a:t>w the flight number is LH234 and not LH999 as defined in the function.</a:t>
            </a:r>
          </a:p>
          <a:p>
            <a:r>
              <a:rPr lang="en-GB" b="1" dirty="0">
                <a:effectLst/>
                <a:latin typeface="Calibri" panose="020F0502020204030204" pitchFamily="34" charset="0"/>
                <a:cs typeface="Calibri" panose="020F0502020204030204" pitchFamily="34" charset="0"/>
              </a:rPr>
              <a:t>This is because of the way JavaScript treats primitives. The flight is copied from the variable and passed into the flightNum parameter.</a:t>
            </a:r>
          </a:p>
        </p:txBody>
      </p:sp>
      <p:pic>
        <p:nvPicPr>
          <p:cNvPr id="10" name="Picture 9">
            <a:extLst>
              <a:ext uri="{FF2B5EF4-FFF2-40B4-BE49-F238E27FC236}">
                <a16:creationId xmlns:a16="http://schemas.microsoft.com/office/drawing/2014/main" id="{0683D1E5-9986-FFEF-6481-270E7135803D}"/>
              </a:ext>
            </a:extLst>
          </p:cNvPr>
          <p:cNvPicPr>
            <a:picLocks noChangeAspect="1"/>
          </p:cNvPicPr>
          <p:nvPr/>
        </p:nvPicPr>
        <p:blipFill>
          <a:blip r:embed="rId2"/>
          <a:stretch>
            <a:fillRect/>
          </a:stretch>
        </p:blipFill>
        <p:spPr>
          <a:xfrm>
            <a:off x="221973" y="6060489"/>
            <a:ext cx="4516300" cy="556970"/>
          </a:xfrm>
          <a:prstGeom prst="rect">
            <a:avLst/>
          </a:prstGeom>
        </p:spPr>
      </p:pic>
      <p:sp>
        <p:nvSpPr>
          <p:cNvPr id="12" name="TextBox 11">
            <a:extLst>
              <a:ext uri="{FF2B5EF4-FFF2-40B4-BE49-F238E27FC236}">
                <a16:creationId xmlns:a16="http://schemas.microsoft.com/office/drawing/2014/main" id="{9A4FECC8-151D-5F0D-FDB2-C75B41B50749}"/>
              </a:ext>
            </a:extLst>
          </p:cNvPr>
          <p:cNvSpPr txBox="1"/>
          <p:nvPr/>
        </p:nvSpPr>
        <p:spPr>
          <a:xfrm>
            <a:off x="5062332" y="4179521"/>
            <a:ext cx="472839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5) When we pass in an object (jonas) to a function it is also affected by this change because when we pass an object we just send a reference to the location in the memory heap.</a:t>
            </a:r>
          </a:p>
        </p:txBody>
      </p:sp>
      <p:sp>
        <p:nvSpPr>
          <p:cNvPr id="13" name="TextBox 12">
            <a:extLst>
              <a:ext uri="{FF2B5EF4-FFF2-40B4-BE49-F238E27FC236}">
                <a16:creationId xmlns:a16="http://schemas.microsoft.com/office/drawing/2014/main" id="{6D3506C6-5435-CD7C-3A82-39B05FB1972B}"/>
              </a:ext>
            </a:extLst>
          </p:cNvPr>
          <p:cNvSpPr txBox="1"/>
          <p:nvPr/>
        </p:nvSpPr>
        <p:spPr>
          <a:xfrm>
            <a:off x="5044032" y="5389172"/>
            <a:ext cx="4746696"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6</a:t>
            </a:r>
            <a:r>
              <a:rPr lang="en-GB" b="1" dirty="0">
                <a:effectLst/>
                <a:latin typeface="Calibri" panose="020F0502020204030204" pitchFamily="34" charset="0"/>
                <a:cs typeface="Calibri" panose="020F0502020204030204" pitchFamily="34" charset="0"/>
              </a:rPr>
              <a:t>) When we are manipulating the passenger object we are also manipulating the </a:t>
            </a:r>
            <a:r>
              <a:rPr lang="en-GB" b="1" dirty="0">
                <a:latin typeface="Calibri" panose="020F0502020204030204" pitchFamily="34" charset="0"/>
                <a:cs typeface="Calibri" panose="020F0502020204030204" pitchFamily="34" charset="0"/>
              </a:rPr>
              <a:t>j</a:t>
            </a:r>
            <a:r>
              <a:rPr lang="en-GB" b="1" dirty="0">
                <a:effectLst/>
                <a:latin typeface="Calibri" panose="020F0502020204030204" pitchFamily="34" charset="0"/>
                <a:cs typeface="Calibri" panose="020F0502020204030204" pitchFamily="34" charset="0"/>
              </a:rPr>
              <a:t>onas object and whatever we do to passenger will also be done to the Jonas object because they are the same thing in the memory heap.</a:t>
            </a:r>
          </a:p>
        </p:txBody>
      </p:sp>
      <p:cxnSp>
        <p:nvCxnSpPr>
          <p:cNvPr id="14" name="Straight Arrow Connector 13">
            <a:extLst>
              <a:ext uri="{FF2B5EF4-FFF2-40B4-BE49-F238E27FC236}">
                <a16:creationId xmlns:a16="http://schemas.microsoft.com/office/drawing/2014/main" id="{EE0832E5-8277-4737-1010-9E7109BF9C79}"/>
              </a:ext>
            </a:extLst>
          </p:cNvPr>
          <p:cNvCxnSpPr>
            <a:cxnSpLocks/>
          </p:cNvCxnSpPr>
          <p:nvPr/>
        </p:nvCxnSpPr>
        <p:spPr>
          <a:xfrm flipH="1">
            <a:off x="4293704" y="1639339"/>
            <a:ext cx="808383" cy="6382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39D6CB0-9D09-2878-3969-B617F98BE8DE}"/>
              </a:ext>
            </a:extLst>
          </p:cNvPr>
          <p:cNvCxnSpPr>
            <a:cxnSpLocks/>
          </p:cNvCxnSpPr>
          <p:nvPr/>
        </p:nvCxnSpPr>
        <p:spPr>
          <a:xfrm flipH="1">
            <a:off x="4287411" y="2196226"/>
            <a:ext cx="808383" cy="15105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8075249-6C42-2519-9D0A-1A60814CE4BA}"/>
              </a:ext>
            </a:extLst>
          </p:cNvPr>
          <p:cNvCxnSpPr>
            <a:cxnSpLocks/>
          </p:cNvCxnSpPr>
          <p:nvPr/>
        </p:nvCxnSpPr>
        <p:spPr>
          <a:xfrm flipH="1">
            <a:off x="3034748" y="941883"/>
            <a:ext cx="2061046" cy="14982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314C341-CD37-ED39-443C-30DFB025E79D}"/>
              </a:ext>
            </a:extLst>
          </p:cNvPr>
          <p:cNvCxnSpPr>
            <a:cxnSpLocks/>
          </p:cNvCxnSpPr>
          <p:nvPr/>
        </p:nvCxnSpPr>
        <p:spPr>
          <a:xfrm flipH="1">
            <a:off x="3034748" y="4492205"/>
            <a:ext cx="2049040" cy="115560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6A3E947-6629-4CA6-21AD-9505E7B70392}"/>
              </a:ext>
            </a:extLst>
          </p:cNvPr>
          <p:cNvCxnSpPr>
            <a:cxnSpLocks/>
          </p:cNvCxnSpPr>
          <p:nvPr/>
        </p:nvCxnSpPr>
        <p:spPr>
          <a:xfrm flipH="1">
            <a:off x="2869428" y="3261914"/>
            <a:ext cx="2220073" cy="300059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1B41E3A-FC6A-8C5B-91D5-E59633BB4988}"/>
              </a:ext>
            </a:extLst>
          </p:cNvPr>
          <p:cNvCxnSpPr>
            <a:cxnSpLocks/>
          </p:cNvCxnSpPr>
          <p:nvPr/>
        </p:nvCxnSpPr>
        <p:spPr>
          <a:xfrm flipH="1">
            <a:off x="4197625" y="5713336"/>
            <a:ext cx="808383" cy="6382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5466028"/>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CEF283-2612-6551-5181-41782F7379DB}"/>
              </a:ext>
            </a:extLst>
          </p:cNvPr>
          <p:cNvSpPr txBox="1"/>
          <p:nvPr/>
        </p:nvSpPr>
        <p:spPr>
          <a:xfrm>
            <a:off x="145774" y="153931"/>
            <a:ext cx="9594574"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7) We need to be careful with this JavaScript behaviour because it can have unforeseen consequences in large codebases.</a:t>
            </a:r>
          </a:p>
        </p:txBody>
      </p:sp>
      <p:sp>
        <p:nvSpPr>
          <p:cNvPr id="6" name="TextBox 5">
            <a:extLst>
              <a:ext uri="{FF2B5EF4-FFF2-40B4-BE49-F238E27FC236}">
                <a16:creationId xmlns:a16="http://schemas.microsoft.com/office/drawing/2014/main" id="{0FB3C981-3ACE-C774-8604-B9113937085E}"/>
              </a:ext>
            </a:extLst>
          </p:cNvPr>
          <p:cNvSpPr txBox="1"/>
          <p:nvPr/>
        </p:nvSpPr>
        <p:spPr>
          <a:xfrm>
            <a:off x="145774" y="874455"/>
            <a:ext cx="7040218"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newPassport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person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person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100000000000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newPassport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C20F6965-DA61-C69E-00B3-3B2674A49E39}"/>
              </a:ext>
            </a:extLst>
          </p:cNvPr>
          <p:cNvSpPr txBox="1"/>
          <p:nvPr/>
        </p:nvSpPr>
        <p:spPr>
          <a:xfrm>
            <a:off x="7023652" y="583140"/>
            <a:ext cx="2869096"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8) Now we have a newPassport function which is manipulating the same object of Jonas to change the passport number. </a:t>
            </a:r>
          </a:p>
        </p:txBody>
      </p:sp>
      <p:sp>
        <p:nvSpPr>
          <p:cNvPr id="8" name="TextBox 7">
            <a:extLst>
              <a:ext uri="{FF2B5EF4-FFF2-40B4-BE49-F238E27FC236}">
                <a16:creationId xmlns:a16="http://schemas.microsoft.com/office/drawing/2014/main" id="{0D80AACF-9FFF-ED44-3AA8-B593F7C7536D}"/>
              </a:ext>
            </a:extLst>
          </p:cNvPr>
          <p:cNvSpPr txBox="1"/>
          <p:nvPr/>
        </p:nvSpPr>
        <p:spPr>
          <a:xfrm>
            <a:off x="145774" y="2678042"/>
            <a:ext cx="5299627"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9</a:t>
            </a:r>
            <a:r>
              <a:rPr lang="en-GB" b="1" dirty="0">
                <a:effectLst/>
                <a:latin typeface="Calibri" panose="020F0502020204030204" pitchFamily="34" charset="0"/>
                <a:cs typeface="Calibri" panose="020F0502020204030204" pitchFamily="34" charset="0"/>
              </a:rPr>
              <a:t>) Now because we are manipulating the Jonas object the passport number is different to the one expected.</a:t>
            </a:r>
          </a:p>
        </p:txBody>
      </p:sp>
      <p:pic>
        <p:nvPicPr>
          <p:cNvPr id="10" name="Picture 9">
            <a:extLst>
              <a:ext uri="{FF2B5EF4-FFF2-40B4-BE49-F238E27FC236}">
                <a16:creationId xmlns:a16="http://schemas.microsoft.com/office/drawing/2014/main" id="{0A3A160B-4AED-9FA9-4214-306F451FFD80}"/>
              </a:ext>
            </a:extLst>
          </p:cNvPr>
          <p:cNvPicPr>
            <a:picLocks noChangeAspect="1"/>
          </p:cNvPicPr>
          <p:nvPr/>
        </p:nvPicPr>
        <p:blipFill>
          <a:blip r:embed="rId2"/>
          <a:stretch>
            <a:fillRect/>
          </a:stretch>
        </p:blipFill>
        <p:spPr>
          <a:xfrm>
            <a:off x="5445401" y="2072876"/>
            <a:ext cx="4314825" cy="1295400"/>
          </a:xfrm>
          <a:prstGeom prst="rect">
            <a:avLst/>
          </a:prstGeom>
        </p:spPr>
      </p:pic>
      <p:sp>
        <p:nvSpPr>
          <p:cNvPr id="11" name="TextBox 10">
            <a:extLst>
              <a:ext uri="{FF2B5EF4-FFF2-40B4-BE49-F238E27FC236}">
                <a16:creationId xmlns:a16="http://schemas.microsoft.com/office/drawing/2014/main" id="{50668F84-9592-FF96-0493-A3152437460F}"/>
              </a:ext>
            </a:extLst>
          </p:cNvPr>
          <p:cNvSpPr txBox="1"/>
          <p:nvPr/>
        </p:nvSpPr>
        <p:spPr>
          <a:xfrm>
            <a:off x="145774" y="3650485"/>
            <a:ext cx="791154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There are two terms here: passing by value or pass by reference.</a:t>
            </a:r>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3926A045-188F-1A51-6FEA-F4D958CAFB67}"/>
              </a:ext>
            </a:extLst>
          </p:cNvPr>
          <p:cNvSpPr txBox="1"/>
          <p:nvPr/>
        </p:nvSpPr>
        <p:spPr>
          <a:xfrm>
            <a:off x="145774" y="4117360"/>
            <a:ext cx="959457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When we pass a primitive such as a string we are passing a value. When we pass an object we are using a reference to a memory location in the stack.</a:t>
            </a:r>
            <a:endParaRPr lang="en-GB" b="1" dirty="0">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6A28C0A1-48E5-CFFD-8D59-C872DF667C29}"/>
              </a:ext>
            </a:extLst>
          </p:cNvPr>
          <p:cNvSpPr txBox="1"/>
          <p:nvPr/>
        </p:nvSpPr>
        <p:spPr>
          <a:xfrm>
            <a:off x="155713" y="4861234"/>
            <a:ext cx="9594574"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However, JavaScript does NOT have pass by reference even though we are passing in the memory location of the object in the stack. We are actually passing in a value which contains the reference to that memory location.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0198076"/>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FA16A-2710-D0E0-EE66-4BA8156D57EE}"/>
              </a:ext>
            </a:extLst>
          </p:cNvPr>
          <p:cNvSpPr txBox="1"/>
          <p:nvPr/>
        </p:nvSpPr>
        <p:spPr>
          <a:xfrm>
            <a:off x="106017" y="33259"/>
            <a:ext cx="9799983" cy="584775"/>
          </a:xfrm>
          <a:prstGeom prst="rect">
            <a:avLst/>
          </a:prstGeom>
          <a:noFill/>
        </p:spPr>
        <p:txBody>
          <a:bodyPr wrap="square">
            <a:spAutoFit/>
          </a:bodyPr>
          <a:lstStyle/>
          <a:p>
            <a:r>
              <a:rPr lang="en-GB" sz="3200" dirty="0">
                <a:solidFill>
                  <a:srgbClr val="1C1D1F"/>
                </a:solidFill>
              </a:rPr>
              <a:t>First class and High-Order functions</a:t>
            </a:r>
            <a:endParaRPr lang="en-GB" sz="3200" b="0" i="0" dirty="0">
              <a:solidFill>
                <a:srgbClr val="1C1D1F"/>
              </a:solidFill>
              <a:effectLst/>
            </a:endParaRPr>
          </a:p>
        </p:txBody>
      </p:sp>
      <p:sp>
        <p:nvSpPr>
          <p:cNvPr id="3" name="TextBox 2">
            <a:extLst>
              <a:ext uri="{FF2B5EF4-FFF2-40B4-BE49-F238E27FC236}">
                <a16:creationId xmlns:a16="http://schemas.microsoft.com/office/drawing/2014/main" id="{097D8213-19FC-759B-984B-D2CF6E99E2DA}"/>
              </a:ext>
            </a:extLst>
          </p:cNvPr>
          <p:cNvSpPr txBox="1"/>
          <p:nvPr/>
        </p:nvSpPr>
        <p:spPr>
          <a:xfrm>
            <a:off x="801748" y="853042"/>
            <a:ext cx="269479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4" name="TextBox 3">
            <a:extLst>
              <a:ext uri="{FF2B5EF4-FFF2-40B4-BE49-F238E27FC236}">
                <a16:creationId xmlns:a16="http://schemas.microsoft.com/office/drawing/2014/main" id="{F92105AE-9376-A7DB-6010-B4F0DDC131B4}"/>
              </a:ext>
            </a:extLst>
          </p:cNvPr>
          <p:cNvSpPr txBox="1"/>
          <p:nvPr/>
        </p:nvSpPr>
        <p:spPr>
          <a:xfrm>
            <a:off x="143746" y="1326025"/>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JavaScript treats functions as </a:t>
            </a:r>
            <a:r>
              <a:rPr lang="en-GB" b="1" dirty="0">
                <a:effectLst/>
                <a:latin typeface="Calibri" panose="020F0502020204030204" pitchFamily="34" charset="0"/>
                <a:cs typeface="Calibri" panose="020F0502020204030204" pitchFamily="34" charset="0"/>
              </a:rPr>
              <a:t>first-class citizens</a:t>
            </a:r>
          </a:p>
        </p:txBody>
      </p:sp>
      <p:sp>
        <p:nvSpPr>
          <p:cNvPr id="5" name="TextBox 4">
            <a:extLst>
              <a:ext uri="{FF2B5EF4-FFF2-40B4-BE49-F238E27FC236}">
                <a16:creationId xmlns:a16="http://schemas.microsoft.com/office/drawing/2014/main" id="{9FC6A81C-8678-F7B7-C544-C4F8B943D210}"/>
              </a:ext>
            </a:extLst>
          </p:cNvPr>
          <p:cNvSpPr txBox="1"/>
          <p:nvPr/>
        </p:nvSpPr>
        <p:spPr>
          <a:xfrm>
            <a:off x="143746" y="1695357"/>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This means functions are </a:t>
            </a:r>
            <a:r>
              <a:rPr lang="en-GB" b="1" dirty="0">
                <a:effectLst/>
                <a:latin typeface="Calibri" panose="020F0502020204030204" pitchFamily="34" charset="0"/>
                <a:cs typeface="Calibri" panose="020F0502020204030204" pitchFamily="34" charset="0"/>
              </a:rPr>
              <a:t>simply values</a:t>
            </a:r>
          </a:p>
        </p:txBody>
      </p:sp>
      <p:sp>
        <p:nvSpPr>
          <p:cNvPr id="6" name="TextBox 5">
            <a:extLst>
              <a:ext uri="{FF2B5EF4-FFF2-40B4-BE49-F238E27FC236}">
                <a16:creationId xmlns:a16="http://schemas.microsoft.com/office/drawing/2014/main" id="{B3184495-613F-D061-3993-FE0149D47981}"/>
              </a:ext>
            </a:extLst>
          </p:cNvPr>
          <p:cNvSpPr txBox="1"/>
          <p:nvPr/>
        </p:nvSpPr>
        <p:spPr>
          <a:xfrm>
            <a:off x="143745" y="2101485"/>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Functions are just another </a:t>
            </a:r>
            <a:r>
              <a:rPr lang="en-GB" b="1" dirty="0">
                <a:effectLst/>
                <a:latin typeface="Calibri" panose="020F0502020204030204" pitchFamily="34" charset="0"/>
                <a:cs typeface="Calibri" panose="020F0502020204030204" pitchFamily="34" charset="0"/>
              </a:rPr>
              <a:t>“type” </a:t>
            </a:r>
            <a:r>
              <a:rPr lang="en-GB" dirty="0">
                <a:effectLst/>
                <a:latin typeface="Calibri" panose="020F0502020204030204" pitchFamily="34" charset="0"/>
                <a:cs typeface="Calibri" panose="020F0502020204030204" pitchFamily="34" charset="0"/>
              </a:rPr>
              <a:t>of Object</a:t>
            </a:r>
          </a:p>
        </p:txBody>
      </p:sp>
      <p:pic>
        <p:nvPicPr>
          <p:cNvPr id="9" name="Picture 8">
            <a:extLst>
              <a:ext uri="{FF2B5EF4-FFF2-40B4-BE49-F238E27FC236}">
                <a16:creationId xmlns:a16="http://schemas.microsoft.com/office/drawing/2014/main" id="{D4ADF28D-AE5F-EC0F-08BF-38F1535E8823}"/>
              </a:ext>
            </a:extLst>
          </p:cNvPr>
          <p:cNvPicPr>
            <a:picLocks noChangeAspect="1"/>
          </p:cNvPicPr>
          <p:nvPr/>
        </p:nvPicPr>
        <p:blipFill>
          <a:blip r:embed="rId2"/>
          <a:stretch>
            <a:fillRect/>
          </a:stretch>
        </p:blipFill>
        <p:spPr>
          <a:xfrm>
            <a:off x="389560" y="3144313"/>
            <a:ext cx="3499490" cy="1049847"/>
          </a:xfrm>
          <a:prstGeom prst="rect">
            <a:avLst/>
          </a:prstGeom>
        </p:spPr>
      </p:pic>
      <p:pic>
        <p:nvPicPr>
          <p:cNvPr id="11" name="Picture 10">
            <a:extLst>
              <a:ext uri="{FF2B5EF4-FFF2-40B4-BE49-F238E27FC236}">
                <a16:creationId xmlns:a16="http://schemas.microsoft.com/office/drawing/2014/main" id="{AD72E20B-7147-A483-3CD9-56EA523129B2}"/>
              </a:ext>
            </a:extLst>
          </p:cNvPr>
          <p:cNvPicPr>
            <a:picLocks noChangeAspect="1"/>
          </p:cNvPicPr>
          <p:nvPr/>
        </p:nvPicPr>
        <p:blipFill>
          <a:blip r:embed="rId3"/>
          <a:stretch>
            <a:fillRect/>
          </a:stretch>
        </p:blipFill>
        <p:spPr>
          <a:xfrm>
            <a:off x="370278" y="4687419"/>
            <a:ext cx="3518772" cy="592768"/>
          </a:xfrm>
          <a:prstGeom prst="rect">
            <a:avLst/>
          </a:prstGeom>
        </p:spPr>
      </p:pic>
      <p:sp>
        <p:nvSpPr>
          <p:cNvPr id="12" name="TextBox 11">
            <a:extLst>
              <a:ext uri="{FF2B5EF4-FFF2-40B4-BE49-F238E27FC236}">
                <a16:creationId xmlns:a16="http://schemas.microsoft.com/office/drawing/2014/main" id="{F288A3C7-0E34-C033-DB9C-9D66990B3CCE}"/>
              </a:ext>
            </a:extLst>
          </p:cNvPr>
          <p:cNvSpPr txBox="1"/>
          <p:nvPr/>
        </p:nvSpPr>
        <p:spPr>
          <a:xfrm>
            <a:off x="143745" y="2713150"/>
            <a:ext cx="4547526"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Store functions in variables or properties</a:t>
            </a:r>
          </a:p>
        </p:txBody>
      </p:sp>
      <p:sp>
        <p:nvSpPr>
          <p:cNvPr id="13" name="TextBox 12">
            <a:extLst>
              <a:ext uri="{FF2B5EF4-FFF2-40B4-BE49-F238E27FC236}">
                <a16:creationId xmlns:a16="http://schemas.microsoft.com/office/drawing/2014/main" id="{65C401A8-E33E-6D7A-3227-5B838847D938}"/>
              </a:ext>
            </a:extLst>
          </p:cNvPr>
          <p:cNvSpPr txBox="1"/>
          <p:nvPr/>
        </p:nvSpPr>
        <p:spPr>
          <a:xfrm>
            <a:off x="143745" y="4318087"/>
            <a:ext cx="4809254"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Pass functions as arguments to OTHER functions</a:t>
            </a:r>
          </a:p>
        </p:txBody>
      </p:sp>
      <p:sp>
        <p:nvSpPr>
          <p:cNvPr id="14" name="TextBox 13">
            <a:extLst>
              <a:ext uri="{FF2B5EF4-FFF2-40B4-BE49-F238E27FC236}">
                <a16:creationId xmlns:a16="http://schemas.microsoft.com/office/drawing/2014/main" id="{72544E20-D9D0-6780-D212-345F2752FEB6}"/>
              </a:ext>
            </a:extLst>
          </p:cNvPr>
          <p:cNvSpPr txBox="1"/>
          <p:nvPr/>
        </p:nvSpPr>
        <p:spPr>
          <a:xfrm>
            <a:off x="143745" y="5473448"/>
            <a:ext cx="4680046"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Return a function FROM a function</a:t>
            </a:r>
          </a:p>
        </p:txBody>
      </p:sp>
      <p:pic>
        <p:nvPicPr>
          <p:cNvPr id="16" name="Picture 15">
            <a:extLst>
              <a:ext uri="{FF2B5EF4-FFF2-40B4-BE49-F238E27FC236}">
                <a16:creationId xmlns:a16="http://schemas.microsoft.com/office/drawing/2014/main" id="{1A3FAE5D-B435-CCE6-7F41-ECB2627F3C33}"/>
              </a:ext>
            </a:extLst>
          </p:cNvPr>
          <p:cNvPicPr>
            <a:picLocks noChangeAspect="1"/>
          </p:cNvPicPr>
          <p:nvPr/>
        </p:nvPicPr>
        <p:blipFill>
          <a:blip r:embed="rId4"/>
          <a:stretch>
            <a:fillRect/>
          </a:stretch>
        </p:blipFill>
        <p:spPr>
          <a:xfrm>
            <a:off x="389560" y="6369288"/>
            <a:ext cx="3429447" cy="444101"/>
          </a:xfrm>
          <a:prstGeom prst="rect">
            <a:avLst/>
          </a:prstGeom>
        </p:spPr>
      </p:pic>
      <p:sp>
        <p:nvSpPr>
          <p:cNvPr id="17" name="TextBox 16">
            <a:extLst>
              <a:ext uri="{FF2B5EF4-FFF2-40B4-BE49-F238E27FC236}">
                <a16:creationId xmlns:a16="http://schemas.microsoft.com/office/drawing/2014/main" id="{12EE489B-D71F-68A8-6B67-D64B3AD8BBFB}"/>
              </a:ext>
            </a:extLst>
          </p:cNvPr>
          <p:cNvSpPr txBox="1"/>
          <p:nvPr/>
        </p:nvSpPr>
        <p:spPr>
          <a:xfrm>
            <a:off x="143745" y="5999956"/>
            <a:ext cx="374530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Call method on a function</a:t>
            </a:r>
          </a:p>
        </p:txBody>
      </p:sp>
      <p:sp>
        <p:nvSpPr>
          <p:cNvPr id="18" name="TextBox 17">
            <a:extLst>
              <a:ext uri="{FF2B5EF4-FFF2-40B4-BE49-F238E27FC236}">
                <a16:creationId xmlns:a16="http://schemas.microsoft.com/office/drawing/2014/main" id="{783BD6E7-9994-511B-8E31-3E7187583486}"/>
              </a:ext>
            </a:extLst>
          </p:cNvPr>
          <p:cNvSpPr txBox="1"/>
          <p:nvPr/>
        </p:nvSpPr>
        <p:spPr>
          <a:xfrm>
            <a:off x="5556702" y="853042"/>
            <a:ext cx="269479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High-Order Functions</a:t>
            </a:r>
          </a:p>
        </p:txBody>
      </p:sp>
      <p:sp>
        <p:nvSpPr>
          <p:cNvPr id="19" name="TextBox 18">
            <a:extLst>
              <a:ext uri="{FF2B5EF4-FFF2-40B4-BE49-F238E27FC236}">
                <a16:creationId xmlns:a16="http://schemas.microsoft.com/office/drawing/2014/main" id="{7E63A472-0BDE-58FA-09BF-60126008089E}"/>
              </a:ext>
            </a:extLst>
          </p:cNvPr>
          <p:cNvSpPr txBox="1"/>
          <p:nvPr/>
        </p:nvSpPr>
        <p:spPr>
          <a:xfrm>
            <a:off x="4898700" y="1326025"/>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A function that </a:t>
            </a:r>
            <a:r>
              <a:rPr lang="en-GB" b="1" dirty="0">
                <a:effectLst/>
                <a:latin typeface="Calibri" panose="020F0502020204030204" pitchFamily="34" charset="0"/>
                <a:cs typeface="Calibri" panose="020F0502020204030204" pitchFamily="34" charset="0"/>
              </a:rPr>
              <a:t>receives</a:t>
            </a:r>
            <a:r>
              <a:rPr lang="en-GB" dirty="0">
                <a:effectLst/>
                <a:latin typeface="Calibri" panose="020F0502020204030204" pitchFamily="34" charset="0"/>
                <a:cs typeface="Calibri" panose="020F0502020204030204" pitchFamily="34" charset="0"/>
              </a:rPr>
              <a:t> another function as an argument, that </a:t>
            </a:r>
            <a:r>
              <a:rPr lang="en-GB" b="1" dirty="0">
                <a:effectLst/>
                <a:latin typeface="Calibri" panose="020F0502020204030204" pitchFamily="34" charset="0"/>
                <a:cs typeface="Calibri" panose="020F0502020204030204" pitchFamily="34" charset="0"/>
              </a:rPr>
              <a:t>returns</a:t>
            </a:r>
            <a:r>
              <a:rPr lang="en-GB" dirty="0">
                <a:effectLst/>
                <a:latin typeface="Calibri" panose="020F0502020204030204" pitchFamily="34" charset="0"/>
                <a:cs typeface="Calibri" panose="020F0502020204030204" pitchFamily="34" charset="0"/>
              </a:rPr>
              <a:t> a new function or </a:t>
            </a:r>
            <a:r>
              <a:rPr lang="en-GB" b="1" dirty="0">
                <a:effectLst/>
                <a:latin typeface="Calibri" panose="020F0502020204030204" pitchFamily="34" charset="0"/>
                <a:cs typeface="Calibri" panose="020F0502020204030204" pitchFamily="34" charset="0"/>
              </a:rPr>
              <a:t>both</a:t>
            </a:r>
            <a:r>
              <a:rPr lang="en-GB" dirty="0">
                <a:effectLst/>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F514829E-3183-E8BF-8472-8D166F1C340B}"/>
              </a:ext>
            </a:extLst>
          </p:cNvPr>
          <p:cNvSpPr txBox="1"/>
          <p:nvPr/>
        </p:nvSpPr>
        <p:spPr>
          <a:xfrm>
            <a:off x="4952999" y="2693587"/>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Functions that receive another function</a:t>
            </a:r>
            <a:endParaRPr lang="en-GB" b="1" dirty="0">
              <a:effectLst/>
              <a:latin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id="{540AE009-02D8-CEF1-E75D-0AF541F0014C}"/>
              </a:ext>
            </a:extLst>
          </p:cNvPr>
          <p:cNvSpPr txBox="1"/>
          <p:nvPr/>
        </p:nvSpPr>
        <p:spPr>
          <a:xfrm>
            <a:off x="4898699" y="2101485"/>
            <a:ext cx="500730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This is only possible because of first-class functions.</a:t>
            </a:r>
          </a:p>
        </p:txBody>
      </p:sp>
      <p:pic>
        <p:nvPicPr>
          <p:cNvPr id="23" name="Picture 22">
            <a:extLst>
              <a:ext uri="{FF2B5EF4-FFF2-40B4-BE49-F238E27FC236}">
                <a16:creationId xmlns:a16="http://schemas.microsoft.com/office/drawing/2014/main" id="{B81DE1AF-C2E8-86C0-6E99-6400C9F0FAF7}"/>
              </a:ext>
            </a:extLst>
          </p:cNvPr>
          <p:cNvPicPr>
            <a:picLocks noChangeAspect="1"/>
          </p:cNvPicPr>
          <p:nvPr/>
        </p:nvPicPr>
        <p:blipFill>
          <a:blip r:embed="rId5"/>
          <a:stretch>
            <a:fillRect/>
          </a:stretch>
        </p:blipFill>
        <p:spPr>
          <a:xfrm>
            <a:off x="5390320" y="3047645"/>
            <a:ext cx="3464695" cy="560832"/>
          </a:xfrm>
          <a:prstGeom prst="rect">
            <a:avLst/>
          </a:prstGeom>
        </p:spPr>
      </p:pic>
      <p:sp>
        <p:nvSpPr>
          <p:cNvPr id="24" name="TextBox 23">
            <a:extLst>
              <a:ext uri="{FF2B5EF4-FFF2-40B4-BE49-F238E27FC236}">
                <a16:creationId xmlns:a16="http://schemas.microsoft.com/office/drawing/2014/main" id="{D98B428A-953D-1C71-2AC7-CEDE4BAA9963}"/>
              </a:ext>
            </a:extLst>
          </p:cNvPr>
          <p:cNvSpPr txBox="1"/>
          <p:nvPr/>
        </p:nvSpPr>
        <p:spPr>
          <a:xfrm>
            <a:off x="4953000" y="3755989"/>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function</a:t>
            </a:r>
          </a:p>
        </p:txBody>
      </p:sp>
      <p:cxnSp>
        <p:nvCxnSpPr>
          <p:cNvPr id="25" name="Straight Arrow Connector 24">
            <a:extLst>
              <a:ext uri="{FF2B5EF4-FFF2-40B4-BE49-F238E27FC236}">
                <a16:creationId xmlns:a16="http://schemas.microsoft.com/office/drawing/2014/main" id="{D60E645F-0127-316A-818A-967A2F413062}"/>
              </a:ext>
            </a:extLst>
          </p:cNvPr>
          <p:cNvCxnSpPr>
            <a:cxnSpLocks/>
          </p:cNvCxnSpPr>
          <p:nvPr/>
        </p:nvCxnSpPr>
        <p:spPr>
          <a:xfrm flipV="1">
            <a:off x="6162262" y="3598691"/>
            <a:ext cx="261728" cy="37696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68042B01-F2CF-E0D1-F133-17C1204DE070}"/>
              </a:ext>
            </a:extLst>
          </p:cNvPr>
          <p:cNvSpPr/>
          <p:nvPr/>
        </p:nvSpPr>
        <p:spPr>
          <a:xfrm>
            <a:off x="7951303" y="3302817"/>
            <a:ext cx="503583" cy="2791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TextBox 29">
            <a:extLst>
              <a:ext uri="{FF2B5EF4-FFF2-40B4-BE49-F238E27FC236}">
                <a16:creationId xmlns:a16="http://schemas.microsoft.com/office/drawing/2014/main" id="{7DFD7A14-67BA-7CE9-BADB-738D04FE0A90}"/>
              </a:ext>
            </a:extLst>
          </p:cNvPr>
          <p:cNvSpPr txBox="1"/>
          <p:nvPr/>
        </p:nvSpPr>
        <p:spPr>
          <a:xfrm>
            <a:off x="8526577" y="3652486"/>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Callback function</a:t>
            </a:r>
          </a:p>
        </p:txBody>
      </p:sp>
      <p:cxnSp>
        <p:nvCxnSpPr>
          <p:cNvPr id="31" name="Straight Arrow Connector 30">
            <a:extLst>
              <a:ext uri="{FF2B5EF4-FFF2-40B4-BE49-F238E27FC236}">
                <a16:creationId xmlns:a16="http://schemas.microsoft.com/office/drawing/2014/main" id="{1BB724D1-5740-0EB0-1E3A-EDFCD5C20DF5}"/>
              </a:ext>
            </a:extLst>
          </p:cNvPr>
          <p:cNvCxnSpPr>
            <a:cxnSpLocks/>
          </p:cNvCxnSpPr>
          <p:nvPr/>
        </p:nvCxnSpPr>
        <p:spPr>
          <a:xfrm flipH="1" flipV="1">
            <a:off x="8192555" y="3642537"/>
            <a:ext cx="323483" cy="30641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110F437C-98EE-D383-56DB-6EBA839DCC97}"/>
              </a:ext>
            </a:extLst>
          </p:cNvPr>
          <p:cNvPicPr>
            <a:picLocks noChangeAspect="1"/>
          </p:cNvPicPr>
          <p:nvPr/>
        </p:nvPicPr>
        <p:blipFill>
          <a:blip r:embed="rId6"/>
          <a:stretch>
            <a:fillRect/>
          </a:stretch>
        </p:blipFill>
        <p:spPr>
          <a:xfrm>
            <a:off x="5381109" y="5128087"/>
            <a:ext cx="3417037" cy="1275199"/>
          </a:xfrm>
          <a:prstGeom prst="rect">
            <a:avLst/>
          </a:prstGeom>
        </p:spPr>
      </p:pic>
      <p:sp>
        <p:nvSpPr>
          <p:cNvPr id="36" name="TextBox 35">
            <a:extLst>
              <a:ext uri="{FF2B5EF4-FFF2-40B4-BE49-F238E27FC236}">
                <a16:creationId xmlns:a16="http://schemas.microsoft.com/office/drawing/2014/main" id="{D52BF38F-76EF-6DD0-C40B-B27DBDF381D6}"/>
              </a:ext>
            </a:extLst>
          </p:cNvPr>
          <p:cNvSpPr txBox="1"/>
          <p:nvPr/>
        </p:nvSpPr>
        <p:spPr>
          <a:xfrm>
            <a:off x="4952998" y="473512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Functions that return a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2351102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34A164-B56E-3D69-F80D-2549AA23CC1C}"/>
              </a:ext>
            </a:extLst>
          </p:cNvPr>
          <p:cNvSpPr txBox="1"/>
          <p:nvPr/>
        </p:nvSpPr>
        <p:spPr>
          <a:xfrm>
            <a:off x="106017" y="1559"/>
            <a:ext cx="9799983" cy="584775"/>
          </a:xfrm>
          <a:prstGeom prst="rect">
            <a:avLst/>
          </a:prstGeom>
          <a:noFill/>
        </p:spPr>
        <p:txBody>
          <a:bodyPr wrap="square">
            <a:spAutoFit/>
          </a:bodyPr>
          <a:lstStyle/>
          <a:p>
            <a:r>
              <a:rPr lang="en-GB" sz="3200" dirty="0">
                <a:solidFill>
                  <a:srgbClr val="1C1D1F"/>
                </a:solidFill>
              </a:rPr>
              <a:t>Functions Accepting Callback Functions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51BB905F-026B-C0B4-CB74-6961E623C87F}"/>
              </a:ext>
            </a:extLst>
          </p:cNvPr>
          <p:cNvSpPr txBox="1"/>
          <p:nvPr/>
        </p:nvSpPr>
        <p:spPr>
          <a:xfrm>
            <a:off x="198782" y="550406"/>
            <a:ext cx="7712766" cy="5262979"/>
          </a:xfrm>
          <a:prstGeom prst="rect">
            <a:avLst/>
          </a:prstGeom>
          <a:noFill/>
        </p:spPr>
        <p:txBody>
          <a:bodyPr wrap="square">
            <a:spAutoFit/>
          </a:bodyPr>
          <a:lstStyle/>
          <a:p>
            <a:r>
              <a:rPr lang="en-GB" sz="1600" b="1" dirty="0">
                <a:effectLst/>
                <a:latin typeface="Consolas" panose="020B0609020204030204" pitchFamily="49" charset="0"/>
              </a:rPr>
              <a:t>// This function coverts a string to one word all lowercase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oneWord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D16969"/>
                </a:solidFill>
                <a:effectLst/>
                <a:latin typeface="Consolas" panose="020B0609020204030204" pitchFamily="49" charset="0"/>
              </a:rPr>
              <a:t>/ /</a:t>
            </a:r>
            <a:r>
              <a:rPr lang="en-GB" sz="1600" b="1" dirty="0">
                <a:solidFill>
                  <a:srgbClr val="569CD6"/>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onsolas" panose="020B0609020204030204" pitchFamily="49" charset="0"/>
              </a:rPr>
              <a:t>// This function converts the first word of a string to upper case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upperFirstWord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onsolas" panose="020B0609020204030204" pitchFamily="49" charset="0"/>
              </a:rPr>
              <a:t>// Transformer function</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`Original string: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`Transformed string: </a:t>
            </a:r>
            <a:r>
              <a:rPr lang="en-GB" sz="1600" b="1" dirty="0">
                <a:solidFill>
                  <a:srgbClr val="569CD6"/>
                </a:solidFill>
                <a:effectLst/>
                <a:latin typeface="Consolas" panose="020B0609020204030204" pitchFamily="49" charset="0"/>
              </a:rPr>
              <a:t>${</a:t>
            </a:r>
            <a:r>
              <a:rPr lang="en-GB" sz="1600" b="1" dirty="0">
                <a:solidFill>
                  <a:srgbClr val="DCDCAA"/>
                </a:solidFill>
                <a:effectLst/>
                <a:latin typeface="Consolas" panose="020B0609020204030204" pitchFamily="49" charset="0"/>
              </a:rPr>
              <a:t>fn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`Transformed by: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'JavaScript is the best!'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upperFirstWord</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'JavaScript is the best!'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oneWord</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82B23DD-F51A-3EAA-14E4-FC435694F735}"/>
              </a:ext>
            </a:extLst>
          </p:cNvPr>
          <p:cNvSpPr txBox="1"/>
          <p:nvPr/>
        </p:nvSpPr>
        <p:spPr>
          <a:xfrm>
            <a:off x="198782" y="5448347"/>
            <a:ext cx="571168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Here we are calling the transformer function which accepts two parameters, a string and the function which we want to apply to the string. At this point the upperFirst</a:t>
            </a:r>
            <a:r>
              <a:rPr lang="en-GB" b="1" dirty="0">
                <a:latin typeface="Calibri" panose="020F0502020204030204" pitchFamily="34" charset="0"/>
                <a:cs typeface="Calibri" panose="020F0502020204030204" pitchFamily="34" charset="0"/>
              </a:rPr>
              <a:t>Word function is not doing anything we are just simply passing the name of the function as a parameter.</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BE41C1B-C2C4-7C1A-D0CD-2C90783D510A}"/>
              </a:ext>
            </a:extLst>
          </p:cNvPr>
          <p:cNvSpPr txBox="1"/>
          <p:nvPr/>
        </p:nvSpPr>
        <p:spPr>
          <a:xfrm>
            <a:off x="6993834" y="3416426"/>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In the transformer function we are calling the function that was passed into it.</a:t>
            </a:r>
          </a:p>
        </p:txBody>
      </p:sp>
      <p:sp>
        <p:nvSpPr>
          <p:cNvPr id="7" name="TextBox 6">
            <a:extLst>
              <a:ext uri="{FF2B5EF4-FFF2-40B4-BE49-F238E27FC236}">
                <a16:creationId xmlns:a16="http://schemas.microsoft.com/office/drawing/2014/main" id="{3643A3EB-5FB0-A861-7329-1641451CEF0E}"/>
              </a:ext>
            </a:extLst>
          </p:cNvPr>
          <p:cNvSpPr txBox="1"/>
          <p:nvPr/>
        </p:nvSpPr>
        <p:spPr>
          <a:xfrm>
            <a:off x="5751443" y="3122233"/>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function</a:t>
            </a:r>
          </a:p>
        </p:txBody>
      </p:sp>
      <p:cxnSp>
        <p:nvCxnSpPr>
          <p:cNvPr id="8" name="Straight Arrow Connector 7">
            <a:extLst>
              <a:ext uri="{FF2B5EF4-FFF2-40B4-BE49-F238E27FC236}">
                <a16:creationId xmlns:a16="http://schemas.microsoft.com/office/drawing/2014/main" id="{0C14A6D0-3C40-E109-25A3-793638B2C895}"/>
              </a:ext>
            </a:extLst>
          </p:cNvPr>
          <p:cNvCxnSpPr>
            <a:cxnSpLocks/>
          </p:cNvCxnSpPr>
          <p:nvPr/>
        </p:nvCxnSpPr>
        <p:spPr>
          <a:xfrm flipH="1">
            <a:off x="4755872" y="3525080"/>
            <a:ext cx="995571" cy="1300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7ED7179-56A4-E623-4E4F-DA53C153388F}"/>
              </a:ext>
            </a:extLst>
          </p:cNvPr>
          <p:cNvSpPr txBox="1"/>
          <p:nvPr/>
        </p:nvSpPr>
        <p:spPr>
          <a:xfrm>
            <a:off x="5751443" y="4155442"/>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Callback function</a:t>
            </a:r>
          </a:p>
        </p:txBody>
      </p:sp>
      <p:cxnSp>
        <p:nvCxnSpPr>
          <p:cNvPr id="10" name="Straight Arrow Connector 9">
            <a:extLst>
              <a:ext uri="{FF2B5EF4-FFF2-40B4-BE49-F238E27FC236}">
                <a16:creationId xmlns:a16="http://schemas.microsoft.com/office/drawing/2014/main" id="{69387CF9-F63E-55E0-00CE-EAA2AFB7DEF6}"/>
              </a:ext>
            </a:extLst>
          </p:cNvPr>
          <p:cNvCxnSpPr>
            <a:cxnSpLocks/>
          </p:cNvCxnSpPr>
          <p:nvPr/>
        </p:nvCxnSpPr>
        <p:spPr>
          <a:xfrm flipH="1" flipV="1">
            <a:off x="4745402" y="4224059"/>
            <a:ext cx="1006041" cy="26842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4C4FDCE-1826-C44F-B200-B71A346745BC}"/>
              </a:ext>
            </a:extLst>
          </p:cNvPr>
          <p:cNvSpPr txBox="1"/>
          <p:nvPr/>
        </p:nvSpPr>
        <p:spPr>
          <a:xfrm>
            <a:off x="5751443" y="845266"/>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5" name="Straight Arrow Connector 14">
            <a:extLst>
              <a:ext uri="{FF2B5EF4-FFF2-40B4-BE49-F238E27FC236}">
                <a16:creationId xmlns:a16="http://schemas.microsoft.com/office/drawing/2014/main" id="{92B6FAF1-8615-E985-BB38-9B6AA2D24FE7}"/>
              </a:ext>
            </a:extLst>
          </p:cNvPr>
          <p:cNvCxnSpPr>
            <a:cxnSpLocks/>
          </p:cNvCxnSpPr>
          <p:nvPr/>
        </p:nvCxnSpPr>
        <p:spPr>
          <a:xfrm flipH="1">
            <a:off x="3957429" y="980772"/>
            <a:ext cx="1807267"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F74C9FC-C153-0B5D-C9F9-B19DBCEA418F}"/>
              </a:ext>
            </a:extLst>
          </p:cNvPr>
          <p:cNvSpPr txBox="1"/>
          <p:nvPr/>
        </p:nvSpPr>
        <p:spPr>
          <a:xfrm>
            <a:off x="6162261" y="2031273"/>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8" name="Straight Arrow Connector 17">
            <a:extLst>
              <a:ext uri="{FF2B5EF4-FFF2-40B4-BE49-F238E27FC236}">
                <a16:creationId xmlns:a16="http://schemas.microsoft.com/office/drawing/2014/main" id="{7BE072EB-CCC1-A3E9-808C-A474BA949D42}"/>
              </a:ext>
            </a:extLst>
          </p:cNvPr>
          <p:cNvCxnSpPr>
            <a:cxnSpLocks/>
          </p:cNvCxnSpPr>
          <p:nvPr/>
        </p:nvCxnSpPr>
        <p:spPr>
          <a:xfrm flipH="1">
            <a:off x="4673046" y="2177149"/>
            <a:ext cx="1489215"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9ED8401E-58D0-5E28-E828-1822E5CA74AC}"/>
              </a:ext>
            </a:extLst>
          </p:cNvPr>
          <p:cNvPicPr>
            <a:picLocks noChangeAspect="1"/>
          </p:cNvPicPr>
          <p:nvPr/>
        </p:nvPicPr>
        <p:blipFill>
          <a:blip r:embed="rId2"/>
          <a:stretch>
            <a:fillRect/>
          </a:stretch>
        </p:blipFill>
        <p:spPr>
          <a:xfrm>
            <a:off x="6119191" y="5322281"/>
            <a:ext cx="3571461" cy="1477011"/>
          </a:xfrm>
          <a:prstGeom prst="rect">
            <a:avLst/>
          </a:prstGeom>
        </p:spPr>
      </p:pic>
    </p:spTree>
    <p:extLst>
      <p:ext uri="{BB962C8B-B14F-4D97-AF65-F5344CB8AC3E}">
        <p14:creationId xmlns:p14="http://schemas.microsoft.com/office/powerpoint/2010/main" val="3743600193"/>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9B8B38-3C68-6338-9DE1-3C683551BADA}"/>
              </a:ext>
            </a:extLst>
          </p:cNvPr>
          <p:cNvSpPr txBox="1"/>
          <p:nvPr/>
        </p:nvSpPr>
        <p:spPr>
          <a:xfrm>
            <a:off x="261731" y="315532"/>
            <a:ext cx="5940286" cy="3539430"/>
          </a:xfrm>
          <a:prstGeom prst="rect">
            <a:avLst/>
          </a:prstGeom>
          <a:noFill/>
        </p:spPr>
        <p:txBody>
          <a:bodyPr wrap="square">
            <a:spAutoFit/>
          </a:bodyPr>
          <a:lstStyle/>
          <a:p>
            <a:r>
              <a:rPr lang="en-GB" sz="1600" b="1" dirty="0">
                <a:effectLst/>
                <a:latin typeface="Consolas" panose="020B0609020204030204" pitchFamily="49" charset="0"/>
              </a:rPr>
              <a:t>// An event listener that calls the high5 function</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'Adam'</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p:txBody>
      </p:sp>
      <p:pic>
        <p:nvPicPr>
          <p:cNvPr id="5" name="Picture 4">
            <a:extLst>
              <a:ext uri="{FF2B5EF4-FFF2-40B4-BE49-F238E27FC236}">
                <a16:creationId xmlns:a16="http://schemas.microsoft.com/office/drawing/2014/main" id="{3A41D335-6E15-DA23-F6CC-8BBB58525577}"/>
              </a:ext>
            </a:extLst>
          </p:cNvPr>
          <p:cNvPicPr>
            <a:picLocks noChangeAspect="1"/>
          </p:cNvPicPr>
          <p:nvPr/>
        </p:nvPicPr>
        <p:blipFill>
          <a:blip r:embed="rId2"/>
          <a:stretch>
            <a:fillRect/>
          </a:stretch>
        </p:blipFill>
        <p:spPr>
          <a:xfrm>
            <a:off x="6202017" y="821548"/>
            <a:ext cx="851115" cy="557627"/>
          </a:xfrm>
          <a:prstGeom prst="rect">
            <a:avLst/>
          </a:prstGeom>
        </p:spPr>
      </p:pic>
      <p:sp>
        <p:nvSpPr>
          <p:cNvPr id="6" name="TextBox 5">
            <a:extLst>
              <a:ext uri="{FF2B5EF4-FFF2-40B4-BE49-F238E27FC236}">
                <a16:creationId xmlns:a16="http://schemas.microsoft.com/office/drawing/2014/main" id="{61D260D5-4478-2A39-8706-B5EAB1000592}"/>
              </a:ext>
            </a:extLst>
          </p:cNvPr>
          <p:cNvSpPr txBox="1"/>
          <p:nvPr/>
        </p:nvSpPr>
        <p:spPr>
          <a:xfrm>
            <a:off x="7053132" y="500196"/>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document.body is listening for a click and calls the high5 function when it detects that click.</a:t>
            </a:r>
            <a:endParaRPr lang="en-GB" b="1"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33809DB3-8B33-6DCE-1687-23B17992EFD5}"/>
              </a:ext>
            </a:extLst>
          </p:cNvPr>
          <p:cNvSpPr txBox="1"/>
          <p:nvPr/>
        </p:nvSpPr>
        <p:spPr>
          <a:xfrm>
            <a:off x="4745402" y="606727"/>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2" name="Straight Arrow Connector 11">
            <a:extLst>
              <a:ext uri="{FF2B5EF4-FFF2-40B4-BE49-F238E27FC236}">
                <a16:creationId xmlns:a16="http://schemas.microsoft.com/office/drawing/2014/main" id="{5405F2A8-4989-0DD6-DDFE-F17A401599B3}"/>
              </a:ext>
            </a:extLst>
          </p:cNvPr>
          <p:cNvCxnSpPr>
            <a:cxnSpLocks/>
          </p:cNvCxnSpPr>
          <p:nvPr/>
        </p:nvCxnSpPr>
        <p:spPr>
          <a:xfrm flipH="1">
            <a:off x="3427342" y="755288"/>
            <a:ext cx="1328530"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831A84B-0DE1-3A71-57CC-0FC328D58ADA}"/>
              </a:ext>
            </a:extLst>
          </p:cNvPr>
          <p:cNvSpPr txBox="1"/>
          <p:nvPr/>
        </p:nvSpPr>
        <p:spPr>
          <a:xfrm>
            <a:off x="1417984" y="2180547"/>
            <a:ext cx="2126970"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built in JavaScript function</a:t>
            </a:r>
          </a:p>
        </p:txBody>
      </p:sp>
      <p:cxnSp>
        <p:nvCxnSpPr>
          <p:cNvPr id="15" name="Straight Arrow Connector 14">
            <a:extLst>
              <a:ext uri="{FF2B5EF4-FFF2-40B4-BE49-F238E27FC236}">
                <a16:creationId xmlns:a16="http://schemas.microsoft.com/office/drawing/2014/main" id="{3C20FFAC-C0F1-5E07-B085-BECCC820DE46}"/>
              </a:ext>
            </a:extLst>
          </p:cNvPr>
          <p:cNvCxnSpPr>
            <a:cxnSpLocks/>
          </p:cNvCxnSpPr>
          <p:nvPr/>
        </p:nvCxnSpPr>
        <p:spPr>
          <a:xfrm flipV="1">
            <a:off x="2489751" y="1885192"/>
            <a:ext cx="0" cy="39452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FA60A53-F516-07AE-36E7-DB86CA78ACAC}"/>
              </a:ext>
            </a:extLst>
          </p:cNvPr>
          <p:cNvSpPr txBox="1"/>
          <p:nvPr/>
        </p:nvSpPr>
        <p:spPr>
          <a:xfrm>
            <a:off x="4643791" y="2156630"/>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Callback function</a:t>
            </a:r>
          </a:p>
        </p:txBody>
      </p:sp>
      <p:cxnSp>
        <p:nvCxnSpPr>
          <p:cNvPr id="17" name="Straight Arrow Connector 16">
            <a:extLst>
              <a:ext uri="{FF2B5EF4-FFF2-40B4-BE49-F238E27FC236}">
                <a16:creationId xmlns:a16="http://schemas.microsoft.com/office/drawing/2014/main" id="{B7C7AB34-5B24-BE48-CCFF-9CC517EDA87D}"/>
              </a:ext>
            </a:extLst>
          </p:cNvPr>
          <p:cNvCxnSpPr>
            <a:cxnSpLocks/>
          </p:cNvCxnSpPr>
          <p:nvPr/>
        </p:nvCxnSpPr>
        <p:spPr>
          <a:xfrm flipH="1" flipV="1">
            <a:off x="5076707" y="1839341"/>
            <a:ext cx="10470" cy="33704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7FF97D72-CA7B-171E-FAC4-832C5879844E}"/>
              </a:ext>
            </a:extLst>
          </p:cNvPr>
          <p:cNvPicPr>
            <a:picLocks noChangeAspect="1"/>
          </p:cNvPicPr>
          <p:nvPr/>
        </p:nvPicPr>
        <p:blipFill>
          <a:blip r:embed="rId3"/>
          <a:stretch>
            <a:fillRect/>
          </a:stretch>
        </p:blipFill>
        <p:spPr>
          <a:xfrm>
            <a:off x="5853053" y="3120250"/>
            <a:ext cx="1109603" cy="529583"/>
          </a:xfrm>
          <a:prstGeom prst="rect">
            <a:avLst/>
          </a:prstGeom>
        </p:spPr>
      </p:pic>
      <p:sp>
        <p:nvSpPr>
          <p:cNvPr id="25" name="TextBox 24">
            <a:extLst>
              <a:ext uri="{FF2B5EF4-FFF2-40B4-BE49-F238E27FC236}">
                <a16:creationId xmlns:a16="http://schemas.microsoft.com/office/drawing/2014/main" id="{65A799A8-85CC-D7D1-9311-1941B47DF17F}"/>
              </a:ext>
            </a:extLst>
          </p:cNvPr>
          <p:cNvSpPr txBox="1"/>
          <p:nvPr/>
        </p:nvSpPr>
        <p:spPr>
          <a:xfrm>
            <a:off x="7086600" y="2774997"/>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JavaScript built it function forEach is calling the high5 function for each item in the array.</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CDFB5759-E168-5D1E-7A86-535D200BB5D8}"/>
              </a:ext>
            </a:extLst>
          </p:cNvPr>
          <p:cNvSpPr txBox="1"/>
          <p:nvPr/>
        </p:nvSpPr>
        <p:spPr>
          <a:xfrm>
            <a:off x="261730" y="4432478"/>
            <a:ext cx="9372599" cy="1831271"/>
          </a:xfrm>
          <a:prstGeom prst="rect">
            <a:avLst/>
          </a:prstGeom>
          <a:noFill/>
        </p:spPr>
        <p:txBody>
          <a:bodyPr wrap="square" rtlCol="0">
            <a:spAutoFit/>
          </a:bodyPr>
          <a:lstStyle/>
          <a:p>
            <a:pPr marL="342900" indent="-342900">
              <a:spcBef>
                <a:spcPts val="600"/>
              </a:spcBef>
              <a:buAutoNum type="arabicParenR"/>
            </a:pPr>
            <a:r>
              <a:rPr lang="en-GB" b="1" dirty="0">
                <a:latin typeface="Calibri" panose="020F0502020204030204" pitchFamily="34" charset="0"/>
                <a:cs typeface="Calibri" panose="020F0502020204030204" pitchFamily="34" charset="0"/>
              </a:rPr>
              <a:t>Call back functions are used all the time in JavaScript, they help us follow the DRY principle of do not Repeat yourself! Because we can split the code up into reusable parts.</a:t>
            </a:r>
          </a:p>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Callback functions allow us to create abstractions. Abstraction means we hide the detail about some code implementation, i.e convert to one word, because we do not care about that detail. </a:t>
            </a:r>
            <a:r>
              <a:rPr lang="en-GB" b="1" dirty="0">
                <a:latin typeface="Calibri" panose="020F0502020204030204" pitchFamily="34" charset="0"/>
                <a:cs typeface="Calibri" panose="020F0502020204030204" pitchFamily="34" charset="0"/>
              </a:rPr>
              <a:t>We can now think about implementation at a higher level, i.e. transformer is just concerned with the console.log and delegating the string translation to other functions.</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6694433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F3AF8E-1E54-591E-0C1B-0CA55A6C47D4}"/>
              </a:ext>
            </a:extLst>
          </p:cNvPr>
          <p:cNvSpPr txBox="1"/>
          <p:nvPr/>
        </p:nvSpPr>
        <p:spPr>
          <a:xfrm>
            <a:off x="106017" y="1559"/>
            <a:ext cx="9799983" cy="584775"/>
          </a:xfrm>
          <a:prstGeom prst="rect">
            <a:avLst/>
          </a:prstGeom>
          <a:noFill/>
        </p:spPr>
        <p:txBody>
          <a:bodyPr wrap="square">
            <a:spAutoFit/>
          </a:bodyPr>
          <a:lstStyle/>
          <a:p>
            <a:r>
              <a:rPr lang="en-GB" sz="3200" dirty="0">
                <a:solidFill>
                  <a:srgbClr val="1C1D1F"/>
                </a:solidFill>
              </a:rPr>
              <a:t>Functions Returning other Functions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B59596FF-D3DA-8E50-3822-5C0713CF6120}"/>
              </a:ext>
            </a:extLst>
          </p:cNvPr>
          <p:cNvSpPr txBox="1"/>
          <p:nvPr/>
        </p:nvSpPr>
        <p:spPr>
          <a:xfrm>
            <a:off x="208722" y="743492"/>
            <a:ext cx="4976190"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greeting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greeting</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'hey'</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'hello'</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greetArr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greeting</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greeting</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greetArr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DCEAE37-A0D3-857C-EBF2-322E4045E845}"/>
              </a:ext>
            </a:extLst>
          </p:cNvPr>
          <p:cNvSpPr txBox="1"/>
          <p:nvPr/>
        </p:nvSpPr>
        <p:spPr>
          <a:xfrm>
            <a:off x="4691271" y="586334"/>
            <a:ext cx="5108712"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very simple greet function that takes a parameter of greeting such as hi or hello etc. It returns a function that receives an argument of name and console logs the results.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B11E49CA-390D-CD0D-0700-E271026CC14C}"/>
              </a:ext>
            </a:extLst>
          </p:cNvPr>
          <p:cNvSpPr txBox="1"/>
          <p:nvPr/>
        </p:nvSpPr>
        <p:spPr>
          <a:xfrm>
            <a:off x="4691270" y="1821165"/>
            <a:ext cx="510871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call the function from a variable and pass in a value of 'hey' to the greet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29ED2E31-35D5-6AFE-87CE-4D342751D65B}"/>
              </a:ext>
            </a:extLst>
          </p:cNvPr>
          <p:cNvSpPr txBox="1"/>
          <p:nvPr/>
        </p:nvSpPr>
        <p:spPr>
          <a:xfrm>
            <a:off x="4691270" y="2483338"/>
            <a:ext cx="5108711"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then call this variable and pass in a parameter which gets passed into the returned function. This is because of JavaScript closures. see later lessons.</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0701233-2802-3AA2-D314-209E05292F78}"/>
              </a:ext>
            </a:extLst>
          </p:cNvPr>
          <p:cNvSpPr txBox="1"/>
          <p:nvPr/>
        </p:nvSpPr>
        <p:spPr>
          <a:xfrm>
            <a:off x="4744280" y="3699509"/>
            <a:ext cx="5108712"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do this all in one go by calling the function of greet and pass in a parameter of 'hello', Because this is a function we can pass in another parameter for the return function i.e. ‘Jonas'.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94BB3C6-CEF9-D5F8-9774-B1E1B161261F}"/>
              </a:ext>
            </a:extLst>
          </p:cNvPr>
          <p:cNvSpPr txBox="1"/>
          <p:nvPr/>
        </p:nvSpPr>
        <p:spPr>
          <a:xfrm>
            <a:off x="4744280" y="4899838"/>
            <a:ext cx="5108712"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This can be written as an arrow function. The greetArr function takes a parameter of greeting. this function returns a function so we have an arrow function within an arrow function. This is a shorter but more confusing way of writing a function that returns a function.</a:t>
            </a:r>
          </a:p>
        </p:txBody>
      </p:sp>
      <p:pic>
        <p:nvPicPr>
          <p:cNvPr id="11" name="Picture 10">
            <a:extLst>
              <a:ext uri="{FF2B5EF4-FFF2-40B4-BE49-F238E27FC236}">
                <a16:creationId xmlns:a16="http://schemas.microsoft.com/office/drawing/2014/main" id="{6AB917BF-5D07-9CB9-8790-E7D4B765B5E2}"/>
              </a:ext>
            </a:extLst>
          </p:cNvPr>
          <p:cNvPicPr>
            <a:picLocks noChangeAspect="1"/>
          </p:cNvPicPr>
          <p:nvPr/>
        </p:nvPicPr>
        <p:blipFill>
          <a:blip r:embed="rId2"/>
          <a:stretch>
            <a:fillRect/>
          </a:stretch>
        </p:blipFill>
        <p:spPr>
          <a:xfrm>
            <a:off x="208722" y="6121347"/>
            <a:ext cx="1286401" cy="356234"/>
          </a:xfrm>
          <a:prstGeom prst="rect">
            <a:avLst/>
          </a:prstGeom>
        </p:spPr>
      </p:pic>
    </p:spTree>
    <p:extLst>
      <p:ext uri="{BB962C8B-B14F-4D97-AF65-F5344CB8AC3E}">
        <p14:creationId xmlns:p14="http://schemas.microsoft.com/office/powerpoint/2010/main" val="354664708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DDC20ED-FBE3-247F-2117-676935C40024}"/>
              </a:ext>
            </a:extLst>
          </p:cNvPr>
          <p:cNvSpPr txBox="1"/>
          <p:nvPr/>
        </p:nvSpPr>
        <p:spPr>
          <a:xfrm>
            <a:off x="4800600" y="199084"/>
            <a:ext cx="4953000" cy="584775"/>
          </a:xfrm>
          <a:prstGeom prst="rect">
            <a:avLst/>
          </a:prstGeom>
          <a:noFill/>
        </p:spPr>
        <p:txBody>
          <a:bodyPr wrap="square">
            <a:spAutoFit/>
          </a:bodyPr>
          <a:lstStyle/>
          <a:p>
            <a:r>
              <a:rPr lang="en-GB" sz="3200" dirty="0">
                <a:solidFill>
                  <a:srgbClr val="1C1D1F"/>
                </a:solidFill>
              </a:rPr>
              <a:t>The call and Apply Methods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93AC8199-DC4F-04EC-4472-15C31A9DE429}"/>
              </a:ext>
            </a:extLst>
          </p:cNvPr>
          <p:cNvSpPr txBox="1"/>
          <p:nvPr/>
        </p:nvSpPr>
        <p:spPr>
          <a:xfrm>
            <a:off x="212034" y="230551"/>
            <a:ext cx="8613914"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iataCode: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book: function() {}</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booked a flight on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airline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flight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iataCode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flightNum</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iataCode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flightNum</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635</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'John Smith'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iataCode: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10BC55E0-0FA6-28FA-2ADD-6B222DB1B486}"/>
              </a:ext>
            </a:extLst>
          </p:cNvPr>
          <p:cNvSpPr txBox="1"/>
          <p:nvPr/>
        </p:nvSpPr>
        <p:spPr>
          <a:xfrm>
            <a:off x="3432312" y="1454356"/>
            <a:ext cx="624840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object has a function called book which compiles a string and pushes it onto the bookings array.</a:t>
            </a:r>
            <a:endParaRPr lang="en-GB" b="1" dirty="0">
              <a:effectLst/>
              <a:latin typeface="Calibri" panose="020F0502020204030204" pitchFamily="34" charset="0"/>
              <a:cs typeface="Calibri" panose="020F0502020204030204" pitchFamily="34" charset="0"/>
            </a:endParaRPr>
          </a:p>
        </p:txBody>
      </p:sp>
      <p:cxnSp>
        <p:nvCxnSpPr>
          <p:cNvPr id="10" name="Straight Arrow Connector 9">
            <a:extLst>
              <a:ext uri="{FF2B5EF4-FFF2-40B4-BE49-F238E27FC236}">
                <a16:creationId xmlns:a16="http://schemas.microsoft.com/office/drawing/2014/main" id="{7EAF75D6-084A-5A2E-4B44-1ACBD558BB93}"/>
              </a:ext>
            </a:extLst>
          </p:cNvPr>
          <p:cNvCxnSpPr>
            <a:cxnSpLocks/>
          </p:cNvCxnSpPr>
          <p:nvPr/>
        </p:nvCxnSpPr>
        <p:spPr>
          <a:xfrm>
            <a:off x="6036364" y="3231372"/>
            <a:ext cx="0" cy="26648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8742ED11-5FC3-3ED3-681D-C2D68A3F75A4}"/>
              </a:ext>
            </a:extLst>
          </p:cNvPr>
          <p:cNvPicPr>
            <a:picLocks noChangeAspect="1"/>
          </p:cNvPicPr>
          <p:nvPr/>
        </p:nvPicPr>
        <p:blipFill>
          <a:blip r:embed="rId2"/>
          <a:stretch>
            <a:fillRect/>
          </a:stretch>
        </p:blipFill>
        <p:spPr>
          <a:xfrm>
            <a:off x="4953000" y="3521119"/>
            <a:ext cx="4648200" cy="1971675"/>
          </a:xfrm>
          <a:prstGeom prst="rect">
            <a:avLst/>
          </a:prstGeom>
        </p:spPr>
      </p:pic>
      <p:sp>
        <p:nvSpPr>
          <p:cNvPr id="16" name="TextBox 15">
            <a:extLst>
              <a:ext uri="{FF2B5EF4-FFF2-40B4-BE49-F238E27FC236}">
                <a16:creationId xmlns:a16="http://schemas.microsoft.com/office/drawing/2014/main" id="{15E550D6-C632-C9B8-F35E-19221323C338}"/>
              </a:ext>
            </a:extLst>
          </p:cNvPr>
          <p:cNvSpPr txBox="1"/>
          <p:nvPr/>
        </p:nvSpPr>
        <p:spPr>
          <a:xfrm>
            <a:off x="4721088" y="5646789"/>
            <a:ext cx="51054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we want the eurowings object to use the same function of book. We could copy it and put it in the eurowings object but that would be bad practice.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2428387"/>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450322-6E6B-D630-0864-773C16F13643}"/>
              </a:ext>
            </a:extLst>
          </p:cNvPr>
          <p:cNvSpPr txBox="1"/>
          <p:nvPr/>
        </p:nvSpPr>
        <p:spPr>
          <a:xfrm>
            <a:off x="261731" y="493787"/>
            <a:ext cx="3462130"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'Sarah Williams'</a:t>
            </a:r>
            <a:r>
              <a:rPr lang="en-GB" sz="1600" b="1" dirty="0">
                <a:solidFill>
                  <a:srgbClr val="D4D4D4"/>
                </a:solidFill>
                <a:effectLst/>
                <a:latin typeface="Consolas" panose="020B0609020204030204" pitchFamily="49" charset="0"/>
              </a:rPr>
              <a:t>);</a:t>
            </a:r>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A80969E5-F4B8-A0B3-BFAE-D280C80F6CB1}"/>
              </a:ext>
            </a:extLst>
          </p:cNvPr>
          <p:cNvPicPr>
            <a:picLocks noChangeAspect="1"/>
          </p:cNvPicPr>
          <p:nvPr/>
        </p:nvPicPr>
        <p:blipFill>
          <a:blip r:embed="rId2"/>
          <a:stretch>
            <a:fillRect/>
          </a:stretch>
        </p:blipFill>
        <p:spPr>
          <a:xfrm>
            <a:off x="3610123" y="639559"/>
            <a:ext cx="6113658" cy="619395"/>
          </a:xfrm>
          <a:prstGeom prst="rect">
            <a:avLst/>
          </a:prstGeom>
        </p:spPr>
      </p:pic>
      <p:sp>
        <p:nvSpPr>
          <p:cNvPr id="7" name="TextBox 6">
            <a:extLst>
              <a:ext uri="{FF2B5EF4-FFF2-40B4-BE49-F238E27FC236}">
                <a16:creationId xmlns:a16="http://schemas.microsoft.com/office/drawing/2014/main" id="{25555D12-CF04-1C0A-1C35-A1C64D23D94B}"/>
              </a:ext>
            </a:extLst>
          </p:cNvPr>
          <p:cNvSpPr txBox="1"/>
          <p:nvPr/>
        </p:nvSpPr>
        <p:spPr>
          <a:xfrm>
            <a:off x="182219" y="184089"/>
            <a:ext cx="9462050" cy="369332"/>
          </a:xfrm>
          <a:prstGeom prst="rect">
            <a:avLst/>
          </a:prstGeom>
          <a:noFill/>
        </p:spPr>
        <p:txBody>
          <a:bodyPr wrap="square">
            <a:spAutoFit/>
          </a:bodyPr>
          <a:lstStyle/>
          <a:p>
            <a:r>
              <a:rPr lang="en-GB" b="1" dirty="0"/>
              <a:t>We will take the method of book and store it in an external variable. However it does not work.</a:t>
            </a:r>
          </a:p>
        </p:txBody>
      </p:sp>
      <p:sp>
        <p:nvSpPr>
          <p:cNvPr id="9" name="TextBox 8">
            <a:extLst>
              <a:ext uri="{FF2B5EF4-FFF2-40B4-BE49-F238E27FC236}">
                <a16:creationId xmlns:a16="http://schemas.microsoft.com/office/drawing/2014/main" id="{FFACA9E0-3331-3872-259B-D0F92DF5B56B}"/>
              </a:ext>
            </a:extLst>
          </p:cNvPr>
          <p:cNvSpPr txBox="1"/>
          <p:nvPr/>
        </p:nvSpPr>
        <p:spPr>
          <a:xfrm>
            <a:off x="182219" y="1352778"/>
            <a:ext cx="9541562" cy="646331"/>
          </a:xfrm>
          <a:prstGeom prst="rect">
            <a:avLst/>
          </a:prstGeom>
          <a:noFill/>
        </p:spPr>
        <p:txBody>
          <a:bodyPr wrap="square">
            <a:spAutoFit/>
          </a:bodyPr>
          <a:lstStyle/>
          <a:p>
            <a:r>
              <a:rPr lang="en-GB" b="1" dirty="0"/>
              <a:t>This is because the book function here is just a regular function call and it does not know what to do with the this keyword which now points to undefined.</a:t>
            </a:r>
          </a:p>
        </p:txBody>
      </p:sp>
      <p:sp>
        <p:nvSpPr>
          <p:cNvPr id="11" name="TextBox 10">
            <a:extLst>
              <a:ext uri="{FF2B5EF4-FFF2-40B4-BE49-F238E27FC236}">
                <a16:creationId xmlns:a16="http://schemas.microsoft.com/office/drawing/2014/main" id="{E8D6F135-DE17-94F8-8FF2-1FECDC7C6C64}"/>
              </a:ext>
            </a:extLst>
          </p:cNvPr>
          <p:cNvSpPr txBox="1"/>
          <p:nvPr/>
        </p:nvSpPr>
        <p:spPr>
          <a:xfrm>
            <a:off x="261731" y="2092933"/>
            <a:ext cx="4949686" cy="1569660"/>
          </a:xfrm>
          <a:prstGeom prst="rect">
            <a:avLst/>
          </a:prstGeom>
          <a:noFill/>
        </p:spPr>
        <p:txBody>
          <a:bodyPr wrap="square">
            <a:spAutoFit/>
          </a:bodyPr>
          <a:lstStyle/>
          <a:p>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'Sarah Williams'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'Mary Cooper'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36FF1B91-C1DC-1D9D-388C-86B14B3C57A5}"/>
              </a:ext>
            </a:extLst>
          </p:cNvPr>
          <p:cNvSpPr txBox="1"/>
          <p:nvPr/>
        </p:nvSpPr>
        <p:spPr>
          <a:xfrm>
            <a:off x="4263889" y="2092933"/>
            <a:ext cx="5459892" cy="369332"/>
          </a:xfrm>
          <a:prstGeom prst="rect">
            <a:avLst/>
          </a:prstGeom>
          <a:noFill/>
        </p:spPr>
        <p:txBody>
          <a:bodyPr wrap="square">
            <a:spAutoFit/>
          </a:bodyPr>
          <a:lstStyle/>
          <a:p>
            <a:r>
              <a:rPr lang="en-GB" b="1" dirty="0"/>
              <a:t>The solution is to use the call method on book function.</a:t>
            </a:r>
          </a:p>
        </p:txBody>
      </p:sp>
      <p:pic>
        <p:nvPicPr>
          <p:cNvPr id="16" name="Picture 15">
            <a:extLst>
              <a:ext uri="{FF2B5EF4-FFF2-40B4-BE49-F238E27FC236}">
                <a16:creationId xmlns:a16="http://schemas.microsoft.com/office/drawing/2014/main" id="{48F4CB20-DC82-0058-F604-4E09BE07004E}"/>
              </a:ext>
            </a:extLst>
          </p:cNvPr>
          <p:cNvPicPr>
            <a:picLocks noChangeAspect="1"/>
          </p:cNvPicPr>
          <p:nvPr/>
        </p:nvPicPr>
        <p:blipFill>
          <a:blip r:embed="rId3"/>
          <a:stretch>
            <a:fillRect/>
          </a:stretch>
        </p:blipFill>
        <p:spPr>
          <a:xfrm>
            <a:off x="4953000" y="2470542"/>
            <a:ext cx="4691269" cy="2644348"/>
          </a:xfrm>
          <a:prstGeom prst="rect">
            <a:avLst/>
          </a:prstGeom>
        </p:spPr>
      </p:pic>
      <p:sp>
        <p:nvSpPr>
          <p:cNvPr id="18" name="TextBox 17">
            <a:extLst>
              <a:ext uri="{FF2B5EF4-FFF2-40B4-BE49-F238E27FC236}">
                <a16:creationId xmlns:a16="http://schemas.microsoft.com/office/drawing/2014/main" id="{7CB4C6CB-11F7-6C55-C5F5-5B89AFC9C124}"/>
              </a:ext>
            </a:extLst>
          </p:cNvPr>
          <p:cNvSpPr txBox="1"/>
          <p:nvPr/>
        </p:nvSpPr>
        <p:spPr>
          <a:xfrm>
            <a:off x="182219" y="4370005"/>
            <a:ext cx="4469294"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'Swiss Air Lines'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iataCode: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583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'Mary Cooper'</a:t>
            </a:r>
            <a:r>
              <a:rPr lang="en-GB" sz="1600" b="1" dirty="0">
                <a:solidFill>
                  <a:srgbClr val="D4D4D4"/>
                </a:solidFill>
                <a:effectLst/>
                <a:latin typeface="Consolas" panose="020B0609020204030204" pitchFamily="49" charset="0"/>
              </a:rPr>
              <a:t>);</a:t>
            </a:r>
          </a:p>
        </p:txBody>
      </p:sp>
      <p:sp>
        <p:nvSpPr>
          <p:cNvPr id="19" name="TextBox 18">
            <a:extLst>
              <a:ext uri="{FF2B5EF4-FFF2-40B4-BE49-F238E27FC236}">
                <a16:creationId xmlns:a16="http://schemas.microsoft.com/office/drawing/2014/main" id="{FAB38243-DF8B-0568-CB2C-C5100E8106F5}"/>
              </a:ext>
            </a:extLst>
          </p:cNvPr>
          <p:cNvSpPr txBox="1"/>
          <p:nvPr/>
        </p:nvSpPr>
        <p:spPr>
          <a:xfrm>
            <a:off x="4651513" y="5320556"/>
            <a:ext cx="5072268" cy="1200329"/>
          </a:xfrm>
          <a:prstGeom prst="rect">
            <a:avLst/>
          </a:prstGeom>
          <a:noFill/>
        </p:spPr>
        <p:txBody>
          <a:bodyPr wrap="square">
            <a:spAutoFit/>
          </a:bodyPr>
          <a:lstStyle/>
          <a:p>
            <a:r>
              <a:rPr lang="en-GB" b="1" dirty="0"/>
              <a:t>We can add another airline that can call the book method withing the Lufthansa object. Note that the object properties must all be the same for this to work. i.e. airline, iataCode and bookings array.</a:t>
            </a:r>
          </a:p>
        </p:txBody>
      </p:sp>
    </p:spTree>
    <p:extLst>
      <p:ext uri="{BB962C8B-B14F-4D97-AF65-F5344CB8AC3E}">
        <p14:creationId xmlns:p14="http://schemas.microsoft.com/office/powerpoint/2010/main" val="3095978661"/>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9DE78-1286-F488-BF73-A0381623EE60}"/>
              </a:ext>
            </a:extLst>
          </p:cNvPr>
          <p:cNvSpPr txBox="1"/>
          <p:nvPr/>
        </p:nvSpPr>
        <p:spPr>
          <a:xfrm>
            <a:off x="182218" y="302280"/>
            <a:ext cx="4949686" cy="255454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583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'George Cooper'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apply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95E94B5B-201D-859F-51D3-2558D9B1196C}"/>
              </a:ext>
            </a:extLst>
          </p:cNvPr>
          <p:cNvSpPr txBox="1"/>
          <p:nvPr/>
        </p:nvSpPr>
        <p:spPr>
          <a:xfrm>
            <a:off x="182218" y="2856825"/>
            <a:ext cx="9541564" cy="646331"/>
          </a:xfrm>
          <a:prstGeom prst="rect">
            <a:avLst/>
          </a:prstGeom>
          <a:noFill/>
        </p:spPr>
        <p:txBody>
          <a:bodyPr wrap="square">
            <a:spAutoFit/>
          </a:bodyPr>
          <a:lstStyle/>
          <a:p>
            <a:r>
              <a:rPr lang="en-GB" b="1" dirty="0"/>
              <a:t>The apply method does not get used much because we can now use the spread operator to break out the values from the array before using the call method.</a:t>
            </a:r>
          </a:p>
        </p:txBody>
      </p:sp>
      <p:pic>
        <p:nvPicPr>
          <p:cNvPr id="7" name="Picture 6">
            <a:extLst>
              <a:ext uri="{FF2B5EF4-FFF2-40B4-BE49-F238E27FC236}">
                <a16:creationId xmlns:a16="http://schemas.microsoft.com/office/drawing/2014/main" id="{9A40BD89-4124-62B3-8DB7-7CDCC5D4F774}"/>
              </a:ext>
            </a:extLst>
          </p:cNvPr>
          <p:cNvPicPr>
            <a:picLocks noChangeAspect="1"/>
          </p:cNvPicPr>
          <p:nvPr/>
        </p:nvPicPr>
        <p:blipFill>
          <a:blip r:embed="rId2"/>
          <a:stretch>
            <a:fillRect/>
          </a:stretch>
        </p:blipFill>
        <p:spPr>
          <a:xfrm>
            <a:off x="5131904" y="302279"/>
            <a:ext cx="4591878" cy="2047461"/>
          </a:xfrm>
          <a:prstGeom prst="rect">
            <a:avLst/>
          </a:prstGeom>
        </p:spPr>
      </p:pic>
      <p:sp>
        <p:nvSpPr>
          <p:cNvPr id="8" name="TextBox 7">
            <a:extLst>
              <a:ext uri="{FF2B5EF4-FFF2-40B4-BE49-F238E27FC236}">
                <a16:creationId xmlns:a16="http://schemas.microsoft.com/office/drawing/2014/main" id="{7C8EC7A1-CCE0-59C2-C34C-A45A6DF44FE6}"/>
              </a:ext>
            </a:extLst>
          </p:cNvPr>
          <p:cNvSpPr txBox="1"/>
          <p:nvPr/>
        </p:nvSpPr>
        <p:spPr>
          <a:xfrm>
            <a:off x="182218" y="1234035"/>
            <a:ext cx="4949686" cy="923330"/>
          </a:xfrm>
          <a:prstGeom prst="rect">
            <a:avLst/>
          </a:prstGeom>
          <a:noFill/>
        </p:spPr>
        <p:txBody>
          <a:bodyPr wrap="square">
            <a:spAutoFit/>
          </a:bodyPr>
          <a:lstStyle/>
          <a:p>
            <a:r>
              <a:rPr lang="en-GB" b="1" dirty="0"/>
              <a:t>The apply method does exactly the same as the call method but apply does not take a list of parameters but an array.</a:t>
            </a:r>
          </a:p>
        </p:txBody>
      </p:sp>
    </p:spTree>
    <p:extLst>
      <p:ext uri="{BB962C8B-B14F-4D97-AF65-F5344CB8AC3E}">
        <p14:creationId xmlns:p14="http://schemas.microsoft.com/office/powerpoint/2010/main" val="3388482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0CD-B34B-4974-BB97-1B5E2B213F33}"/>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Statements &amp; Expressions</a:t>
            </a:r>
          </a:p>
        </p:txBody>
      </p:sp>
      <p:grpSp>
        <p:nvGrpSpPr>
          <p:cNvPr id="6" name="Group 5">
            <a:extLst>
              <a:ext uri="{FF2B5EF4-FFF2-40B4-BE49-F238E27FC236}">
                <a16:creationId xmlns:a16="http://schemas.microsoft.com/office/drawing/2014/main" id="{70B9ED44-A981-40FF-B8F7-F0E2A4B11D1E}"/>
              </a:ext>
            </a:extLst>
          </p:cNvPr>
          <p:cNvGrpSpPr/>
          <p:nvPr/>
        </p:nvGrpSpPr>
        <p:grpSpPr>
          <a:xfrm>
            <a:off x="283626" y="892840"/>
            <a:ext cx="9595413" cy="1120096"/>
            <a:chOff x="173620" y="1159058"/>
            <a:chExt cx="9595413" cy="1120096"/>
          </a:xfrm>
        </p:grpSpPr>
        <p:sp>
          <p:nvSpPr>
            <p:cNvPr id="3" name="TextBox 2">
              <a:extLst>
                <a:ext uri="{FF2B5EF4-FFF2-40B4-BE49-F238E27FC236}">
                  <a16:creationId xmlns:a16="http://schemas.microsoft.com/office/drawing/2014/main" id="{45059002-316D-4774-BED8-00DE4C2B4285}"/>
                </a:ext>
              </a:extLst>
            </p:cNvPr>
            <p:cNvSpPr txBox="1"/>
            <p:nvPr/>
          </p:nvSpPr>
          <p:spPr>
            <a:xfrm>
              <a:off x="173620" y="1159058"/>
              <a:ext cx="959541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Expression is a line of code that produces a value. For example:</a:t>
              </a:r>
            </a:p>
            <a:p>
              <a:r>
                <a:rPr lang="en-GB" b="1" dirty="0">
                  <a:effectLst/>
                  <a:latin typeface="Calibri" panose="020F0502020204030204" pitchFamily="34" charset="0"/>
                  <a:cs typeface="Calibri" panose="020F0502020204030204" pitchFamily="34" charset="0"/>
                </a:rPr>
                <a:t>		The expression is 3 + 4.</a:t>
              </a: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F803329-39A6-4706-A5A5-35427EF2122E}"/>
                </a:ext>
              </a:extLst>
            </p:cNvPr>
            <p:cNvSpPr txBox="1"/>
            <p:nvPr/>
          </p:nvSpPr>
          <p:spPr>
            <a:xfrm>
              <a:off x="381964" y="1448157"/>
              <a:ext cx="4953964" cy="830997"/>
            </a:xfrm>
            <a:prstGeom prst="rect">
              <a:avLst/>
            </a:prstGeom>
            <a:noFill/>
          </p:spPr>
          <p:txBody>
            <a:bodyPr wrap="square">
              <a:spAutoFit/>
            </a:bodyPr>
            <a:lstStyle/>
            <a:p>
              <a:r>
                <a:rPr lang="da-DK" sz="1600" b="1" dirty="0">
                  <a:solidFill>
                    <a:srgbClr val="B5CEA8"/>
                  </a:solidFill>
                  <a:effectLst/>
                  <a:latin typeface="Consolas" panose="020B0609020204030204" pitchFamily="49" charset="0"/>
                </a:rPr>
                <a:t>3</a:t>
              </a:r>
              <a:r>
                <a:rPr lang="da-DK" sz="1600" b="1" dirty="0">
                  <a:solidFill>
                    <a:srgbClr val="D4D4D4"/>
                  </a:solidFill>
                  <a:effectLst/>
                  <a:latin typeface="Consolas" panose="020B0609020204030204" pitchFamily="49" charset="0"/>
                </a:rPr>
                <a:t> + </a:t>
              </a:r>
              <a:r>
                <a:rPr lang="da-DK" sz="1600" b="1" dirty="0">
                  <a:solidFill>
                    <a:srgbClr val="B5CEA8"/>
                  </a:solidFill>
                  <a:effectLst/>
                  <a:latin typeface="Consolas" panose="020B0609020204030204" pitchFamily="49" charset="0"/>
                </a:rPr>
                <a:t>4</a:t>
              </a:r>
              <a:endParaRPr lang="da-DK" sz="1600" b="1" dirty="0">
                <a:solidFill>
                  <a:srgbClr val="D4D4D4"/>
                </a:solidFill>
                <a:effectLst/>
                <a:latin typeface="Consolas" panose="020B0609020204030204" pitchFamily="49" charset="0"/>
              </a:endParaRPr>
            </a:p>
            <a:p>
              <a:r>
                <a:rPr lang="da-DK" sz="1600" b="1" dirty="0">
                  <a:solidFill>
                    <a:srgbClr val="9CDCFE"/>
                  </a:solidFill>
                  <a:effectLst/>
                  <a:latin typeface="Consolas" panose="020B0609020204030204" pitchFamily="49" charset="0"/>
                </a:rPr>
                <a:t>True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false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true</a:t>
              </a:r>
              <a:endParaRPr lang="da-DK" sz="1600" b="1" dirty="0">
                <a:solidFill>
                  <a:srgbClr val="D4D4D4"/>
                </a:solidFill>
                <a:effectLst/>
                <a:latin typeface="Consolas" panose="020B0609020204030204" pitchFamily="49" charset="0"/>
              </a:endParaRPr>
            </a:p>
            <a:p>
              <a:r>
                <a:rPr lang="da-DK" sz="1600" b="1" dirty="0">
                  <a:solidFill>
                    <a:srgbClr val="B5CEA8"/>
                  </a:solidFill>
                  <a:effectLst/>
                  <a:latin typeface="Consolas" panose="020B0609020204030204" pitchFamily="49" charset="0"/>
                </a:rPr>
                <a:t>1991</a:t>
              </a:r>
              <a:endParaRPr lang="da-DK" sz="1600" b="1" dirty="0">
                <a:solidFill>
                  <a:srgbClr val="D4D4D4"/>
                </a:solidFill>
                <a:effectLst/>
                <a:latin typeface="Consolas" panose="020B0609020204030204" pitchFamily="49" charset="0"/>
              </a:endParaRPr>
            </a:p>
          </p:txBody>
        </p:sp>
      </p:grpSp>
      <p:sp>
        <p:nvSpPr>
          <p:cNvPr id="8" name="TextBox 7">
            <a:extLst>
              <a:ext uri="{FF2B5EF4-FFF2-40B4-BE49-F238E27FC236}">
                <a16:creationId xmlns:a16="http://schemas.microsoft.com/office/drawing/2014/main" id="{F1D3D149-3947-4BDD-BB99-EBE546914FC9}"/>
              </a:ext>
            </a:extLst>
          </p:cNvPr>
          <p:cNvSpPr txBox="1"/>
          <p:nvPr/>
        </p:nvSpPr>
        <p:spPr>
          <a:xfrm>
            <a:off x="283625" y="2245020"/>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Statement is an action to be performed, like a complete sentence.</a:t>
            </a:r>
          </a:p>
        </p:txBody>
      </p:sp>
      <p:sp>
        <p:nvSpPr>
          <p:cNvPr id="9" name="TextBox 8">
            <a:extLst>
              <a:ext uri="{FF2B5EF4-FFF2-40B4-BE49-F238E27FC236}">
                <a16:creationId xmlns:a16="http://schemas.microsoft.com/office/drawing/2014/main" id="{E1414D2E-5B7B-4282-8FEF-F9CD3B916C66}"/>
              </a:ext>
            </a:extLst>
          </p:cNvPr>
          <p:cNvSpPr txBox="1"/>
          <p:nvPr/>
        </p:nvSpPr>
        <p:spPr>
          <a:xfrm>
            <a:off x="491970" y="2627703"/>
            <a:ext cx="4953964"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6834082-FF20-41B3-9ADD-CB9594FA64CB}"/>
              </a:ext>
            </a:extLst>
          </p:cNvPr>
          <p:cNvSpPr txBox="1"/>
          <p:nvPr/>
        </p:nvSpPr>
        <p:spPr>
          <a:xfrm>
            <a:off x="283624" y="3699784"/>
            <a:ext cx="959541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This is important because JavaScript expects statements and expressions in certain places. For example we cannot insert a statement in a template literal. </a:t>
            </a:r>
          </a:p>
        </p:txBody>
      </p:sp>
      <p:sp>
        <p:nvSpPr>
          <p:cNvPr id="12" name="TextBox 11">
            <a:extLst>
              <a:ext uri="{FF2B5EF4-FFF2-40B4-BE49-F238E27FC236}">
                <a16:creationId xmlns:a16="http://schemas.microsoft.com/office/drawing/2014/main" id="{73DECA67-4B39-42D7-86CA-DE876467B99B}"/>
              </a:ext>
            </a:extLst>
          </p:cNvPr>
          <p:cNvSpPr txBox="1"/>
          <p:nvPr/>
        </p:nvSpPr>
        <p:spPr>
          <a:xfrm>
            <a:off x="283624" y="4373872"/>
            <a:ext cx="8941399"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old and my name is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DCDCAA"/>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const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6E355849-926C-4360-BEEB-395D78B8BCF9}"/>
              </a:ext>
            </a:extLst>
          </p:cNvPr>
          <p:cNvSpPr txBox="1"/>
          <p:nvPr/>
        </p:nvSpPr>
        <p:spPr>
          <a:xfrm>
            <a:off x="310587" y="4924581"/>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insert variables and values into the template literal because they are expressions.</a:t>
            </a:r>
          </a:p>
        </p:txBody>
      </p:sp>
      <p:sp>
        <p:nvSpPr>
          <p:cNvPr id="14" name="TextBox 13">
            <a:extLst>
              <a:ext uri="{FF2B5EF4-FFF2-40B4-BE49-F238E27FC236}">
                <a16:creationId xmlns:a16="http://schemas.microsoft.com/office/drawing/2014/main" id="{99776651-B8B5-48C5-9C64-8E6E5DC7FA9A}"/>
              </a:ext>
            </a:extLst>
          </p:cNvPr>
          <p:cNvSpPr txBox="1"/>
          <p:nvPr/>
        </p:nvSpPr>
        <p:spPr>
          <a:xfrm>
            <a:off x="310587" y="5584263"/>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cannot insert an if statement into a template literal.</a:t>
            </a:r>
          </a:p>
        </p:txBody>
      </p:sp>
    </p:spTree>
    <p:extLst>
      <p:ext uri="{BB962C8B-B14F-4D97-AF65-F5344CB8AC3E}">
        <p14:creationId xmlns:p14="http://schemas.microsoft.com/office/powerpoint/2010/main" val="321162886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CE4A5D-C249-42B8-C76D-45776DF6A88B}"/>
              </a:ext>
            </a:extLst>
          </p:cNvPr>
          <p:cNvSpPr txBox="1"/>
          <p:nvPr/>
        </p:nvSpPr>
        <p:spPr>
          <a:xfrm>
            <a:off x="180561" y="598233"/>
            <a:ext cx="4949686"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bookEW</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bookLH</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bookLX</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bookEW</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 Williams'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C8CEBFF-746A-1525-7606-EFF58886C8A0}"/>
              </a:ext>
            </a:extLst>
          </p:cNvPr>
          <p:cNvSpPr txBox="1"/>
          <p:nvPr/>
        </p:nvSpPr>
        <p:spPr>
          <a:xfrm>
            <a:off x="4432852" y="164825"/>
            <a:ext cx="5473148" cy="1477328"/>
          </a:xfrm>
          <a:prstGeom prst="rect">
            <a:avLst/>
          </a:prstGeom>
          <a:noFill/>
        </p:spPr>
        <p:txBody>
          <a:bodyPr wrap="square">
            <a:spAutoFit/>
          </a:bodyPr>
          <a:lstStyle/>
          <a:p>
            <a:r>
              <a:rPr lang="en-GB" b="1" dirty="0"/>
              <a:t>Bind allows us to manually set the this keyword for any function call. However bind does not immediately call the method, instead returning a new function where the this keyword is found so it is set to whatever value we pass into bind.</a:t>
            </a:r>
          </a:p>
        </p:txBody>
      </p:sp>
      <p:sp>
        <p:nvSpPr>
          <p:cNvPr id="6" name="TextBox 5">
            <a:extLst>
              <a:ext uri="{FF2B5EF4-FFF2-40B4-BE49-F238E27FC236}">
                <a16:creationId xmlns:a16="http://schemas.microsoft.com/office/drawing/2014/main" id="{0601D36A-270C-EFA1-C0C9-B8C4E60A0E6D}"/>
              </a:ext>
            </a:extLst>
          </p:cNvPr>
          <p:cNvSpPr txBox="1"/>
          <p:nvPr/>
        </p:nvSpPr>
        <p:spPr>
          <a:xfrm>
            <a:off x="180561" y="79816"/>
            <a:ext cx="3158987" cy="584775"/>
          </a:xfrm>
          <a:prstGeom prst="rect">
            <a:avLst/>
          </a:prstGeom>
          <a:noFill/>
        </p:spPr>
        <p:txBody>
          <a:bodyPr wrap="square">
            <a:spAutoFit/>
          </a:bodyPr>
          <a:lstStyle/>
          <a:p>
            <a:r>
              <a:rPr lang="en-GB" sz="3200" dirty="0">
                <a:solidFill>
                  <a:srgbClr val="1C1D1F"/>
                </a:solidFill>
              </a:rPr>
              <a:t>The bind Method</a:t>
            </a:r>
            <a:endParaRPr lang="en-GB" sz="3200" b="0" i="0" dirty="0">
              <a:solidFill>
                <a:srgbClr val="1C1D1F"/>
              </a:solidFill>
              <a:effectLst/>
            </a:endParaRPr>
          </a:p>
        </p:txBody>
      </p:sp>
      <p:pic>
        <p:nvPicPr>
          <p:cNvPr id="8" name="Picture 7">
            <a:extLst>
              <a:ext uri="{FF2B5EF4-FFF2-40B4-BE49-F238E27FC236}">
                <a16:creationId xmlns:a16="http://schemas.microsoft.com/office/drawing/2014/main" id="{DB3252A8-F36A-C658-F7D8-30F11538A904}"/>
              </a:ext>
            </a:extLst>
          </p:cNvPr>
          <p:cNvPicPr>
            <a:picLocks noChangeAspect="1"/>
          </p:cNvPicPr>
          <p:nvPr/>
        </p:nvPicPr>
        <p:blipFill>
          <a:blip r:embed="rId2"/>
          <a:stretch>
            <a:fillRect/>
          </a:stretch>
        </p:blipFill>
        <p:spPr>
          <a:xfrm>
            <a:off x="3730486" y="1612190"/>
            <a:ext cx="5454305" cy="279331"/>
          </a:xfrm>
          <a:prstGeom prst="rect">
            <a:avLst/>
          </a:prstGeom>
        </p:spPr>
      </p:pic>
      <p:sp>
        <p:nvSpPr>
          <p:cNvPr id="10" name="TextBox 9">
            <a:extLst>
              <a:ext uri="{FF2B5EF4-FFF2-40B4-BE49-F238E27FC236}">
                <a16:creationId xmlns:a16="http://schemas.microsoft.com/office/drawing/2014/main" id="{310E9658-6341-E002-9DB1-9627A78B904D}"/>
              </a:ext>
            </a:extLst>
          </p:cNvPr>
          <p:cNvSpPr txBox="1"/>
          <p:nvPr/>
        </p:nvSpPr>
        <p:spPr>
          <a:xfrm>
            <a:off x="208722" y="1891521"/>
            <a:ext cx="9516717" cy="646331"/>
          </a:xfrm>
          <a:prstGeom prst="rect">
            <a:avLst/>
          </a:prstGeom>
          <a:noFill/>
        </p:spPr>
        <p:txBody>
          <a:bodyPr wrap="square">
            <a:spAutoFit/>
          </a:bodyPr>
          <a:lstStyle/>
          <a:p>
            <a:r>
              <a:rPr lang="en-GB" b="1" dirty="0"/>
              <a:t>Note that unlike the call method we do not need to pass in the this keyword, i.e. lufthansa, eurowings, swiss etc. We just pass the flight number and passenger name.</a:t>
            </a:r>
          </a:p>
        </p:txBody>
      </p:sp>
      <p:sp>
        <p:nvSpPr>
          <p:cNvPr id="11" name="TextBox 10">
            <a:extLst>
              <a:ext uri="{FF2B5EF4-FFF2-40B4-BE49-F238E27FC236}">
                <a16:creationId xmlns:a16="http://schemas.microsoft.com/office/drawing/2014/main" id="{F9FC49D8-2514-540E-EC7D-B931B20D953A}"/>
              </a:ext>
            </a:extLst>
          </p:cNvPr>
          <p:cNvSpPr txBox="1"/>
          <p:nvPr/>
        </p:nvSpPr>
        <p:spPr>
          <a:xfrm>
            <a:off x="188844" y="3965179"/>
            <a:ext cx="4744278" cy="2308324"/>
          </a:xfrm>
          <a:prstGeom prst="rect">
            <a:avLst/>
          </a:prstGeom>
          <a:noFill/>
        </p:spPr>
        <p:txBody>
          <a:bodyPr wrap="square">
            <a:spAutoFit/>
          </a:bodyPr>
          <a:lstStyle/>
          <a:p>
            <a:r>
              <a:rPr lang="en-GB" b="1" dirty="0"/>
              <a:t>But we can take this a step further and not just bind the airline but also bind the flight number so that only the passenger name argument is needed.</a:t>
            </a:r>
          </a:p>
          <a:p>
            <a:endParaRPr lang="en-GB" b="1" dirty="0"/>
          </a:p>
          <a:p>
            <a:r>
              <a:rPr lang="en-GB" b="1" dirty="0"/>
              <a:t>This is a common pattern called partial application where we are pre-defining some of the parameters we need to pass.</a:t>
            </a:r>
          </a:p>
        </p:txBody>
      </p:sp>
      <p:sp>
        <p:nvSpPr>
          <p:cNvPr id="13" name="TextBox 12">
            <a:extLst>
              <a:ext uri="{FF2B5EF4-FFF2-40B4-BE49-F238E27FC236}">
                <a16:creationId xmlns:a16="http://schemas.microsoft.com/office/drawing/2014/main" id="{84966CFD-DCE2-48C0-9992-D5DEE5C9E885}"/>
              </a:ext>
            </a:extLst>
          </p:cNvPr>
          <p:cNvSpPr txBox="1"/>
          <p:nvPr/>
        </p:nvSpPr>
        <p:spPr>
          <a:xfrm>
            <a:off x="208722" y="3134182"/>
            <a:ext cx="4969564"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'Martha Cooper'</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260EEC86-75B6-41EE-2CAE-4CD377B9D662}"/>
              </a:ext>
            </a:extLst>
          </p:cNvPr>
          <p:cNvPicPr>
            <a:picLocks noChangeAspect="1"/>
          </p:cNvPicPr>
          <p:nvPr/>
        </p:nvPicPr>
        <p:blipFill>
          <a:blip r:embed="rId3"/>
          <a:stretch>
            <a:fillRect/>
          </a:stretch>
        </p:blipFill>
        <p:spPr>
          <a:xfrm>
            <a:off x="5134389" y="2905478"/>
            <a:ext cx="4591050" cy="3609975"/>
          </a:xfrm>
          <a:prstGeom prst="rect">
            <a:avLst/>
          </a:prstGeom>
        </p:spPr>
      </p:pic>
      <p:sp>
        <p:nvSpPr>
          <p:cNvPr id="16" name="Rectangle 15">
            <a:extLst>
              <a:ext uri="{FF2B5EF4-FFF2-40B4-BE49-F238E27FC236}">
                <a16:creationId xmlns:a16="http://schemas.microsoft.com/office/drawing/2014/main" id="{D385B8DC-1BA8-DA4D-4330-591BB56CD2A6}"/>
              </a:ext>
            </a:extLst>
          </p:cNvPr>
          <p:cNvSpPr/>
          <p:nvPr/>
        </p:nvSpPr>
        <p:spPr>
          <a:xfrm>
            <a:off x="5300870" y="3712099"/>
            <a:ext cx="3180521" cy="34455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F76B40B3-FC05-388B-AF0A-31512E2E4FEF}"/>
              </a:ext>
            </a:extLst>
          </p:cNvPr>
          <p:cNvSpPr/>
          <p:nvPr/>
        </p:nvSpPr>
        <p:spPr>
          <a:xfrm>
            <a:off x="5130247" y="6041688"/>
            <a:ext cx="3695701" cy="44094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67937647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4D7EC4-C46D-ACA5-ABB5-0DC839EFBF03}"/>
              </a:ext>
            </a:extLst>
          </p:cNvPr>
          <p:cNvSpPr txBox="1"/>
          <p:nvPr/>
        </p:nvSpPr>
        <p:spPr>
          <a:xfrm>
            <a:off x="185531" y="297600"/>
            <a:ext cx="9037981" cy="1815882"/>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300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plnaes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CD545F6-C86A-A2C0-8C46-DB7F9630511E}"/>
              </a:ext>
            </a:extLst>
          </p:cNvPr>
          <p:cNvSpPr txBox="1"/>
          <p:nvPr/>
        </p:nvSpPr>
        <p:spPr>
          <a:xfrm>
            <a:off x="4247321" y="142461"/>
            <a:ext cx="5473148" cy="1754326"/>
          </a:xfrm>
          <a:prstGeom prst="rect">
            <a:avLst/>
          </a:prstGeom>
          <a:noFill/>
        </p:spPr>
        <p:txBody>
          <a:bodyPr wrap="square">
            <a:spAutoFit/>
          </a:bodyPr>
          <a:lstStyle/>
          <a:p>
            <a:r>
              <a:rPr lang="en-GB" b="1" dirty="0"/>
              <a:t>Here we can add a new property to the Lufthansa object called planes and set the value to 300.</a:t>
            </a:r>
          </a:p>
          <a:p>
            <a:r>
              <a:rPr lang="en-GB" b="1" dirty="0"/>
              <a:t>We can also create a new function within the Lufthansa object to buy new planes. This function will increment the number of planes by 1 and console.log the planes value.</a:t>
            </a:r>
          </a:p>
        </p:txBody>
      </p:sp>
      <p:sp>
        <p:nvSpPr>
          <p:cNvPr id="5" name="TextBox 4">
            <a:extLst>
              <a:ext uri="{FF2B5EF4-FFF2-40B4-BE49-F238E27FC236}">
                <a16:creationId xmlns:a16="http://schemas.microsoft.com/office/drawing/2014/main" id="{4622C004-D634-21C3-6CDC-E588B26DCB4A}"/>
              </a:ext>
            </a:extLst>
          </p:cNvPr>
          <p:cNvSpPr txBox="1"/>
          <p:nvPr/>
        </p:nvSpPr>
        <p:spPr>
          <a:xfrm>
            <a:off x="1855303" y="2113482"/>
            <a:ext cx="8050697" cy="646331"/>
          </a:xfrm>
          <a:prstGeom prst="rect">
            <a:avLst/>
          </a:prstGeom>
          <a:noFill/>
        </p:spPr>
        <p:txBody>
          <a:bodyPr wrap="square">
            <a:spAutoFit/>
          </a:bodyPr>
          <a:lstStyle/>
          <a:p>
            <a:r>
              <a:rPr lang="en-GB" b="1" dirty="0"/>
              <a:t>An event listener is added to the class of buy and on click it will call the Lufthansa function of buy planes. However it does not work and returns undefined.</a:t>
            </a:r>
          </a:p>
        </p:txBody>
      </p:sp>
      <p:pic>
        <p:nvPicPr>
          <p:cNvPr id="7" name="Picture 6">
            <a:extLst>
              <a:ext uri="{FF2B5EF4-FFF2-40B4-BE49-F238E27FC236}">
                <a16:creationId xmlns:a16="http://schemas.microsoft.com/office/drawing/2014/main" id="{D28E9156-8459-A75E-772C-E3D06D17981D}"/>
              </a:ext>
            </a:extLst>
          </p:cNvPr>
          <p:cNvPicPr>
            <a:picLocks noChangeAspect="1"/>
          </p:cNvPicPr>
          <p:nvPr/>
        </p:nvPicPr>
        <p:blipFill>
          <a:blip r:embed="rId2"/>
          <a:stretch>
            <a:fillRect/>
          </a:stretch>
        </p:blipFill>
        <p:spPr>
          <a:xfrm>
            <a:off x="185531" y="2268621"/>
            <a:ext cx="1183454" cy="313267"/>
          </a:xfrm>
          <a:prstGeom prst="rect">
            <a:avLst/>
          </a:prstGeom>
        </p:spPr>
      </p:pic>
      <p:sp>
        <p:nvSpPr>
          <p:cNvPr id="9" name="TextBox 8">
            <a:extLst>
              <a:ext uri="{FF2B5EF4-FFF2-40B4-BE49-F238E27FC236}">
                <a16:creationId xmlns:a16="http://schemas.microsoft.com/office/drawing/2014/main" id="{5575A0EE-467F-6BC8-37F2-2A9302B9EE1F}"/>
              </a:ext>
            </a:extLst>
          </p:cNvPr>
          <p:cNvSpPr txBox="1"/>
          <p:nvPr/>
        </p:nvSpPr>
        <p:spPr>
          <a:xfrm>
            <a:off x="185529" y="3106083"/>
            <a:ext cx="9534938" cy="646331"/>
          </a:xfrm>
          <a:prstGeom prst="rect">
            <a:avLst/>
          </a:prstGeom>
          <a:noFill/>
        </p:spPr>
        <p:txBody>
          <a:bodyPr wrap="square">
            <a:spAutoFit/>
          </a:bodyPr>
          <a:lstStyle/>
          <a:p>
            <a:r>
              <a:rPr lang="en-GB" b="1" dirty="0"/>
              <a:t>This is because the this keyword is set dynamically so in the case of an event listener it is set to the button which is the object calling the function. </a:t>
            </a:r>
          </a:p>
        </p:txBody>
      </p:sp>
      <p:sp>
        <p:nvSpPr>
          <p:cNvPr id="11" name="TextBox 10">
            <a:extLst>
              <a:ext uri="{FF2B5EF4-FFF2-40B4-BE49-F238E27FC236}">
                <a16:creationId xmlns:a16="http://schemas.microsoft.com/office/drawing/2014/main" id="{8380FDBE-BFE5-2141-310E-003A5155A8D1}"/>
              </a:ext>
            </a:extLst>
          </p:cNvPr>
          <p:cNvSpPr txBox="1"/>
          <p:nvPr/>
        </p:nvSpPr>
        <p:spPr>
          <a:xfrm>
            <a:off x="185530" y="3759633"/>
            <a:ext cx="9534937" cy="255454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300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p:txBody>
      </p:sp>
      <p:cxnSp>
        <p:nvCxnSpPr>
          <p:cNvPr id="13" name="Straight Arrow Connector 12">
            <a:extLst>
              <a:ext uri="{FF2B5EF4-FFF2-40B4-BE49-F238E27FC236}">
                <a16:creationId xmlns:a16="http://schemas.microsoft.com/office/drawing/2014/main" id="{19BB8516-A9B4-04B3-277E-B8BCFFD25D7B}"/>
              </a:ext>
            </a:extLst>
          </p:cNvPr>
          <p:cNvCxnSpPr>
            <a:cxnSpLocks/>
          </p:cNvCxnSpPr>
          <p:nvPr/>
        </p:nvCxnSpPr>
        <p:spPr>
          <a:xfrm flipV="1">
            <a:off x="2648778" y="6314178"/>
            <a:ext cx="0" cy="21131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4231A15-A696-ED56-3840-8020293D9F68}"/>
              </a:ext>
            </a:extLst>
          </p:cNvPr>
          <p:cNvCxnSpPr>
            <a:cxnSpLocks/>
          </p:cNvCxnSpPr>
          <p:nvPr/>
        </p:nvCxnSpPr>
        <p:spPr>
          <a:xfrm flipH="1">
            <a:off x="2648778" y="6525490"/>
            <a:ext cx="4096580" cy="0"/>
          </a:xfrm>
          <a:prstGeom prst="straightConnector1">
            <a:avLst/>
          </a:prstGeom>
          <a:ln w="2540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9E91622-9B96-59C1-6FB1-88B78A7D9F49}"/>
              </a:ext>
            </a:extLst>
          </p:cNvPr>
          <p:cNvSpPr txBox="1"/>
          <p:nvPr/>
        </p:nvSpPr>
        <p:spPr>
          <a:xfrm>
            <a:off x="6745358" y="5852513"/>
            <a:ext cx="3160642" cy="923330"/>
          </a:xfrm>
          <a:prstGeom prst="rect">
            <a:avLst/>
          </a:prstGeom>
          <a:noFill/>
        </p:spPr>
        <p:txBody>
          <a:bodyPr wrap="square">
            <a:spAutoFit/>
          </a:bodyPr>
          <a:lstStyle/>
          <a:p>
            <a:r>
              <a:rPr lang="en-GB" b="1" dirty="0">
                <a:solidFill>
                  <a:srgbClr val="FF0000"/>
                </a:solidFill>
              </a:rPr>
              <a:t>To solve this problem we bind the this keyword to the Lufthansa object.</a:t>
            </a:r>
          </a:p>
        </p:txBody>
      </p:sp>
      <p:sp>
        <p:nvSpPr>
          <p:cNvPr id="20" name="TextBox 19">
            <a:extLst>
              <a:ext uri="{FF2B5EF4-FFF2-40B4-BE49-F238E27FC236}">
                <a16:creationId xmlns:a16="http://schemas.microsoft.com/office/drawing/2014/main" id="{9BCC7757-47A1-78C6-DD9D-98882AE22378}"/>
              </a:ext>
            </a:extLst>
          </p:cNvPr>
          <p:cNvSpPr txBox="1"/>
          <p:nvPr/>
        </p:nvSpPr>
        <p:spPr>
          <a:xfrm>
            <a:off x="5187398" y="3982997"/>
            <a:ext cx="4533069" cy="646331"/>
          </a:xfrm>
          <a:prstGeom prst="rect">
            <a:avLst/>
          </a:prstGeom>
          <a:noFill/>
        </p:spPr>
        <p:txBody>
          <a:bodyPr wrap="square">
            <a:spAutoFit/>
          </a:bodyPr>
          <a:lstStyle/>
          <a:p>
            <a:r>
              <a:rPr lang="en-GB" b="1" dirty="0"/>
              <a:t>But we need the this keyword to point to the function so we will have to manually set it.</a:t>
            </a:r>
            <a:endParaRPr lang="en-GB" dirty="0"/>
          </a:p>
        </p:txBody>
      </p:sp>
    </p:spTree>
    <p:extLst>
      <p:ext uri="{BB962C8B-B14F-4D97-AF65-F5344CB8AC3E}">
        <p14:creationId xmlns:p14="http://schemas.microsoft.com/office/powerpoint/2010/main" val="279726415"/>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BF3A57-D383-B39D-5B35-925BB40645EB}"/>
              </a:ext>
            </a:extLst>
          </p:cNvPr>
          <p:cNvSpPr txBox="1"/>
          <p:nvPr/>
        </p:nvSpPr>
        <p:spPr>
          <a:xfrm>
            <a:off x="172278" y="280456"/>
            <a:ext cx="6483626"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addTax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addTax</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addTax</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72B039A7-180B-49B7-A095-7091545CFCD8}"/>
              </a:ext>
            </a:extLst>
          </p:cNvPr>
          <p:cNvSpPr txBox="1"/>
          <p:nvPr/>
        </p:nvSpPr>
        <p:spPr>
          <a:xfrm>
            <a:off x="6483627" y="280456"/>
            <a:ext cx="3250095" cy="646331"/>
          </a:xfrm>
          <a:prstGeom prst="rect">
            <a:avLst/>
          </a:prstGeom>
          <a:noFill/>
        </p:spPr>
        <p:txBody>
          <a:bodyPr wrap="square">
            <a:spAutoFit/>
          </a:bodyPr>
          <a:lstStyle/>
          <a:p>
            <a:r>
              <a:rPr lang="en-GB" b="1" dirty="0"/>
              <a:t>We have a basic arrow function that adds a tax to some value</a:t>
            </a:r>
          </a:p>
        </p:txBody>
      </p:sp>
      <p:pic>
        <p:nvPicPr>
          <p:cNvPr id="7" name="Picture 6">
            <a:extLst>
              <a:ext uri="{FF2B5EF4-FFF2-40B4-BE49-F238E27FC236}">
                <a16:creationId xmlns:a16="http://schemas.microsoft.com/office/drawing/2014/main" id="{83D35886-7B47-6BB8-3EA4-FEAE8FEA8828}"/>
              </a:ext>
            </a:extLst>
          </p:cNvPr>
          <p:cNvPicPr>
            <a:picLocks noChangeAspect="1"/>
          </p:cNvPicPr>
          <p:nvPr/>
        </p:nvPicPr>
        <p:blipFill>
          <a:blip r:embed="rId2"/>
          <a:stretch>
            <a:fillRect/>
          </a:stretch>
        </p:blipFill>
        <p:spPr>
          <a:xfrm>
            <a:off x="5401709" y="626390"/>
            <a:ext cx="628727" cy="385349"/>
          </a:xfrm>
          <a:prstGeom prst="rect">
            <a:avLst/>
          </a:prstGeom>
        </p:spPr>
      </p:pic>
      <p:sp>
        <p:nvSpPr>
          <p:cNvPr id="9" name="TextBox 8">
            <a:extLst>
              <a:ext uri="{FF2B5EF4-FFF2-40B4-BE49-F238E27FC236}">
                <a16:creationId xmlns:a16="http://schemas.microsoft.com/office/drawing/2014/main" id="{6530E79E-F1D2-7A50-94F9-75A0BC2D7DF7}"/>
              </a:ext>
            </a:extLst>
          </p:cNvPr>
          <p:cNvSpPr txBox="1"/>
          <p:nvPr/>
        </p:nvSpPr>
        <p:spPr>
          <a:xfrm>
            <a:off x="4757530" y="1011739"/>
            <a:ext cx="5145156" cy="2031325"/>
          </a:xfrm>
          <a:prstGeom prst="rect">
            <a:avLst/>
          </a:prstGeom>
          <a:noFill/>
        </p:spPr>
        <p:txBody>
          <a:bodyPr wrap="square">
            <a:spAutoFit/>
          </a:bodyPr>
          <a:lstStyle/>
          <a:p>
            <a:r>
              <a:rPr lang="en-GB" b="1" dirty="0"/>
              <a:t>we can use the bid function to preset the value of tax. We always bind to the this keyword but in this function the this keyword is not even present so we set this to null. the second parameter of 0.23 os binding the tax rate to 23%. The order of the arguments is important because the tax is the first argument in the addTax function.</a:t>
            </a:r>
          </a:p>
        </p:txBody>
      </p:sp>
      <p:pic>
        <p:nvPicPr>
          <p:cNvPr id="11" name="Picture 10">
            <a:extLst>
              <a:ext uri="{FF2B5EF4-FFF2-40B4-BE49-F238E27FC236}">
                <a16:creationId xmlns:a16="http://schemas.microsoft.com/office/drawing/2014/main" id="{14DB1A1B-6FA2-DBCF-1802-31651FD84FF8}"/>
              </a:ext>
            </a:extLst>
          </p:cNvPr>
          <p:cNvPicPr>
            <a:picLocks noChangeAspect="1"/>
          </p:cNvPicPr>
          <p:nvPr/>
        </p:nvPicPr>
        <p:blipFill>
          <a:blip r:embed="rId3"/>
          <a:stretch>
            <a:fillRect/>
          </a:stretch>
        </p:blipFill>
        <p:spPr>
          <a:xfrm>
            <a:off x="3414091" y="1689780"/>
            <a:ext cx="900321" cy="675241"/>
          </a:xfrm>
          <a:prstGeom prst="rect">
            <a:avLst/>
          </a:prstGeom>
        </p:spPr>
      </p:pic>
      <p:sp>
        <p:nvSpPr>
          <p:cNvPr id="13" name="TextBox 12">
            <a:extLst>
              <a:ext uri="{FF2B5EF4-FFF2-40B4-BE49-F238E27FC236}">
                <a16:creationId xmlns:a16="http://schemas.microsoft.com/office/drawing/2014/main" id="{1F3DCC5C-E7E9-23DD-5452-AE9DBC9E6882}"/>
              </a:ext>
            </a:extLst>
          </p:cNvPr>
          <p:cNvSpPr txBox="1"/>
          <p:nvPr/>
        </p:nvSpPr>
        <p:spPr>
          <a:xfrm>
            <a:off x="281609" y="3428413"/>
            <a:ext cx="4962938"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addTaxRate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addTaxRate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3E44DC07-D291-07E3-2385-FD958C7844F3}"/>
              </a:ext>
            </a:extLst>
          </p:cNvPr>
          <p:cNvSpPr txBox="1"/>
          <p:nvPr/>
        </p:nvSpPr>
        <p:spPr>
          <a:xfrm>
            <a:off x="4760844" y="3428413"/>
            <a:ext cx="4767469" cy="646331"/>
          </a:xfrm>
          <a:prstGeom prst="rect">
            <a:avLst/>
          </a:prstGeom>
          <a:noFill/>
        </p:spPr>
        <p:txBody>
          <a:bodyPr wrap="square">
            <a:spAutoFit/>
          </a:bodyPr>
          <a:lstStyle/>
          <a:p>
            <a:r>
              <a:rPr lang="en-GB" b="1" dirty="0"/>
              <a:t>The above can be rewritten as a function that returns a function.</a:t>
            </a:r>
          </a:p>
        </p:txBody>
      </p:sp>
    </p:spTree>
    <p:extLst>
      <p:ext uri="{BB962C8B-B14F-4D97-AF65-F5344CB8AC3E}">
        <p14:creationId xmlns:p14="http://schemas.microsoft.com/office/powerpoint/2010/main" val="713733875"/>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C3044A-818F-3A10-B969-FCD7A0468A90}"/>
              </a:ext>
            </a:extLst>
          </p:cNvPr>
          <p:cNvSpPr txBox="1"/>
          <p:nvPr/>
        </p:nvSpPr>
        <p:spPr>
          <a:xfrm>
            <a:off x="180560" y="79816"/>
            <a:ext cx="8340587" cy="584775"/>
          </a:xfrm>
          <a:prstGeom prst="rect">
            <a:avLst/>
          </a:prstGeom>
          <a:noFill/>
        </p:spPr>
        <p:txBody>
          <a:bodyPr wrap="square">
            <a:spAutoFit/>
          </a:bodyPr>
          <a:lstStyle/>
          <a:p>
            <a:r>
              <a:rPr lang="en-GB" sz="3200" dirty="0">
                <a:solidFill>
                  <a:srgbClr val="1C1D1F"/>
                </a:solidFill>
              </a:rPr>
              <a:t>Immediately Invoked Function Expressions (IIFE)</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DC15C926-8AEA-52B5-2107-44EA53FAFF9B}"/>
              </a:ext>
            </a:extLst>
          </p:cNvPr>
          <p:cNvSpPr txBox="1"/>
          <p:nvPr/>
        </p:nvSpPr>
        <p:spPr>
          <a:xfrm>
            <a:off x="5521188" y="664591"/>
            <a:ext cx="4204252" cy="1754326"/>
          </a:xfrm>
          <a:prstGeom prst="rect">
            <a:avLst/>
          </a:prstGeom>
          <a:noFill/>
        </p:spPr>
        <p:txBody>
          <a:bodyPr wrap="square">
            <a:spAutoFit/>
          </a:bodyPr>
          <a:lstStyle/>
          <a:p>
            <a:r>
              <a:rPr lang="en-GB" b="1" dirty="0"/>
              <a:t>an IIFE is a function that is immediately executed only once.</a:t>
            </a:r>
          </a:p>
          <a:p>
            <a:endParaRPr lang="en-GB" b="1" dirty="0"/>
          </a:p>
          <a:p>
            <a:r>
              <a:rPr lang="en-GB" b="1" dirty="0"/>
              <a:t>We could write this as a normal function but this function can be called multiple times.</a:t>
            </a:r>
          </a:p>
        </p:txBody>
      </p:sp>
      <p:sp>
        <p:nvSpPr>
          <p:cNvPr id="6" name="TextBox 5">
            <a:extLst>
              <a:ext uri="{FF2B5EF4-FFF2-40B4-BE49-F238E27FC236}">
                <a16:creationId xmlns:a16="http://schemas.microsoft.com/office/drawing/2014/main" id="{71347ADD-3DE5-7046-1797-45F42203B4F7}"/>
              </a:ext>
            </a:extLst>
          </p:cNvPr>
          <p:cNvSpPr txBox="1"/>
          <p:nvPr/>
        </p:nvSpPr>
        <p:spPr>
          <a:xfrm>
            <a:off x="182219" y="664591"/>
            <a:ext cx="5237921"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runOnce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never run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runOnce</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3E0A987A-7F75-B02C-E90A-5056629CE90E}"/>
              </a:ext>
            </a:extLst>
          </p:cNvPr>
          <p:cNvSpPr txBox="1"/>
          <p:nvPr/>
        </p:nvSpPr>
        <p:spPr>
          <a:xfrm>
            <a:off x="182219" y="2606298"/>
            <a:ext cx="5237920"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never run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6A768244-FE1C-8B0F-AFF3-E320CD5D2B2A}"/>
              </a:ext>
            </a:extLst>
          </p:cNvPr>
          <p:cNvSpPr txBox="1"/>
          <p:nvPr/>
        </p:nvSpPr>
        <p:spPr>
          <a:xfrm>
            <a:off x="5521187" y="2501993"/>
            <a:ext cx="4288733" cy="923330"/>
          </a:xfrm>
          <a:prstGeom prst="rect">
            <a:avLst/>
          </a:prstGeom>
          <a:noFill/>
        </p:spPr>
        <p:txBody>
          <a:bodyPr wrap="square">
            <a:spAutoFit/>
          </a:bodyPr>
          <a:lstStyle/>
          <a:p>
            <a:r>
              <a:rPr lang="en-GB" b="1" dirty="0"/>
              <a:t>We can do this by writing the expression without assigning it to any variable. However JavaScript will throw an error.</a:t>
            </a:r>
          </a:p>
        </p:txBody>
      </p:sp>
      <p:pic>
        <p:nvPicPr>
          <p:cNvPr id="12" name="Picture 11">
            <a:extLst>
              <a:ext uri="{FF2B5EF4-FFF2-40B4-BE49-F238E27FC236}">
                <a16:creationId xmlns:a16="http://schemas.microsoft.com/office/drawing/2014/main" id="{9A1D7494-0275-426A-5E0D-C7EEC7DF7931}"/>
              </a:ext>
            </a:extLst>
          </p:cNvPr>
          <p:cNvPicPr>
            <a:picLocks noChangeAspect="1"/>
          </p:cNvPicPr>
          <p:nvPr/>
        </p:nvPicPr>
        <p:blipFill>
          <a:blip r:embed="rId2"/>
          <a:stretch>
            <a:fillRect/>
          </a:stretch>
        </p:blipFill>
        <p:spPr>
          <a:xfrm>
            <a:off x="145772" y="3418667"/>
            <a:ext cx="9578009" cy="278026"/>
          </a:xfrm>
          <a:prstGeom prst="rect">
            <a:avLst/>
          </a:prstGeom>
        </p:spPr>
      </p:pic>
      <p:sp>
        <p:nvSpPr>
          <p:cNvPr id="14" name="TextBox 13">
            <a:extLst>
              <a:ext uri="{FF2B5EF4-FFF2-40B4-BE49-F238E27FC236}">
                <a16:creationId xmlns:a16="http://schemas.microsoft.com/office/drawing/2014/main" id="{7856E2EE-9E40-59AE-0177-152D14FC0127}"/>
              </a:ext>
            </a:extLst>
          </p:cNvPr>
          <p:cNvSpPr txBox="1"/>
          <p:nvPr/>
        </p:nvSpPr>
        <p:spPr>
          <a:xfrm>
            <a:off x="180559" y="4004452"/>
            <a:ext cx="5981701" cy="830997"/>
          </a:xfrm>
          <a:prstGeom prst="rect">
            <a:avLst/>
          </a:prstGeom>
          <a:noFill/>
        </p:spPr>
        <p:txBody>
          <a:bodyPr wrap="square">
            <a:spAutoFit/>
          </a:bodyPr>
          <a:lstStyle/>
          <a:p>
            <a:r>
              <a:rPr lang="en-GB" sz="1600" b="1" dirty="0">
                <a:solidFill>
                  <a:srgbClr val="FF0000"/>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function will run only once!'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r>
              <a:rPr lang="en-GB" sz="1600" b="1" dirty="0">
                <a:solidFill>
                  <a:srgbClr val="FF0000"/>
                </a:solidFill>
                <a:effectLst/>
                <a:latin typeface="Consolas" panose="020B0609020204030204" pitchFamily="49" charset="0"/>
              </a:rPr>
              <a:t>)</a:t>
            </a:r>
            <a:r>
              <a:rPr lang="en-GB" sz="1600" b="1" dirty="0">
                <a:solidFill>
                  <a:srgbClr val="002060"/>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4419019A-357A-14A9-B37D-66628FECA333}"/>
              </a:ext>
            </a:extLst>
          </p:cNvPr>
          <p:cNvSpPr txBox="1"/>
          <p:nvPr/>
        </p:nvSpPr>
        <p:spPr>
          <a:xfrm>
            <a:off x="6042991" y="3971893"/>
            <a:ext cx="3766929" cy="923330"/>
          </a:xfrm>
          <a:prstGeom prst="rect">
            <a:avLst/>
          </a:prstGeom>
          <a:noFill/>
        </p:spPr>
        <p:txBody>
          <a:bodyPr wrap="square">
            <a:spAutoFit/>
          </a:bodyPr>
          <a:lstStyle/>
          <a:p>
            <a:r>
              <a:rPr lang="en-GB" b="1" dirty="0"/>
              <a:t>But we can trick javascript by wrapping the function in parenthesis </a:t>
            </a:r>
            <a:r>
              <a:rPr lang="en-GB" b="1" dirty="0">
                <a:solidFill>
                  <a:srgbClr val="FF0000"/>
                </a:solidFill>
              </a:rPr>
              <a:t>()</a:t>
            </a:r>
            <a:r>
              <a:rPr lang="en-GB" b="1" dirty="0"/>
              <a:t> then calling it at the end with </a:t>
            </a:r>
            <a:r>
              <a:rPr lang="en-GB" b="1" dirty="0">
                <a:solidFill>
                  <a:srgbClr val="002060"/>
                </a:solidFill>
              </a:rPr>
              <a:t>()</a:t>
            </a:r>
            <a:r>
              <a:rPr lang="en-GB" b="1" dirty="0"/>
              <a:t>;</a:t>
            </a:r>
          </a:p>
        </p:txBody>
      </p:sp>
      <p:pic>
        <p:nvPicPr>
          <p:cNvPr id="17" name="Picture 16">
            <a:extLst>
              <a:ext uri="{FF2B5EF4-FFF2-40B4-BE49-F238E27FC236}">
                <a16:creationId xmlns:a16="http://schemas.microsoft.com/office/drawing/2014/main" id="{BB1F7524-E9E8-E713-64E9-2309C3D2FD86}"/>
              </a:ext>
            </a:extLst>
          </p:cNvPr>
          <p:cNvPicPr>
            <a:picLocks noChangeAspect="1"/>
          </p:cNvPicPr>
          <p:nvPr/>
        </p:nvPicPr>
        <p:blipFill>
          <a:blip r:embed="rId3"/>
          <a:stretch>
            <a:fillRect/>
          </a:stretch>
        </p:blipFill>
        <p:spPr>
          <a:xfrm>
            <a:off x="2182389" y="4557430"/>
            <a:ext cx="3292413" cy="278026"/>
          </a:xfrm>
          <a:prstGeom prst="rect">
            <a:avLst/>
          </a:prstGeom>
        </p:spPr>
      </p:pic>
      <p:sp>
        <p:nvSpPr>
          <p:cNvPr id="19" name="TextBox 18">
            <a:extLst>
              <a:ext uri="{FF2B5EF4-FFF2-40B4-BE49-F238E27FC236}">
                <a16:creationId xmlns:a16="http://schemas.microsoft.com/office/drawing/2014/main" id="{F0FFFD9E-830D-447C-7103-DCEF93164B32}"/>
              </a:ext>
            </a:extLst>
          </p:cNvPr>
          <p:cNvSpPr txBox="1"/>
          <p:nvPr/>
        </p:nvSpPr>
        <p:spPr>
          <a:xfrm>
            <a:off x="145771" y="5388427"/>
            <a:ext cx="6586333" cy="338554"/>
          </a:xfrm>
          <a:prstGeom prst="rect">
            <a:avLst/>
          </a:prstGeom>
          <a:noFill/>
        </p:spPr>
        <p:txBody>
          <a:bodyPr wrap="square">
            <a:spAutoFit/>
          </a:bodyPr>
          <a:lstStyle/>
          <a:p>
            <a:r>
              <a:rPr lang="en-GB" sz="1600" b="1" dirty="0">
                <a:solidFill>
                  <a:srgbClr val="FF0000"/>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ALSO never run again!'</a:t>
            </a:r>
            <a:r>
              <a:rPr lang="en-GB" sz="1600" b="1" dirty="0">
                <a:solidFill>
                  <a:srgbClr val="D4D4D4"/>
                </a:solidFill>
                <a:effectLst/>
                <a:latin typeface="Consolas" panose="020B0609020204030204" pitchFamily="49" charset="0"/>
              </a:rPr>
              <a:t>)</a:t>
            </a:r>
            <a:r>
              <a:rPr lang="en-GB" sz="1600" b="1" dirty="0">
                <a:solidFill>
                  <a:srgbClr val="FF0000"/>
                </a:solidFill>
                <a:effectLst/>
                <a:latin typeface="Consolas" panose="020B0609020204030204" pitchFamily="49" charset="0"/>
              </a:rPr>
              <a:t>)</a:t>
            </a:r>
            <a:r>
              <a:rPr lang="en-GB" sz="1600" b="1" dirty="0">
                <a:solidFill>
                  <a:srgbClr val="002060"/>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9A3543DE-29B5-A5BF-8EAB-9636DBB7A829}"/>
              </a:ext>
            </a:extLst>
          </p:cNvPr>
          <p:cNvSpPr txBox="1"/>
          <p:nvPr/>
        </p:nvSpPr>
        <p:spPr>
          <a:xfrm>
            <a:off x="145771" y="5726981"/>
            <a:ext cx="9462055" cy="646331"/>
          </a:xfrm>
          <a:prstGeom prst="rect">
            <a:avLst/>
          </a:prstGeom>
          <a:noFill/>
        </p:spPr>
        <p:txBody>
          <a:bodyPr wrap="square">
            <a:spAutoFit/>
          </a:bodyPr>
          <a:lstStyle/>
          <a:p>
            <a:r>
              <a:rPr lang="en-GB" b="1" dirty="0"/>
              <a:t>This can be written as an arrow function again wrapping the function in parenthesis </a:t>
            </a:r>
            <a:r>
              <a:rPr lang="en-GB" b="1" dirty="0">
                <a:solidFill>
                  <a:srgbClr val="FF0000"/>
                </a:solidFill>
              </a:rPr>
              <a:t>()</a:t>
            </a:r>
            <a:r>
              <a:rPr lang="en-GB" b="1" dirty="0"/>
              <a:t> then calling it at the end with </a:t>
            </a:r>
            <a:r>
              <a:rPr lang="en-GB" b="1" dirty="0">
                <a:solidFill>
                  <a:srgbClr val="002060"/>
                </a:solidFill>
              </a:rPr>
              <a:t>()</a:t>
            </a:r>
            <a:r>
              <a:rPr lang="en-GB" b="1" dirty="0"/>
              <a:t>;</a:t>
            </a:r>
          </a:p>
        </p:txBody>
      </p:sp>
    </p:spTree>
    <p:extLst>
      <p:ext uri="{BB962C8B-B14F-4D97-AF65-F5344CB8AC3E}">
        <p14:creationId xmlns:p14="http://schemas.microsoft.com/office/powerpoint/2010/main" val="288356500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569395-0CAE-C114-4677-08C845F17658}"/>
              </a:ext>
            </a:extLst>
          </p:cNvPr>
          <p:cNvSpPr txBox="1"/>
          <p:nvPr/>
        </p:nvSpPr>
        <p:spPr>
          <a:xfrm>
            <a:off x="142462" y="283051"/>
            <a:ext cx="6510130" cy="156966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function has private variables!'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23709FE-952D-A9AE-4A8F-32AF18DAD114}"/>
              </a:ext>
            </a:extLst>
          </p:cNvPr>
          <p:cNvPicPr>
            <a:picLocks noChangeAspect="1"/>
          </p:cNvPicPr>
          <p:nvPr/>
        </p:nvPicPr>
        <p:blipFill>
          <a:blip r:embed="rId2"/>
          <a:stretch>
            <a:fillRect/>
          </a:stretch>
        </p:blipFill>
        <p:spPr>
          <a:xfrm>
            <a:off x="2955302" y="1493452"/>
            <a:ext cx="3995396" cy="359259"/>
          </a:xfrm>
          <a:prstGeom prst="rect">
            <a:avLst/>
          </a:prstGeom>
        </p:spPr>
      </p:pic>
      <p:sp>
        <p:nvSpPr>
          <p:cNvPr id="7" name="TextBox 6">
            <a:extLst>
              <a:ext uri="{FF2B5EF4-FFF2-40B4-BE49-F238E27FC236}">
                <a16:creationId xmlns:a16="http://schemas.microsoft.com/office/drawing/2014/main" id="{5893F7D2-1803-CEE4-3093-923CE53EB665}"/>
              </a:ext>
            </a:extLst>
          </p:cNvPr>
          <p:cNvSpPr txBox="1"/>
          <p:nvPr/>
        </p:nvSpPr>
        <p:spPr>
          <a:xfrm>
            <a:off x="6241775" y="457847"/>
            <a:ext cx="3597965" cy="923330"/>
          </a:xfrm>
          <a:prstGeom prst="rect">
            <a:avLst/>
          </a:prstGeom>
          <a:noFill/>
        </p:spPr>
        <p:txBody>
          <a:bodyPr wrap="square">
            <a:spAutoFit/>
          </a:bodyPr>
          <a:lstStyle/>
          <a:p>
            <a:r>
              <a:rPr lang="en-GB" b="1" dirty="0"/>
              <a:t>But why was IIFE invented? </a:t>
            </a:r>
          </a:p>
          <a:p>
            <a:r>
              <a:rPr lang="en-GB" b="1" dirty="0"/>
              <a:t>Anything inside a function is private with local scope to that function.</a:t>
            </a:r>
          </a:p>
        </p:txBody>
      </p:sp>
      <p:sp>
        <p:nvSpPr>
          <p:cNvPr id="9" name="TextBox 8">
            <a:extLst>
              <a:ext uri="{FF2B5EF4-FFF2-40B4-BE49-F238E27FC236}">
                <a16:creationId xmlns:a16="http://schemas.microsoft.com/office/drawing/2014/main" id="{09E14F80-4E74-D242-ADC9-2FE4DDA99CAA}"/>
              </a:ext>
            </a:extLst>
          </p:cNvPr>
          <p:cNvSpPr txBox="1"/>
          <p:nvPr/>
        </p:nvSpPr>
        <p:spPr>
          <a:xfrm>
            <a:off x="281609" y="2363642"/>
            <a:ext cx="3389243" cy="181588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var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notPrivate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46</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notPrivate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E2A9F53F-A56C-DDD3-35B3-0DA8E20013A5}"/>
              </a:ext>
            </a:extLst>
          </p:cNvPr>
          <p:cNvSpPr txBox="1"/>
          <p:nvPr/>
        </p:nvSpPr>
        <p:spPr>
          <a:xfrm>
            <a:off x="6235150" y="2591578"/>
            <a:ext cx="3597965" cy="923330"/>
          </a:xfrm>
          <a:prstGeom prst="rect">
            <a:avLst/>
          </a:prstGeom>
          <a:noFill/>
        </p:spPr>
        <p:txBody>
          <a:bodyPr wrap="square">
            <a:spAutoFit/>
          </a:bodyPr>
          <a:lstStyle/>
          <a:p>
            <a:r>
              <a:rPr lang="en-GB" b="1" dirty="0"/>
              <a:t>Scope also depends if a variable is defined as var or let/const. See eariler lessons about scope.</a:t>
            </a:r>
          </a:p>
        </p:txBody>
      </p:sp>
      <p:pic>
        <p:nvPicPr>
          <p:cNvPr id="12" name="Picture 11">
            <a:extLst>
              <a:ext uri="{FF2B5EF4-FFF2-40B4-BE49-F238E27FC236}">
                <a16:creationId xmlns:a16="http://schemas.microsoft.com/office/drawing/2014/main" id="{44023077-850A-BA13-F5AD-FFAAF822F727}"/>
              </a:ext>
            </a:extLst>
          </p:cNvPr>
          <p:cNvPicPr>
            <a:picLocks noChangeAspect="1"/>
          </p:cNvPicPr>
          <p:nvPr/>
        </p:nvPicPr>
        <p:blipFill>
          <a:blip r:embed="rId3"/>
          <a:stretch>
            <a:fillRect/>
          </a:stretch>
        </p:blipFill>
        <p:spPr>
          <a:xfrm>
            <a:off x="281609" y="4184879"/>
            <a:ext cx="4756989" cy="748433"/>
          </a:xfrm>
          <a:prstGeom prst="rect">
            <a:avLst/>
          </a:prstGeom>
        </p:spPr>
      </p:pic>
    </p:spTree>
    <p:extLst>
      <p:ext uri="{BB962C8B-B14F-4D97-AF65-F5344CB8AC3E}">
        <p14:creationId xmlns:p14="http://schemas.microsoft.com/office/powerpoint/2010/main" val="3298488686"/>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34D9A3-633F-4838-6CAA-46AF51B87244}"/>
              </a:ext>
            </a:extLst>
          </p:cNvPr>
          <p:cNvSpPr txBox="1"/>
          <p:nvPr/>
        </p:nvSpPr>
        <p:spPr>
          <a:xfrm>
            <a:off x="180560" y="79816"/>
            <a:ext cx="1754257" cy="584775"/>
          </a:xfrm>
          <a:prstGeom prst="rect">
            <a:avLst/>
          </a:prstGeom>
          <a:noFill/>
        </p:spPr>
        <p:txBody>
          <a:bodyPr wrap="square">
            <a:spAutoFit/>
          </a:bodyPr>
          <a:lstStyle/>
          <a:p>
            <a:r>
              <a:rPr lang="en-GB" sz="3200" dirty="0">
                <a:solidFill>
                  <a:srgbClr val="1C1D1F"/>
                </a:solidFill>
              </a:rPr>
              <a:t>Closures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123DD343-6D5B-C2F9-5E11-A3D27DE0B1DF}"/>
              </a:ext>
            </a:extLst>
          </p:cNvPr>
          <p:cNvSpPr txBox="1"/>
          <p:nvPr/>
        </p:nvSpPr>
        <p:spPr>
          <a:xfrm>
            <a:off x="180560" y="765315"/>
            <a:ext cx="5623892"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secureBooking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passengerCount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passengerCount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passengers`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secureBooking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CD2A63E-9946-BE7A-AB95-8C4F09B2735B}"/>
              </a:ext>
            </a:extLst>
          </p:cNvPr>
          <p:cNvSpPr txBox="1"/>
          <p:nvPr/>
        </p:nvSpPr>
        <p:spPr>
          <a:xfrm>
            <a:off x="4298675" y="372203"/>
            <a:ext cx="5471492" cy="1477328"/>
          </a:xfrm>
          <a:prstGeom prst="rect">
            <a:avLst/>
          </a:prstGeom>
          <a:noFill/>
        </p:spPr>
        <p:txBody>
          <a:bodyPr wrap="square">
            <a:spAutoFit/>
          </a:bodyPr>
          <a:lstStyle/>
          <a:p>
            <a:r>
              <a:rPr lang="en-GB" b="1" dirty="0"/>
              <a:t>The function secureBooking creates the closure. Closure is something that we do not explicitly use.</a:t>
            </a:r>
          </a:p>
          <a:p>
            <a:r>
              <a:rPr lang="en-GB" b="1" dirty="0"/>
              <a:t>It is called secureBooking because the passengerCount variable is something that cannot be manipulated from the outside.</a:t>
            </a:r>
          </a:p>
        </p:txBody>
      </p:sp>
      <p:sp>
        <p:nvSpPr>
          <p:cNvPr id="8" name="TextBox 7">
            <a:extLst>
              <a:ext uri="{FF2B5EF4-FFF2-40B4-BE49-F238E27FC236}">
                <a16:creationId xmlns:a16="http://schemas.microsoft.com/office/drawing/2014/main" id="{90C89B49-D04B-8E4D-CCD1-7D812BC8A656}"/>
              </a:ext>
            </a:extLst>
          </p:cNvPr>
          <p:cNvSpPr txBox="1"/>
          <p:nvPr/>
        </p:nvSpPr>
        <p:spPr>
          <a:xfrm>
            <a:off x="5910470" y="1849531"/>
            <a:ext cx="3814970" cy="923330"/>
          </a:xfrm>
          <a:prstGeom prst="rect">
            <a:avLst/>
          </a:prstGeom>
          <a:noFill/>
        </p:spPr>
        <p:txBody>
          <a:bodyPr wrap="square">
            <a:spAutoFit/>
          </a:bodyPr>
          <a:lstStyle/>
          <a:p>
            <a:r>
              <a:rPr lang="en-GB" b="1" dirty="0"/>
              <a:t>The secureBooking function returns a function that increments the passengerCount by 1.</a:t>
            </a:r>
          </a:p>
        </p:txBody>
      </p:sp>
      <p:sp>
        <p:nvSpPr>
          <p:cNvPr id="10" name="TextBox 9">
            <a:extLst>
              <a:ext uri="{FF2B5EF4-FFF2-40B4-BE49-F238E27FC236}">
                <a16:creationId xmlns:a16="http://schemas.microsoft.com/office/drawing/2014/main" id="{13166900-29F2-545E-FB13-FDE01B6D0306}"/>
              </a:ext>
            </a:extLst>
          </p:cNvPr>
          <p:cNvSpPr txBox="1"/>
          <p:nvPr/>
        </p:nvSpPr>
        <p:spPr>
          <a:xfrm>
            <a:off x="3922642" y="2873585"/>
            <a:ext cx="5847525" cy="923330"/>
          </a:xfrm>
          <a:prstGeom prst="rect">
            <a:avLst/>
          </a:prstGeom>
          <a:noFill/>
        </p:spPr>
        <p:txBody>
          <a:bodyPr wrap="square">
            <a:spAutoFit/>
          </a:bodyPr>
          <a:lstStyle/>
          <a:p>
            <a:r>
              <a:rPr lang="en-GB" b="1" dirty="0"/>
              <a:t>Now we have a booker variable that calls secureBooking function which returns a new function that is stored in the booker variable.</a:t>
            </a:r>
          </a:p>
        </p:txBody>
      </p:sp>
      <p:pic>
        <p:nvPicPr>
          <p:cNvPr id="12" name="Picture 11">
            <a:extLst>
              <a:ext uri="{FF2B5EF4-FFF2-40B4-BE49-F238E27FC236}">
                <a16:creationId xmlns:a16="http://schemas.microsoft.com/office/drawing/2014/main" id="{779BEE31-4FA0-900A-547A-DFDBF15E5D99}"/>
              </a:ext>
            </a:extLst>
          </p:cNvPr>
          <p:cNvPicPr>
            <a:picLocks noChangeAspect="1"/>
          </p:cNvPicPr>
          <p:nvPr/>
        </p:nvPicPr>
        <p:blipFill>
          <a:blip r:embed="rId2"/>
          <a:stretch>
            <a:fillRect/>
          </a:stretch>
        </p:blipFill>
        <p:spPr>
          <a:xfrm>
            <a:off x="1693379" y="3475515"/>
            <a:ext cx="1299127" cy="829230"/>
          </a:xfrm>
          <a:prstGeom prst="rect">
            <a:avLst/>
          </a:prstGeom>
        </p:spPr>
      </p:pic>
    </p:spTree>
    <p:extLst>
      <p:ext uri="{BB962C8B-B14F-4D97-AF65-F5344CB8AC3E}">
        <p14:creationId xmlns:p14="http://schemas.microsoft.com/office/powerpoint/2010/main" val="1712789472"/>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06F104-A281-8085-74E1-14F420DE6706}"/>
              </a:ext>
            </a:extLst>
          </p:cNvPr>
          <p:cNvPicPr>
            <a:picLocks noChangeAspect="1"/>
          </p:cNvPicPr>
          <p:nvPr/>
        </p:nvPicPr>
        <p:blipFill>
          <a:blip r:embed="rId2"/>
          <a:stretch>
            <a:fillRect/>
          </a:stretch>
        </p:blipFill>
        <p:spPr>
          <a:xfrm>
            <a:off x="2674248" y="2114550"/>
            <a:ext cx="3762375" cy="2628900"/>
          </a:xfrm>
          <a:prstGeom prst="rect">
            <a:avLst/>
          </a:prstGeom>
        </p:spPr>
      </p:pic>
      <p:sp>
        <p:nvSpPr>
          <p:cNvPr id="13" name="Rectangle 12">
            <a:extLst>
              <a:ext uri="{FF2B5EF4-FFF2-40B4-BE49-F238E27FC236}">
                <a16:creationId xmlns:a16="http://schemas.microsoft.com/office/drawing/2014/main" id="{C24EA3A2-09A6-6069-EA21-9EE825111FC5}"/>
              </a:ext>
            </a:extLst>
          </p:cNvPr>
          <p:cNvSpPr/>
          <p:nvPr/>
        </p:nvSpPr>
        <p:spPr>
          <a:xfrm>
            <a:off x="106019" y="1809224"/>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a:extLst>
              <a:ext uri="{FF2B5EF4-FFF2-40B4-BE49-F238E27FC236}">
                <a16:creationId xmlns:a16="http://schemas.microsoft.com/office/drawing/2014/main" id="{295FF9D1-E902-461C-F6E6-A9258AFA623A}"/>
              </a:ext>
            </a:extLst>
          </p:cNvPr>
          <p:cNvSpPr/>
          <p:nvPr/>
        </p:nvSpPr>
        <p:spPr>
          <a:xfrm>
            <a:off x="185534" y="3749538"/>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AE9942D2-0034-DB9F-0784-8B35BA46C4A5}"/>
              </a:ext>
            </a:extLst>
          </p:cNvPr>
          <p:cNvSpPr txBox="1"/>
          <p:nvPr/>
        </p:nvSpPr>
        <p:spPr>
          <a:xfrm>
            <a:off x="119274" y="3749537"/>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775050FF-2920-A352-7D22-993E9D2C5F61}"/>
              </a:ext>
            </a:extLst>
          </p:cNvPr>
          <p:cNvSpPr/>
          <p:nvPr/>
        </p:nvSpPr>
        <p:spPr>
          <a:xfrm>
            <a:off x="278298" y="40880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86DB2D99-2864-BF16-763A-CBF90E61C3FE}"/>
              </a:ext>
            </a:extLst>
          </p:cNvPr>
          <p:cNvSpPr txBox="1"/>
          <p:nvPr/>
        </p:nvSpPr>
        <p:spPr>
          <a:xfrm>
            <a:off x="278298" y="4176608"/>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8" name="TextBox 7">
            <a:extLst>
              <a:ext uri="{FF2B5EF4-FFF2-40B4-BE49-F238E27FC236}">
                <a16:creationId xmlns:a16="http://schemas.microsoft.com/office/drawing/2014/main" id="{0AFAB10C-9C86-805B-3EEF-50B0836E0ECD}"/>
              </a:ext>
            </a:extLst>
          </p:cNvPr>
          <p:cNvSpPr txBox="1"/>
          <p:nvPr/>
        </p:nvSpPr>
        <p:spPr>
          <a:xfrm>
            <a:off x="702366" y="4845866"/>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77EFE955-CA23-478A-DADA-4C9088789435}"/>
              </a:ext>
            </a:extLst>
          </p:cNvPr>
          <p:cNvSpPr/>
          <p:nvPr/>
        </p:nvSpPr>
        <p:spPr>
          <a:xfrm>
            <a:off x="185534" y="2552964"/>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07E91C80-6B20-77D6-8B72-DBF837566127}"/>
              </a:ext>
            </a:extLst>
          </p:cNvPr>
          <p:cNvSpPr txBox="1"/>
          <p:nvPr/>
        </p:nvSpPr>
        <p:spPr>
          <a:xfrm>
            <a:off x="371063" y="2552963"/>
            <a:ext cx="2027582" cy="338554"/>
          </a:xfrm>
          <a:prstGeom prst="rect">
            <a:avLst/>
          </a:prstGeom>
          <a:noFill/>
          <a:ln w="25400">
            <a:noFill/>
          </a:ln>
        </p:spPr>
        <p:txBody>
          <a:bodyPr wrap="square">
            <a:spAutoFit/>
          </a:bodyPr>
          <a:lstStyle/>
          <a:p>
            <a:pPr algn="ctr"/>
            <a:r>
              <a:rPr lang="en-GB" sz="1600" b="1" dirty="0"/>
              <a:t>secureBooking ( ) EC</a:t>
            </a:r>
          </a:p>
        </p:txBody>
      </p:sp>
      <p:sp>
        <p:nvSpPr>
          <p:cNvPr id="11" name="Rectangle 10">
            <a:extLst>
              <a:ext uri="{FF2B5EF4-FFF2-40B4-BE49-F238E27FC236}">
                <a16:creationId xmlns:a16="http://schemas.microsoft.com/office/drawing/2014/main" id="{2617CC69-5FB5-F721-A90B-B1362CF519E8}"/>
              </a:ext>
            </a:extLst>
          </p:cNvPr>
          <p:cNvSpPr/>
          <p:nvPr/>
        </p:nvSpPr>
        <p:spPr>
          <a:xfrm>
            <a:off x="278298" y="2891517"/>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6FA0EC34-C858-1509-3B28-A159D8CC4623}"/>
              </a:ext>
            </a:extLst>
          </p:cNvPr>
          <p:cNvSpPr txBox="1"/>
          <p:nvPr/>
        </p:nvSpPr>
        <p:spPr>
          <a:xfrm>
            <a:off x="278298" y="2980034"/>
            <a:ext cx="2067339" cy="338554"/>
          </a:xfrm>
          <a:prstGeom prst="rect">
            <a:avLst/>
          </a:prstGeom>
          <a:noFill/>
          <a:ln w="25400">
            <a:noFill/>
          </a:ln>
        </p:spPr>
        <p:txBody>
          <a:bodyPr wrap="square">
            <a:spAutoFit/>
          </a:bodyPr>
          <a:lstStyle/>
          <a:p>
            <a:pPr algn="ctr"/>
            <a:r>
              <a:rPr lang="en-GB" sz="1600" b="1" dirty="0"/>
              <a:t>passengerCount = 0</a:t>
            </a:r>
          </a:p>
        </p:txBody>
      </p:sp>
      <p:sp>
        <p:nvSpPr>
          <p:cNvPr id="14" name="TextBox 13">
            <a:extLst>
              <a:ext uri="{FF2B5EF4-FFF2-40B4-BE49-F238E27FC236}">
                <a16:creationId xmlns:a16="http://schemas.microsoft.com/office/drawing/2014/main" id="{A50A5FAF-C068-E1FD-9545-71937ECB457C}"/>
              </a:ext>
            </a:extLst>
          </p:cNvPr>
          <p:cNvSpPr txBox="1"/>
          <p:nvPr/>
        </p:nvSpPr>
        <p:spPr>
          <a:xfrm>
            <a:off x="319811" y="1809223"/>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5" name="Arc 14">
            <a:extLst>
              <a:ext uri="{FF2B5EF4-FFF2-40B4-BE49-F238E27FC236}">
                <a16:creationId xmlns:a16="http://schemas.microsoft.com/office/drawing/2014/main" id="{50F8BA6D-8042-61FB-506B-8BFB6AA0A6E8}"/>
              </a:ext>
            </a:extLst>
          </p:cNvPr>
          <p:cNvSpPr/>
          <p:nvPr/>
        </p:nvSpPr>
        <p:spPr>
          <a:xfrm>
            <a:off x="371063" y="2181865"/>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6" name="Arc 15">
            <a:extLst>
              <a:ext uri="{FF2B5EF4-FFF2-40B4-BE49-F238E27FC236}">
                <a16:creationId xmlns:a16="http://schemas.microsoft.com/office/drawing/2014/main" id="{09EDA705-E733-CA45-838C-D2A63AB43BA5}"/>
              </a:ext>
            </a:extLst>
          </p:cNvPr>
          <p:cNvSpPr/>
          <p:nvPr/>
        </p:nvSpPr>
        <p:spPr>
          <a:xfrm flipH="1">
            <a:off x="1851266" y="4674127"/>
            <a:ext cx="824329" cy="1111529"/>
          </a:xfrm>
          <a:prstGeom prst="arc">
            <a:avLst>
              <a:gd name="adj1" fmla="val 21130107"/>
              <a:gd name="adj2" fmla="val 5002557"/>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7" name="TextBox 16">
            <a:extLst>
              <a:ext uri="{FF2B5EF4-FFF2-40B4-BE49-F238E27FC236}">
                <a16:creationId xmlns:a16="http://schemas.microsoft.com/office/drawing/2014/main" id="{A134FBC6-CCCA-3CBE-7F9E-B7FA16938206}"/>
              </a:ext>
            </a:extLst>
          </p:cNvPr>
          <p:cNvSpPr txBox="1"/>
          <p:nvPr/>
        </p:nvSpPr>
        <p:spPr>
          <a:xfrm>
            <a:off x="1991141" y="5375651"/>
            <a:ext cx="2802834" cy="584775"/>
          </a:xfrm>
          <a:prstGeom prst="rect">
            <a:avLst/>
          </a:prstGeom>
          <a:noFill/>
          <a:ln w="25400">
            <a:noFill/>
          </a:ln>
        </p:spPr>
        <p:txBody>
          <a:bodyPr wrap="square">
            <a:spAutoFit/>
          </a:bodyPr>
          <a:lstStyle/>
          <a:p>
            <a:pPr algn="ctr"/>
            <a:r>
              <a:rPr lang="en-GB" sz="1600" b="1" dirty="0">
                <a:solidFill>
                  <a:srgbClr val="FF0000"/>
                </a:solidFill>
              </a:rPr>
              <a:t>Order in which functions were called (from bottom to top)</a:t>
            </a:r>
            <a:endParaRPr lang="en-GB" sz="1600" b="1" i="1" dirty="0">
              <a:solidFill>
                <a:srgbClr val="FF0000"/>
              </a:solidFill>
            </a:endParaRPr>
          </a:p>
        </p:txBody>
      </p:sp>
      <p:sp>
        <p:nvSpPr>
          <p:cNvPr id="18" name="Rectangle 17">
            <a:extLst>
              <a:ext uri="{FF2B5EF4-FFF2-40B4-BE49-F238E27FC236}">
                <a16:creationId xmlns:a16="http://schemas.microsoft.com/office/drawing/2014/main" id="{53A2492A-4D20-33D0-E20B-23C5EBD136EF}"/>
              </a:ext>
            </a:extLst>
          </p:cNvPr>
          <p:cNvSpPr/>
          <p:nvPr/>
        </p:nvSpPr>
        <p:spPr>
          <a:xfrm>
            <a:off x="6776718" y="2095966"/>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6AD3F210-6F4A-4B8B-C98F-789F8BCD319A}"/>
              </a:ext>
            </a:extLst>
          </p:cNvPr>
          <p:cNvSpPr txBox="1"/>
          <p:nvPr/>
        </p:nvSpPr>
        <p:spPr>
          <a:xfrm>
            <a:off x="6776718" y="2124923"/>
            <a:ext cx="2358886" cy="338554"/>
          </a:xfrm>
          <a:prstGeom prst="rect">
            <a:avLst/>
          </a:prstGeom>
          <a:noFill/>
          <a:ln w="25400">
            <a:noFill/>
          </a:ln>
        </p:spPr>
        <p:txBody>
          <a:bodyPr wrap="square">
            <a:spAutoFit/>
          </a:bodyPr>
          <a:lstStyle/>
          <a:p>
            <a:pPr algn="ctr"/>
            <a:r>
              <a:rPr lang="en-GB" sz="1600" b="1" dirty="0"/>
              <a:t>Global Scope</a:t>
            </a:r>
          </a:p>
        </p:txBody>
      </p:sp>
      <p:sp>
        <p:nvSpPr>
          <p:cNvPr id="20" name="Rectangle 19">
            <a:extLst>
              <a:ext uri="{FF2B5EF4-FFF2-40B4-BE49-F238E27FC236}">
                <a16:creationId xmlns:a16="http://schemas.microsoft.com/office/drawing/2014/main" id="{8E92FD33-BE48-CC15-26C1-AD9386C75F52}"/>
              </a:ext>
            </a:extLst>
          </p:cNvPr>
          <p:cNvSpPr/>
          <p:nvPr/>
        </p:nvSpPr>
        <p:spPr>
          <a:xfrm>
            <a:off x="6869482" y="2463477"/>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TextBox 20">
            <a:extLst>
              <a:ext uri="{FF2B5EF4-FFF2-40B4-BE49-F238E27FC236}">
                <a16:creationId xmlns:a16="http://schemas.microsoft.com/office/drawing/2014/main" id="{22A96FC1-F388-7589-8EC3-037FA605271A}"/>
              </a:ext>
            </a:extLst>
          </p:cNvPr>
          <p:cNvSpPr txBox="1"/>
          <p:nvPr/>
        </p:nvSpPr>
        <p:spPr>
          <a:xfrm>
            <a:off x="6982125" y="2457654"/>
            <a:ext cx="1954696" cy="338554"/>
          </a:xfrm>
          <a:prstGeom prst="rect">
            <a:avLst/>
          </a:prstGeom>
          <a:noFill/>
          <a:ln w="25400">
            <a:noFill/>
          </a:ln>
        </p:spPr>
        <p:txBody>
          <a:bodyPr wrap="square">
            <a:spAutoFit/>
          </a:bodyPr>
          <a:lstStyle/>
          <a:p>
            <a:r>
              <a:rPr lang="en-GB" sz="1600" b="1" dirty="0"/>
              <a:t>secureBooking = </a:t>
            </a:r>
            <a:r>
              <a:rPr lang="en-GB" sz="1600" b="1" i="1" dirty="0"/>
              <a:t>&lt;f&gt;</a:t>
            </a:r>
          </a:p>
        </p:txBody>
      </p:sp>
      <p:sp>
        <p:nvSpPr>
          <p:cNvPr id="22" name="Rectangle 21">
            <a:extLst>
              <a:ext uri="{FF2B5EF4-FFF2-40B4-BE49-F238E27FC236}">
                <a16:creationId xmlns:a16="http://schemas.microsoft.com/office/drawing/2014/main" id="{BE7D6B6C-1A9A-2FD2-F64B-84DD77359707}"/>
              </a:ext>
            </a:extLst>
          </p:cNvPr>
          <p:cNvSpPr/>
          <p:nvPr/>
        </p:nvSpPr>
        <p:spPr>
          <a:xfrm>
            <a:off x="3177211" y="2319131"/>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5D0BF050-BDF0-EE5C-07CF-4AFC46592AC7}"/>
              </a:ext>
            </a:extLst>
          </p:cNvPr>
          <p:cNvSpPr/>
          <p:nvPr/>
        </p:nvSpPr>
        <p:spPr>
          <a:xfrm>
            <a:off x="3884545" y="3749537"/>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53D71097-3A86-CC68-AEA4-B3720F404D49}"/>
              </a:ext>
            </a:extLst>
          </p:cNvPr>
          <p:cNvSpPr/>
          <p:nvPr/>
        </p:nvSpPr>
        <p:spPr>
          <a:xfrm>
            <a:off x="7454647" y="3891038"/>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7EF10FCB-17BC-7C5D-40D3-CA5FC5973045}"/>
              </a:ext>
            </a:extLst>
          </p:cNvPr>
          <p:cNvSpPr txBox="1"/>
          <p:nvPr/>
        </p:nvSpPr>
        <p:spPr>
          <a:xfrm>
            <a:off x="7454648" y="3891038"/>
            <a:ext cx="2330311" cy="338554"/>
          </a:xfrm>
          <a:prstGeom prst="rect">
            <a:avLst/>
          </a:prstGeom>
          <a:noFill/>
          <a:ln w="25400">
            <a:noFill/>
          </a:ln>
        </p:spPr>
        <p:txBody>
          <a:bodyPr wrap="square">
            <a:spAutoFit/>
          </a:bodyPr>
          <a:lstStyle/>
          <a:p>
            <a:pPr algn="ctr"/>
            <a:r>
              <a:rPr lang="en-GB" sz="1600" b="1" dirty="0"/>
              <a:t>secureBooking ( ) Scope</a:t>
            </a:r>
          </a:p>
        </p:txBody>
      </p:sp>
      <p:sp>
        <p:nvSpPr>
          <p:cNvPr id="26" name="Rectangle 25">
            <a:extLst>
              <a:ext uri="{FF2B5EF4-FFF2-40B4-BE49-F238E27FC236}">
                <a16:creationId xmlns:a16="http://schemas.microsoft.com/office/drawing/2014/main" id="{D8E4A28D-AD91-7056-437B-347F1A155C2E}"/>
              </a:ext>
            </a:extLst>
          </p:cNvPr>
          <p:cNvSpPr/>
          <p:nvPr/>
        </p:nvSpPr>
        <p:spPr>
          <a:xfrm>
            <a:off x="7578472" y="4256096"/>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TextBox 26">
            <a:extLst>
              <a:ext uri="{FF2B5EF4-FFF2-40B4-BE49-F238E27FC236}">
                <a16:creationId xmlns:a16="http://schemas.microsoft.com/office/drawing/2014/main" id="{0F51DF4A-8A37-1061-5287-1BFC1F13890C}"/>
              </a:ext>
            </a:extLst>
          </p:cNvPr>
          <p:cNvSpPr txBox="1"/>
          <p:nvPr/>
        </p:nvSpPr>
        <p:spPr>
          <a:xfrm>
            <a:off x="7631481" y="4318109"/>
            <a:ext cx="1861930" cy="338554"/>
          </a:xfrm>
          <a:prstGeom prst="rect">
            <a:avLst/>
          </a:prstGeom>
          <a:noFill/>
          <a:ln w="25400">
            <a:noFill/>
          </a:ln>
        </p:spPr>
        <p:txBody>
          <a:bodyPr wrap="square">
            <a:spAutoFit/>
          </a:bodyPr>
          <a:lstStyle/>
          <a:p>
            <a:pPr algn="ctr"/>
            <a:r>
              <a:rPr lang="en-GB" sz="1600" b="1" dirty="0"/>
              <a:t>passengerCount = 0</a:t>
            </a:r>
          </a:p>
        </p:txBody>
      </p:sp>
      <p:sp>
        <p:nvSpPr>
          <p:cNvPr id="28" name="TextBox 27">
            <a:extLst>
              <a:ext uri="{FF2B5EF4-FFF2-40B4-BE49-F238E27FC236}">
                <a16:creationId xmlns:a16="http://schemas.microsoft.com/office/drawing/2014/main" id="{AF915943-2511-4F90-218F-F9CEB1FC896F}"/>
              </a:ext>
            </a:extLst>
          </p:cNvPr>
          <p:cNvSpPr txBox="1"/>
          <p:nvPr/>
        </p:nvSpPr>
        <p:spPr>
          <a:xfrm>
            <a:off x="7498958" y="4575903"/>
            <a:ext cx="2286000" cy="338554"/>
          </a:xfrm>
          <a:prstGeom prst="rect">
            <a:avLst/>
          </a:prstGeom>
          <a:noFill/>
          <a:ln w="25400">
            <a:noFill/>
          </a:ln>
        </p:spPr>
        <p:txBody>
          <a:bodyPr wrap="square">
            <a:spAutoFit/>
          </a:bodyPr>
          <a:lstStyle/>
          <a:p>
            <a:pPr algn="ctr"/>
            <a:r>
              <a:rPr lang="en-GB" sz="1600" b="1" dirty="0"/>
              <a:t>…………………………...………</a:t>
            </a:r>
          </a:p>
        </p:txBody>
      </p:sp>
      <p:sp>
        <p:nvSpPr>
          <p:cNvPr id="29" name="TextBox 28">
            <a:extLst>
              <a:ext uri="{FF2B5EF4-FFF2-40B4-BE49-F238E27FC236}">
                <a16:creationId xmlns:a16="http://schemas.microsoft.com/office/drawing/2014/main" id="{A0E291AE-BB61-CF09-7FD8-4F42B69A2C6D}"/>
              </a:ext>
            </a:extLst>
          </p:cNvPr>
          <p:cNvSpPr txBox="1"/>
          <p:nvPr/>
        </p:nvSpPr>
        <p:spPr>
          <a:xfrm>
            <a:off x="7528776" y="4820887"/>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30" name="Arrow: Down 29">
            <a:extLst>
              <a:ext uri="{FF2B5EF4-FFF2-40B4-BE49-F238E27FC236}">
                <a16:creationId xmlns:a16="http://schemas.microsoft.com/office/drawing/2014/main" id="{345F8259-7A5A-6F62-5E97-97C36DE76507}"/>
              </a:ext>
            </a:extLst>
          </p:cNvPr>
          <p:cNvSpPr/>
          <p:nvPr/>
        </p:nvSpPr>
        <p:spPr>
          <a:xfrm rot="10800000">
            <a:off x="8413362" y="3258785"/>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TextBox 30">
            <a:extLst>
              <a:ext uri="{FF2B5EF4-FFF2-40B4-BE49-F238E27FC236}">
                <a16:creationId xmlns:a16="http://schemas.microsoft.com/office/drawing/2014/main" id="{ACE125A3-48BC-CA47-A262-96508149DE91}"/>
              </a:ext>
            </a:extLst>
          </p:cNvPr>
          <p:cNvSpPr txBox="1"/>
          <p:nvPr/>
        </p:nvSpPr>
        <p:spPr>
          <a:xfrm>
            <a:off x="6982126" y="278170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2" name="Rectangle 31">
            <a:extLst>
              <a:ext uri="{FF2B5EF4-FFF2-40B4-BE49-F238E27FC236}">
                <a16:creationId xmlns:a16="http://schemas.microsoft.com/office/drawing/2014/main" id="{EB3CBFB5-E0F7-7022-4A1B-054D95E81EF2}"/>
              </a:ext>
            </a:extLst>
          </p:cNvPr>
          <p:cNvSpPr/>
          <p:nvPr/>
        </p:nvSpPr>
        <p:spPr>
          <a:xfrm>
            <a:off x="2758111" y="266033"/>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Rectangle 32">
            <a:extLst>
              <a:ext uri="{FF2B5EF4-FFF2-40B4-BE49-F238E27FC236}">
                <a16:creationId xmlns:a16="http://schemas.microsoft.com/office/drawing/2014/main" id="{55AB82EC-C64E-BA94-E234-FBB61291B958}"/>
              </a:ext>
            </a:extLst>
          </p:cNvPr>
          <p:cNvSpPr/>
          <p:nvPr/>
        </p:nvSpPr>
        <p:spPr>
          <a:xfrm>
            <a:off x="2850875" y="604586"/>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TextBox 33">
            <a:extLst>
              <a:ext uri="{FF2B5EF4-FFF2-40B4-BE49-F238E27FC236}">
                <a16:creationId xmlns:a16="http://schemas.microsoft.com/office/drawing/2014/main" id="{DDAB3923-6B02-AF5F-2E00-7F56DDCBA2B5}"/>
              </a:ext>
            </a:extLst>
          </p:cNvPr>
          <p:cNvSpPr txBox="1"/>
          <p:nvPr/>
        </p:nvSpPr>
        <p:spPr>
          <a:xfrm>
            <a:off x="2850875" y="693103"/>
            <a:ext cx="2067339" cy="338554"/>
          </a:xfrm>
          <a:prstGeom prst="rect">
            <a:avLst/>
          </a:prstGeom>
          <a:noFill/>
          <a:ln w="25400">
            <a:noFill/>
          </a:ln>
        </p:spPr>
        <p:txBody>
          <a:bodyPr wrap="square">
            <a:spAutoFit/>
          </a:bodyPr>
          <a:lstStyle/>
          <a:p>
            <a:pPr algn="ctr"/>
            <a:r>
              <a:rPr lang="en-GB" sz="1600" b="1" dirty="0"/>
              <a:t>passengerCount = 0</a:t>
            </a:r>
          </a:p>
        </p:txBody>
      </p:sp>
      <p:sp>
        <p:nvSpPr>
          <p:cNvPr id="35" name="TextBox 34">
            <a:extLst>
              <a:ext uri="{FF2B5EF4-FFF2-40B4-BE49-F238E27FC236}">
                <a16:creationId xmlns:a16="http://schemas.microsoft.com/office/drawing/2014/main" id="{8BE50075-A19E-6ECF-9663-C9AABC15061F}"/>
              </a:ext>
            </a:extLst>
          </p:cNvPr>
          <p:cNvSpPr txBox="1"/>
          <p:nvPr/>
        </p:nvSpPr>
        <p:spPr>
          <a:xfrm>
            <a:off x="2902120" y="252259"/>
            <a:ext cx="2027582" cy="338554"/>
          </a:xfrm>
          <a:prstGeom prst="rect">
            <a:avLst/>
          </a:prstGeom>
          <a:noFill/>
          <a:ln w="25400">
            <a:noFill/>
          </a:ln>
        </p:spPr>
        <p:txBody>
          <a:bodyPr wrap="square">
            <a:spAutoFit/>
          </a:bodyPr>
          <a:lstStyle/>
          <a:p>
            <a:pPr algn="ctr"/>
            <a:r>
              <a:rPr lang="en-GB" sz="1600" b="1" dirty="0"/>
              <a:t>secdureBooking ( ) EC</a:t>
            </a:r>
          </a:p>
        </p:txBody>
      </p:sp>
      <p:sp>
        <p:nvSpPr>
          <p:cNvPr id="36" name="Arrow: Bent 35">
            <a:extLst>
              <a:ext uri="{FF2B5EF4-FFF2-40B4-BE49-F238E27FC236}">
                <a16:creationId xmlns:a16="http://schemas.microsoft.com/office/drawing/2014/main" id="{5A89593A-F1BD-65AF-7019-74DEBC287E18}"/>
              </a:ext>
            </a:extLst>
          </p:cNvPr>
          <p:cNvSpPr/>
          <p:nvPr/>
        </p:nvSpPr>
        <p:spPr>
          <a:xfrm>
            <a:off x="2116414" y="437322"/>
            <a:ext cx="679687" cy="2127022"/>
          </a:xfrm>
          <a:prstGeom prst="ben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7" name="TextBox 36">
            <a:extLst>
              <a:ext uri="{FF2B5EF4-FFF2-40B4-BE49-F238E27FC236}">
                <a16:creationId xmlns:a16="http://schemas.microsoft.com/office/drawing/2014/main" id="{2E07F6E2-0624-2B0C-2E67-AE2585A2F040}"/>
              </a:ext>
            </a:extLst>
          </p:cNvPr>
          <p:cNvSpPr txBox="1"/>
          <p:nvPr/>
        </p:nvSpPr>
        <p:spPr>
          <a:xfrm>
            <a:off x="7968481" y="5649627"/>
            <a:ext cx="1789044" cy="369332"/>
          </a:xfrm>
          <a:prstGeom prst="rect">
            <a:avLst/>
          </a:prstGeom>
          <a:noFill/>
        </p:spPr>
        <p:txBody>
          <a:bodyPr wrap="square">
            <a:spAutoFit/>
          </a:bodyPr>
          <a:lstStyle/>
          <a:p>
            <a:r>
              <a:rPr lang="en-GB" b="1" dirty="0"/>
              <a:t>SCOPE CHAIN</a:t>
            </a:r>
          </a:p>
        </p:txBody>
      </p:sp>
      <p:sp>
        <p:nvSpPr>
          <p:cNvPr id="38" name="TextBox 37">
            <a:extLst>
              <a:ext uri="{FF2B5EF4-FFF2-40B4-BE49-F238E27FC236}">
                <a16:creationId xmlns:a16="http://schemas.microsoft.com/office/drawing/2014/main" id="{9EFD1620-1E1A-74B2-2E3D-C20F40084065}"/>
              </a:ext>
            </a:extLst>
          </p:cNvPr>
          <p:cNvSpPr txBox="1"/>
          <p:nvPr/>
        </p:nvSpPr>
        <p:spPr>
          <a:xfrm>
            <a:off x="5393635" y="6142409"/>
            <a:ext cx="3277572" cy="584775"/>
          </a:xfrm>
          <a:prstGeom prst="rect">
            <a:avLst/>
          </a:prstGeom>
          <a:noFill/>
          <a:ln w="25400">
            <a:noFill/>
          </a:ln>
        </p:spPr>
        <p:txBody>
          <a:bodyPr wrap="square">
            <a:spAutoFit/>
          </a:bodyPr>
          <a:lstStyle/>
          <a:p>
            <a:pPr algn="ctr"/>
            <a:r>
              <a:rPr lang="en-GB" sz="1600" b="1" dirty="0">
                <a:solidFill>
                  <a:srgbClr val="FF0000"/>
                </a:solidFill>
              </a:rPr>
              <a:t>Order in which functions are written in the code (from top to bottom)</a:t>
            </a:r>
            <a:endParaRPr lang="en-GB" sz="1600" b="1" i="1" dirty="0">
              <a:solidFill>
                <a:srgbClr val="FF0000"/>
              </a:solidFill>
            </a:endParaRPr>
          </a:p>
        </p:txBody>
      </p:sp>
      <p:sp>
        <p:nvSpPr>
          <p:cNvPr id="39" name="Arc 38">
            <a:extLst>
              <a:ext uri="{FF2B5EF4-FFF2-40B4-BE49-F238E27FC236}">
                <a16:creationId xmlns:a16="http://schemas.microsoft.com/office/drawing/2014/main" id="{7494CA88-CF73-A65F-D4F4-09CC208E4F32}"/>
              </a:ext>
            </a:extLst>
          </p:cNvPr>
          <p:cNvSpPr/>
          <p:nvPr/>
        </p:nvSpPr>
        <p:spPr>
          <a:xfrm>
            <a:off x="8059901" y="5463194"/>
            <a:ext cx="679794" cy="1111529"/>
          </a:xfrm>
          <a:prstGeom prst="arc">
            <a:avLst>
              <a:gd name="adj1" fmla="val 21130107"/>
              <a:gd name="adj2" fmla="val 5002557"/>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80F41BE0-841C-2CFB-C8FA-83EC2E03E8C3}"/>
              </a:ext>
            </a:extLst>
          </p:cNvPr>
          <p:cNvSpPr/>
          <p:nvPr/>
        </p:nvSpPr>
        <p:spPr>
          <a:xfrm>
            <a:off x="2874066" y="2679896"/>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Arc 40">
            <a:extLst>
              <a:ext uri="{FF2B5EF4-FFF2-40B4-BE49-F238E27FC236}">
                <a16:creationId xmlns:a16="http://schemas.microsoft.com/office/drawing/2014/main" id="{DF9A06D6-C7BA-388D-8AEF-1DA2029F4B39}"/>
              </a:ext>
            </a:extLst>
          </p:cNvPr>
          <p:cNvSpPr/>
          <p:nvPr/>
        </p:nvSpPr>
        <p:spPr>
          <a:xfrm>
            <a:off x="3458198" y="3065079"/>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2" name="TextBox 41">
            <a:extLst>
              <a:ext uri="{FF2B5EF4-FFF2-40B4-BE49-F238E27FC236}">
                <a16:creationId xmlns:a16="http://schemas.microsoft.com/office/drawing/2014/main" id="{88AA6762-838C-E973-4CDC-BD2725C5042E}"/>
              </a:ext>
            </a:extLst>
          </p:cNvPr>
          <p:cNvSpPr txBox="1"/>
          <p:nvPr/>
        </p:nvSpPr>
        <p:spPr>
          <a:xfrm>
            <a:off x="106019" y="6041957"/>
            <a:ext cx="5287616" cy="646331"/>
          </a:xfrm>
          <a:prstGeom prst="rect">
            <a:avLst/>
          </a:prstGeom>
          <a:noFill/>
        </p:spPr>
        <p:txBody>
          <a:bodyPr wrap="square">
            <a:spAutoFit/>
          </a:bodyPr>
          <a:lstStyle/>
          <a:p>
            <a:r>
              <a:rPr lang="en-GB" b="1" dirty="0"/>
              <a:t>1) The code is running in the global execution context and currently only has the secureBooking Function. </a:t>
            </a:r>
          </a:p>
        </p:txBody>
      </p:sp>
      <p:sp>
        <p:nvSpPr>
          <p:cNvPr id="43" name="TextBox 42">
            <a:extLst>
              <a:ext uri="{FF2B5EF4-FFF2-40B4-BE49-F238E27FC236}">
                <a16:creationId xmlns:a16="http://schemas.microsoft.com/office/drawing/2014/main" id="{499B0795-4A82-F8A4-83D0-8552D5D6151F}"/>
              </a:ext>
            </a:extLst>
          </p:cNvPr>
          <p:cNvSpPr txBox="1"/>
          <p:nvPr/>
        </p:nvSpPr>
        <p:spPr>
          <a:xfrm>
            <a:off x="88833" y="140025"/>
            <a:ext cx="2027582" cy="1477328"/>
          </a:xfrm>
          <a:prstGeom prst="rect">
            <a:avLst/>
          </a:prstGeom>
          <a:noFill/>
        </p:spPr>
        <p:txBody>
          <a:bodyPr wrap="square">
            <a:spAutoFit/>
          </a:bodyPr>
          <a:lstStyle/>
          <a:p>
            <a:r>
              <a:rPr lang="en-GB" b="1" dirty="0"/>
              <a:t>2) When secureBooking is run it is added to the call stack with all of its variables</a:t>
            </a:r>
          </a:p>
        </p:txBody>
      </p:sp>
      <p:sp>
        <p:nvSpPr>
          <p:cNvPr id="44" name="TextBox 43">
            <a:extLst>
              <a:ext uri="{FF2B5EF4-FFF2-40B4-BE49-F238E27FC236}">
                <a16:creationId xmlns:a16="http://schemas.microsoft.com/office/drawing/2014/main" id="{B2485F3E-B289-DD86-3ADF-71EEB515CDEB}"/>
              </a:ext>
            </a:extLst>
          </p:cNvPr>
          <p:cNvSpPr txBox="1"/>
          <p:nvPr/>
        </p:nvSpPr>
        <p:spPr>
          <a:xfrm>
            <a:off x="7628056" y="5121413"/>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TextBox 45">
            <a:extLst>
              <a:ext uri="{FF2B5EF4-FFF2-40B4-BE49-F238E27FC236}">
                <a16:creationId xmlns:a16="http://schemas.microsoft.com/office/drawing/2014/main" id="{5866A197-EBEC-C92C-F318-5F3D868FB8EF}"/>
              </a:ext>
            </a:extLst>
          </p:cNvPr>
          <p:cNvSpPr txBox="1"/>
          <p:nvPr/>
        </p:nvSpPr>
        <p:spPr>
          <a:xfrm>
            <a:off x="6697815" y="1041690"/>
            <a:ext cx="3119352" cy="923330"/>
          </a:xfrm>
          <a:prstGeom prst="rect">
            <a:avLst/>
          </a:prstGeom>
          <a:noFill/>
        </p:spPr>
        <p:txBody>
          <a:bodyPr wrap="square">
            <a:spAutoFit/>
          </a:bodyPr>
          <a:lstStyle/>
          <a:p>
            <a:r>
              <a:rPr lang="en-GB" b="1" dirty="0"/>
              <a:t>3) Now the global scope has the booker variable which contains a function.</a:t>
            </a:r>
          </a:p>
        </p:txBody>
      </p:sp>
      <p:sp>
        <p:nvSpPr>
          <p:cNvPr id="48" name="TextBox 47">
            <a:extLst>
              <a:ext uri="{FF2B5EF4-FFF2-40B4-BE49-F238E27FC236}">
                <a16:creationId xmlns:a16="http://schemas.microsoft.com/office/drawing/2014/main" id="{E4ACB6B2-DAAF-3068-9540-2A7EAE1E301E}"/>
              </a:ext>
            </a:extLst>
          </p:cNvPr>
          <p:cNvSpPr txBox="1"/>
          <p:nvPr/>
        </p:nvSpPr>
        <p:spPr>
          <a:xfrm>
            <a:off x="5083655" y="194099"/>
            <a:ext cx="4733512" cy="646331"/>
          </a:xfrm>
          <a:prstGeom prst="rect">
            <a:avLst/>
          </a:prstGeom>
          <a:noFill/>
        </p:spPr>
        <p:txBody>
          <a:bodyPr wrap="square">
            <a:spAutoFit/>
          </a:bodyPr>
          <a:lstStyle/>
          <a:p>
            <a:r>
              <a:rPr lang="en-GB" b="1" dirty="0"/>
              <a:t>4) The SecureBooking execution context disappears of the stack because it's job is done.</a:t>
            </a:r>
          </a:p>
        </p:txBody>
      </p:sp>
    </p:spTree>
    <p:extLst>
      <p:ext uri="{BB962C8B-B14F-4D97-AF65-F5344CB8AC3E}">
        <p14:creationId xmlns:p14="http://schemas.microsoft.com/office/powerpoint/2010/main" val="2028397392"/>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67A3B5-EE3B-A3BF-C9A0-656DCD0BC29F}"/>
              </a:ext>
            </a:extLst>
          </p:cNvPr>
          <p:cNvPicPr>
            <a:picLocks noChangeAspect="1"/>
          </p:cNvPicPr>
          <p:nvPr/>
        </p:nvPicPr>
        <p:blipFill>
          <a:blip r:embed="rId2"/>
          <a:stretch>
            <a:fillRect/>
          </a:stretch>
        </p:blipFill>
        <p:spPr>
          <a:xfrm>
            <a:off x="2674248" y="2273574"/>
            <a:ext cx="3762375" cy="2628900"/>
          </a:xfrm>
          <a:prstGeom prst="rect">
            <a:avLst/>
          </a:prstGeom>
        </p:spPr>
      </p:pic>
      <p:sp>
        <p:nvSpPr>
          <p:cNvPr id="3" name="Rectangle 2">
            <a:extLst>
              <a:ext uri="{FF2B5EF4-FFF2-40B4-BE49-F238E27FC236}">
                <a16:creationId xmlns:a16="http://schemas.microsoft.com/office/drawing/2014/main" id="{E8EB33A4-CFA0-505A-CC9E-A21F0EDCC49C}"/>
              </a:ext>
            </a:extLst>
          </p:cNvPr>
          <p:cNvSpPr/>
          <p:nvPr/>
        </p:nvSpPr>
        <p:spPr>
          <a:xfrm>
            <a:off x="106019" y="1968248"/>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38142E77-E78B-ADDB-CBDE-6C189CDB4F8B}"/>
              </a:ext>
            </a:extLst>
          </p:cNvPr>
          <p:cNvSpPr/>
          <p:nvPr/>
        </p:nvSpPr>
        <p:spPr>
          <a:xfrm>
            <a:off x="185534" y="3908562"/>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9FCE2140-5F1F-2DEA-8075-3E78E96C7470}"/>
              </a:ext>
            </a:extLst>
          </p:cNvPr>
          <p:cNvSpPr txBox="1"/>
          <p:nvPr/>
        </p:nvSpPr>
        <p:spPr>
          <a:xfrm>
            <a:off x="119274" y="3908561"/>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95825B3C-A03D-25C0-3BDC-BC75CE217B39}"/>
              </a:ext>
            </a:extLst>
          </p:cNvPr>
          <p:cNvSpPr/>
          <p:nvPr/>
        </p:nvSpPr>
        <p:spPr>
          <a:xfrm>
            <a:off x="278298" y="4247115"/>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4E8A2E59-977E-ADE3-B1AC-7363C4B1031E}"/>
              </a:ext>
            </a:extLst>
          </p:cNvPr>
          <p:cNvSpPr txBox="1"/>
          <p:nvPr/>
        </p:nvSpPr>
        <p:spPr>
          <a:xfrm>
            <a:off x="278298" y="4335632"/>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8" name="TextBox 7">
            <a:extLst>
              <a:ext uri="{FF2B5EF4-FFF2-40B4-BE49-F238E27FC236}">
                <a16:creationId xmlns:a16="http://schemas.microsoft.com/office/drawing/2014/main" id="{09884D9D-FF5E-1C13-A05A-D862FF6627F6}"/>
              </a:ext>
            </a:extLst>
          </p:cNvPr>
          <p:cNvSpPr txBox="1"/>
          <p:nvPr/>
        </p:nvSpPr>
        <p:spPr>
          <a:xfrm>
            <a:off x="702366" y="5004890"/>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BC34F1DC-1A6E-83AB-CBCF-94D82B0ADDB3}"/>
              </a:ext>
            </a:extLst>
          </p:cNvPr>
          <p:cNvSpPr/>
          <p:nvPr/>
        </p:nvSpPr>
        <p:spPr>
          <a:xfrm>
            <a:off x="185534" y="271198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833702CF-3844-A9E3-604E-0A646557346A}"/>
              </a:ext>
            </a:extLst>
          </p:cNvPr>
          <p:cNvSpPr txBox="1"/>
          <p:nvPr/>
        </p:nvSpPr>
        <p:spPr>
          <a:xfrm>
            <a:off x="371063" y="2711987"/>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83CD2468-951F-9F49-E13B-B58FC8835517}"/>
              </a:ext>
            </a:extLst>
          </p:cNvPr>
          <p:cNvSpPr/>
          <p:nvPr/>
        </p:nvSpPr>
        <p:spPr>
          <a:xfrm>
            <a:off x="278298" y="305054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01D5F499-0377-202D-70C0-7137FFF1D33E}"/>
              </a:ext>
            </a:extLst>
          </p:cNvPr>
          <p:cNvSpPr txBox="1"/>
          <p:nvPr/>
        </p:nvSpPr>
        <p:spPr>
          <a:xfrm>
            <a:off x="278298" y="3139058"/>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FCB7D9B6-4C0E-BC35-2ED3-C6837157891F}"/>
              </a:ext>
            </a:extLst>
          </p:cNvPr>
          <p:cNvSpPr txBox="1"/>
          <p:nvPr/>
        </p:nvSpPr>
        <p:spPr>
          <a:xfrm>
            <a:off x="319811" y="1968247"/>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FF04A10D-13DD-2BA7-B445-F5C1CE46A1F1}"/>
              </a:ext>
            </a:extLst>
          </p:cNvPr>
          <p:cNvSpPr/>
          <p:nvPr/>
        </p:nvSpPr>
        <p:spPr>
          <a:xfrm>
            <a:off x="371063" y="2340889"/>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9BD136F2-B8FE-492D-D5C6-253765ACE275}"/>
              </a:ext>
            </a:extLst>
          </p:cNvPr>
          <p:cNvSpPr/>
          <p:nvPr/>
        </p:nvSpPr>
        <p:spPr>
          <a:xfrm>
            <a:off x="6776718" y="320172"/>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extBox 17">
            <a:extLst>
              <a:ext uri="{FF2B5EF4-FFF2-40B4-BE49-F238E27FC236}">
                <a16:creationId xmlns:a16="http://schemas.microsoft.com/office/drawing/2014/main" id="{997D0760-816E-80E7-F409-90FE0C5AF657}"/>
              </a:ext>
            </a:extLst>
          </p:cNvPr>
          <p:cNvSpPr txBox="1"/>
          <p:nvPr/>
        </p:nvSpPr>
        <p:spPr>
          <a:xfrm>
            <a:off x="6776718" y="349129"/>
            <a:ext cx="2358886" cy="338554"/>
          </a:xfrm>
          <a:prstGeom prst="rect">
            <a:avLst/>
          </a:prstGeom>
          <a:noFill/>
          <a:ln w="25400">
            <a:noFill/>
          </a:ln>
        </p:spPr>
        <p:txBody>
          <a:bodyPr wrap="square">
            <a:spAutoFit/>
          </a:bodyPr>
          <a:lstStyle/>
          <a:p>
            <a:pPr algn="ctr"/>
            <a:r>
              <a:rPr lang="en-GB" sz="1600" b="1" dirty="0"/>
              <a:t>Global Scope</a:t>
            </a:r>
          </a:p>
        </p:txBody>
      </p:sp>
      <p:sp>
        <p:nvSpPr>
          <p:cNvPr id="19" name="Rectangle 18">
            <a:extLst>
              <a:ext uri="{FF2B5EF4-FFF2-40B4-BE49-F238E27FC236}">
                <a16:creationId xmlns:a16="http://schemas.microsoft.com/office/drawing/2014/main" id="{564C347A-1246-2580-24A2-8D85AC2FF958}"/>
              </a:ext>
            </a:extLst>
          </p:cNvPr>
          <p:cNvSpPr/>
          <p:nvPr/>
        </p:nvSpPr>
        <p:spPr>
          <a:xfrm>
            <a:off x="6869482" y="687683"/>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TextBox 19">
            <a:extLst>
              <a:ext uri="{FF2B5EF4-FFF2-40B4-BE49-F238E27FC236}">
                <a16:creationId xmlns:a16="http://schemas.microsoft.com/office/drawing/2014/main" id="{8C1098F6-65A5-4CE3-A8B8-D932E8A1D1EA}"/>
              </a:ext>
            </a:extLst>
          </p:cNvPr>
          <p:cNvSpPr txBox="1"/>
          <p:nvPr/>
        </p:nvSpPr>
        <p:spPr>
          <a:xfrm>
            <a:off x="6982125" y="681860"/>
            <a:ext cx="1954696" cy="338554"/>
          </a:xfrm>
          <a:prstGeom prst="rect">
            <a:avLst/>
          </a:prstGeom>
          <a:noFill/>
          <a:ln w="25400">
            <a:noFill/>
          </a:ln>
        </p:spPr>
        <p:txBody>
          <a:bodyPr wrap="square">
            <a:spAutoFit/>
          </a:bodyPr>
          <a:lstStyle/>
          <a:p>
            <a:r>
              <a:rPr lang="en-GB" sz="1600" b="1" dirty="0"/>
              <a:t>secureBooking = </a:t>
            </a:r>
            <a:r>
              <a:rPr lang="en-GB" sz="1600" b="1" i="1" dirty="0"/>
              <a:t>&lt;f&gt;</a:t>
            </a:r>
          </a:p>
        </p:txBody>
      </p:sp>
      <p:sp>
        <p:nvSpPr>
          <p:cNvPr id="21" name="Rectangle 20">
            <a:extLst>
              <a:ext uri="{FF2B5EF4-FFF2-40B4-BE49-F238E27FC236}">
                <a16:creationId xmlns:a16="http://schemas.microsoft.com/office/drawing/2014/main" id="{81F15E65-3437-0E60-303B-F42BD48C5731}"/>
              </a:ext>
            </a:extLst>
          </p:cNvPr>
          <p:cNvSpPr/>
          <p:nvPr/>
        </p:nvSpPr>
        <p:spPr>
          <a:xfrm>
            <a:off x="3177211" y="2478155"/>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7632730C-973D-F452-4CE1-8A15307BD55A}"/>
              </a:ext>
            </a:extLst>
          </p:cNvPr>
          <p:cNvSpPr/>
          <p:nvPr/>
        </p:nvSpPr>
        <p:spPr>
          <a:xfrm>
            <a:off x="3884545" y="3908561"/>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B474EAE1-FEF3-B1EE-F2AF-37B31197E4E2}"/>
              </a:ext>
            </a:extLst>
          </p:cNvPr>
          <p:cNvSpPr/>
          <p:nvPr/>
        </p:nvSpPr>
        <p:spPr>
          <a:xfrm>
            <a:off x="7454647" y="211524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Box 23">
            <a:extLst>
              <a:ext uri="{FF2B5EF4-FFF2-40B4-BE49-F238E27FC236}">
                <a16:creationId xmlns:a16="http://schemas.microsoft.com/office/drawing/2014/main" id="{454D439A-4743-CA90-361D-9369A13C1632}"/>
              </a:ext>
            </a:extLst>
          </p:cNvPr>
          <p:cNvSpPr txBox="1"/>
          <p:nvPr/>
        </p:nvSpPr>
        <p:spPr>
          <a:xfrm>
            <a:off x="7454648" y="2115244"/>
            <a:ext cx="2330311" cy="338554"/>
          </a:xfrm>
          <a:prstGeom prst="rect">
            <a:avLst/>
          </a:prstGeom>
          <a:noFill/>
          <a:ln w="25400">
            <a:noFill/>
          </a:ln>
        </p:spPr>
        <p:txBody>
          <a:bodyPr wrap="square">
            <a:spAutoFit/>
          </a:bodyPr>
          <a:lstStyle/>
          <a:p>
            <a:pPr algn="ctr"/>
            <a:r>
              <a:rPr lang="en-GB" sz="1600" b="1" dirty="0"/>
              <a:t>secureBooking ( ) Scope</a:t>
            </a:r>
          </a:p>
        </p:txBody>
      </p:sp>
      <p:sp>
        <p:nvSpPr>
          <p:cNvPr id="25" name="Rectangle 24">
            <a:extLst>
              <a:ext uri="{FF2B5EF4-FFF2-40B4-BE49-F238E27FC236}">
                <a16:creationId xmlns:a16="http://schemas.microsoft.com/office/drawing/2014/main" id="{2971245C-A02A-FD5E-88A3-02480118F727}"/>
              </a:ext>
            </a:extLst>
          </p:cNvPr>
          <p:cNvSpPr/>
          <p:nvPr/>
        </p:nvSpPr>
        <p:spPr>
          <a:xfrm>
            <a:off x="7578472" y="248030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Box 25">
            <a:extLst>
              <a:ext uri="{FF2B5EF4-FFF2-40B4-BE49-F238E27FC236}">
                <a16:creationId xmlns:a16="http://schemas.microsoft.com/office/drawing/2014/main" id="{7238DF88-F3D4-3E82-A411-88BD9CE0187A}"/>
              </a:ext>
            </a:extLst>
          </p:cNvPr>
          <p:cNvSpPr txBox="1"/>
          <p:nvPr/>
        </p:nvSpPr>
        <p:spPr>
          <a:xfrm>
            <a:off x="7631481" y="2542315"/>
            <a:ext cx="1861930" cy="338554"/>
          </a:xfrm>
          <a:prstGeom prst="rect">
            <a:avLst/>
          </a:prstGeom>
          <a:noFill/>
          <a:ln w="25400">
            <a:noFill/>
          </a:ln>
        </p:spPr>
        <p:txBody>
          <a:bodyPr wrap="square">
            <a:spAutoFit/>
          </a:bodyPr>
          <a:lstStyle/>
          <a:p>
            <a:pPr algn="ctr"/>
            <a:r>
              <a:rPr lang="en-GB" sz="1600" b="1" dirty="0"/>
              <a:t>passengerCount = 0</a:t>
            </a:r>
          </a:p>
        </p:txBody>
      </p:sp>
      <p:sp>
        <p:nvSpPr>
          <p:cNvPr id="27" name="TextBox 26">
            <a:extLst>
              <a:ext uri="{FF2B5EF4-FFF2-40B4-BE49-F238E27FC236}">
                <a16:creationId xmlns:a16="http://schemas.microsoft.com/office/drawing/2014/main" id="{0D5E0B6F-0122-06FB-F5F0-C45988802A98}"/>
              </a:ext>
            </a:extLst>
          </p:cNvPr>
          <p:cNvSpPr txBox="1"/>
          <p:nvPr/>
        </p:nvSpPr>
        <p:spPr>
          <a:xfrm>
            <a:off x="7498958" y="2800109"/>
            <a:ext cx="2286000" cy="338554"/>
          </a:xfrm>
          <a:prstGeom prst="rect">
            <a:avLst/>
          </a:prstGeom>
          <a:noFill/>
          <a:ln w="25400">
            <a:noFill/>
          </a:ln>
        </p:spPr>
        <p:txBody>
          <a:bodyPr wrap="square">
            <a:spAutoFit/>
          </a:bodyPr>
          <a:lstStyle/>
          <a:p>
            <a:pPr algn="ctr"/>
            <a:r>
              <a:rPr lang="en-GB" sz="1600" b="1" dirty="0"/>
              <a:t>…………………………...………</a:t>
            </a:r>
          </a:p>
        </p:txBody>
      </p:sp>
      <p:sp>
        <p:nvSpPr>
          <p:cNvPr id="28" name="TextBox 27">
            <a:extLst>
              <a:ext uri="{FF2B5EF4-FFF2-40B4-BE49-F238E27FC236}">
                <a16:creationId xmlns:a16="http://schemas.microsoft.com/office/drawing/2014/main" id="{BD4A8A65-816A-7D45-5BC3-A6D78E536A64}"/>
              </a:ext>
            </a:extLst>
          </p:cNvPr>
          <p:cNvSpPr txBox="1"/>
          <p:nvPr/>
        </p:nvSpPr>
        <p:spPr>
          <a:xfrm>
            <a:off x="7528776" y="3045093"/>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29" name="Arrow: Down 28">
            <a:extLst>
              <a:ext uri="{FF2B5EF4-FFF2-40B4-BE49-F238E27FC236}">
                <a16:creationId xmlns:a16="http://schemas.microsoft.com/office/drawing/2014/main" id="{3F638D8F-CB45-2F55-D9B4-655B275668A3}"/>
              </a:ext>
            </a:extLst>
          </p:cNvPr>
          <p:cNvSpPr/>
          <p:nvPr/>
        </p:nvSpPr>
        <p:spPr>
          <a:xfrm rot="10800000">
            <a:off x="8413362" y="1482991"/>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TextBox 29">
            <a:extLst>
              <a:ext uri="{FF2B5EF4-FFF2-40B4-BE49-F238E27FC236}">
                <a16:creationId xmlns:a16="http://schemas.microsoft.com/office/drawing/2014/main" id="{493EDB49-9DD4-6DE7-93CE-C4B4F609FD6F}"/>
              </a:ext>
            </a:extLst>
          </p:cNvPr>
          <p:cNvSpPr txBox="1"/>
          <p:nvPr/>
        </p:nvSpPr>
        <p:spPr>
          <a:xfrm>
            <a:off x="6982126" y="1005914"/>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1" name="Rectangle 30">
            <a:extLst>
              <a:ext uri="{FF2B5EF4-FFF2-40B4-BE49-F238E27FC236}">
                <a16:creationId xmlns:a16="http://schemas.microsoft.com/office/drawing/2014/main" id="{EEF10985-F694-F2BD-0356-BFE35FB2C627}"/>
              </a:ext>
            </a:extLst>
          </p:cNvPr>
          <p:cNvSpPr/>
          <p:nvPr/>
        </p:nvSpPr>
        <p:spPr>
          <a:xfrm>
            <a:off x="2742580" y="18713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 name="Rectangle 31">
            <a:extLst>
              <a:ext uri="{FF2B5EF4-FFF2-40B4-BE49-F238E27FC236}">
                <a16:creationId xmlns:a16="http://schemas.microsoft.com/office/drawing/2014/main" id="{19E37CFB-3906-73E4-C907-69D22194FB67}"/>
              </a:ext>
            </a:extLst>
          </p:cNvPr>
          <p:cNvSpPr/>
          <p:nvPr/>
        </p:nvSpPr>
        <p:spPr>
          <a:xfrm>
            <a:off x="2835344" y="5256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TextBox 32">
            <a:extLst>
              <a:ext uri="{FF2B5EF4-FFF2-40B4-BE49-F238E27FC236}">
                <a16:creationId xmlns:a16="http://schemas.microsoft.com/office/drawing/2014/main" id="{4031CB61-109B-4250-AD57-9760F687186B}"/>
              </a:ext>
            </a:extLst>
          </p:cNvPr>
          <p:cNvSpPr txBox="1"/>
          <p:nvPr/>
        </p:nvSpPr>
        <p:spPr>
          <a:xfrm>
            <a:off x="2835344" y="614208"/>
            <a:ext cx="2067339" cy="338554"/>
          </a:xfrm>
          <a:prstGeom prst="rect">
            <a:avLst/>
          </a:prstGeom>
          <a:noFill/>
          <a:ln w="25400">
            <a:noFill/>
          </a:ln>
        </p:spPr>
        <p:txBody>
          <a:bodyPr wrap="square">
            <a:spAutoFit/>
          </a:bodyPr>
          <a:lstStyle/>
          <a:p>
            <a:pPr algn="ctr"/>
            <a:r>
              <a:rPr lang="en-GB" sz="1600" b="1" dirty="0"/>
              <a:t>passengerCount = 0</a:t>
            </a:r>
          </a:p>
        </p:txBody>
      </p:sp>
      <p:sp>
        <p:nvSpPr>
          <p:cNvPr id="34" name="TextBox 33">
            <a:extLst>
              <a:ext uri="{FF2B5EF4-FFF2-40B4-BE49-F238E27FC236}">
                <a16:creationId xmlns:a16="http://schemas.microsoft.com/office/drawing/2014/main" id="{7E463593-D342-04BF-79BD-98D7E33C643A}"/>
              </a:ext>
            </a:extLst>
          </p:cNvPr>
          <p:cNvSpPr txBox="1"/>
          <p:nvPr/>
        </p:nvSpPr>
        <p:spPr>
          <a:xfrm>
            <a:off x="2886589" y="173364"/>
            <a:ext cx="2027582" cy="338554"/>
          </a:xfrm>
          <a:prstGeom prst="rect">
            <a:avLst/>
          </a:prstGeom>
          <a:noFill/>
          <a:ln w="25400">
            <a:noFill/>
          </a:ln>
        </p:spPr>
        <p:txBody>
          <a:bodyPr wrap="square">
            <a:spAutoFit/>
          </a:bodyPr>
          <a:lstStyle/>
          <a:p>
            <a:pPr algn="ctr"/>
            <a:r>
              <a:rPr lang="en-GB" sz="1600" b="1" dirty="0"/>
              <a:t>secdureBooking ( ) EC</a:t>
            </a:r>
          </a:p>
        </p:txBody>
      </p:sp>
      <p:sp>
        <p:nvSpPr>
          <p:cNvPr id="36" name="TextBox 35">
            <a:extLst>
              <a:ext uri="{FF2B5EF4-FFF2-40B4-BE49-F238E27FC236}">
                <a16:creationId xmlns:a16="http://schemas.microsoft.com/office/drawing/2014/main" id="{E9E4FC3B-9C41-2542-5213-702C683C7E32}"/>
              </a:ext>
            </a:extLst>
          </p:cNvPr>
          <p:cNvSpPr txBox="1"/>
          <p:nvPr/>
        </p:nvSpPr>
        <p:spPr>
          <a:xfrm>
            <a:off x="7797735" y="5942552"/>
            <a:ext cx="1789044" cy="369332"/>
          </a:xfrm>
          <a:prstGeom prst="rect">
            <a:avLst/>
          </a:prstGeom>
          <a:noFill/>
        </p:spPr>
        <p:txBody>
          <a:bodyPr wrap="square">
            <a:spAutoFit/>
          </a:bodyPr>
          <a:lstStyle/>
          <a:p>
            <a:r>
              <a:rPr lang="en-GB" b="1" dirty="0"/>
              <a:t>SCOPE CHAIN</a:t>
            </a:r>
          </a:p>
        </p:txBody>
      </p:sp>
      <p:sp>
        <p:nvSpPr>
          <p:cNvPr id="39" name="Rectangle 38">
            <a:extLst>
              <a:ext uri="{FF2B5EF4-FFF2-40B4-BE49-F238E27FC236}">
                <a16:creationId xmlns:a16="http://schemas.microsoft.com/office/drawing/2014/main" id="{8E3E4A6C-D319-9508-31F9-3FA361A0C5D8}"/>
              </a:ext>
            </a:extLst>
          </p:cNvPr>
          <p:cNvSpPr/>
          <p:nvPr/>
        </p:nvSpPr>
        <p:spPr>
          <a:xfrm>
            <a:off x="2874066" y="2838920"/>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Arc 39">
            <a:extLst>
              <a:ext uri="{FF2B5EF4-FFF2-40B4-BE49-F238E27FC236}">
                <a16:creationId xmlns:a16="http://schemas.microsoft.com/office/drawing/2014/main" id="{195E9161-CF9C-6992-6621-A8FF49B21548}"/>
              </a:ext>
            </a:extLst>
          </p:cNvPr>
          <p:cNvSpPr/>
          <p:nvPr/>
        </p:nvSpPr>
        <p:spPr>
          <a:xfrm>
            <a:off x="3458198" y="3224103"/>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1" name="TextBox 40">
            <a:extLst>
              <a:ext uri="{FF2B5EF4-FFF2-40B4-BE49-F238E27FC236}">
                <a16:creationId xmlns:a16="http://schemas.microsoft.com/office/drawing/2014/main" id="{2D68C4F3-BEAC-D12E-1D85-1676AA2F13EA}"/>
              </a:ext>
            </a:extLst>
          </p:cNvPr>
          <p:cNvSpPr txBox="1"/>
          <p:nvPr/>
        </p:nvSpPr>
        <p:spPr>
          <a:xfrm>
            <a:off x="106018" y="6082914"/>
            <a:ext cx="6533921" cy="646331"/>
          </a:xfrm>
          <a:prstGeom prst="rect">
            <a:avLst/>
          </a:prstGeom>
          <a:noFill/>
        </p:spPr>
        <p:txBody>
          <a:bodyPr wrap="square">
            <a:spAutoFit/>
          </a:bodyPr>
          <a:lstStyle/>
          <a:p>
            <a:r>
              <a:rPr lang="en-GB" b="1" dirty="0"/>
              <a:t>5) Now we can call the booker function three times but how does it execute secureBooking when it has gone from the call stack?</a:t>
            </a:r>
          </a:p>
        </p:txBody>
      </p:sp>
      <p:sp>
        <p:nvSpPr>
          <p:cNvPr id="42" name="TextBox 41">
            <a:extLst>
              <a:ext uri="{FF2B5EF4-FFF2-40B4-BE49-F238E27FC236}">
                <a16:creationId xmlns:a16="http://schemas.microsoft.com/office/drawing/2014/main" id="{B82A2EC1-6D4A-A7A4-4553-0D300C4E3450}"/>
              </a:ext>
            </a:extLst>
          </p:cNvPr>
          <p:cNvSpPr txBox="1"/>
          <p:nvPr/>
        </p:nvSpPr>
        <p:spPr>
          <a:xfrm>
            <a:off x="88833" y="299049"/>
            <a:ext cx="2027582" cy="1200329"/>
          </a:xfrm>
          <a:prstGeom prst="rect">
            <a:avLst/>
          </a:prstGeom>
          <a:noFill/>
        </p:spPr>
        <p:txBody>
          <a:bodyPr wrap="square">
            <a:spAutoFit/>
          </a:bodyPr>
          <a:lstStyle/>
          <a:p>
            <a:r>
              <a:rPr lang="en-GB" b="1" dirty="0"/>
              <a:t>6) When booker is run it is added to the call stack with no variables</a:t>
            </a:r>
          </a:p>
        </p:txBody>
      </p:sp>
      <p:sp>
        <p:nvSpPr>
          <p:cNvPr id="43" name="TextBox 42">
            <a:extLst>
              <a:ext uri="{FF2B5EF4-FFF2-40B4-BE49-F238E27FC236}">
                <a16:creationId xmlns:a16="http://schemas.microsoft.com/office/drawing/2014/main" id="{E6544AAB-04EE-CB7D-F574-5D63E9E8FB62}"/>
              </a:ext>
            </a:extLst>
          </p:cNvPr>
          <p:cNvSpPr txBox="1"/>
          <p:nvPr/>
        </p:nvSpPr>
        <p:spPr>
          <a:xfrm>
            <a:off x="7628056" y="334561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Rectangle 45">
            <a:extLst>
              <a:ext uri="{FF2B5EF4-FFF2-40B4-BE49-F238E27FC236}">
                <a16:creationId xmlns:a16="http://schemas.microsoft.com/office/drawing/2014/main" id="{5836D523-3DB3-7223-1941-811761C231BD}"/>
              </a:ext>
            </a:extLst>
          </p:cNvPr>
          <p:cNvSpPr/>
          <p:nvPr/>
        </p:nvSpPr>
        <p:spPr>
          <a:xfrm>
            <a:off x="2750657" y="4268481"/>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9E30368E-E6F0-7013-420C-AB5D3BEC363D}"/>
              </a:ext>
            </a:extLst>
          </p:cNvPr>
          <p:cNvSpPr/>
          <p:nvPr/>
        </p:nvSpPr>
        <p:spPr>
          <a:xfrm>
            <a:off x="6671829" y="409920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TextBox 47">
            <a:extLst>
              <a:ext uri="{FF2B5EF4-FFF2-40B4-BE49-F238E27FC236}">
                <a16:creationId xmlns:a16="http://schemas.microsoft.com/office/drawing/2014/main" id="{12FFF561-82F9-7352-AFBF-EC2B9310F78C}"/>
              </a:ext>
            </a:extLst>
          </p:cNvPr>
          <p:cNvSpPr txBox="1"/>
          <p:nvPr/>
        </p:nvSpPr>
        <p:spPr>
          <a:xfrm>
            <a:off x="6671830" y="4099204"/>
            <a:ext cx="2330312" cy="338554"/>
          </a:xfrm>
          <a:prstGeom prst="rect">
            <a:avLst/>
          </a:prstGeom>
          <a:noFill/>
          <a:ln w="25400">
            <a:noFill/>
          </a:ln>
        </p:spPr>
        <p:txBody>
          <a:bodyPr wrap="square">
            <a:spAutoFit/>
          </a:bodyPr>
          <a:lstStyle/>
          <a:p>
            <a:pPr algn="ctr"/>
            <a:r>
              <a:rPr lang="en-GB" sz="1600" b="1" dirty="0"/>
              <a:t>Booker ( ) Scope</a:t>
            </a:r>
          </a:p>
        </p:txBody>
      </p:sp>
      <p:sp>
        <p:nvSpPr>
          <p:cNvPr id="49" name="Rectangle 48">
            <a:extLst>
              <a:ext uri="{FF2B5EF4-FFF2-40B4-BE49-F238E27FC236}">
                <a16:creationId xmlns:a16="http://schemas.microsoft.com/office/drawing/2014/main" id="{CC8707EC-8429-69D2-82E5-81284842B137}"/>
              </a:ext>
            </a:extLst>
          </p:cNvPr>
          <p:cNvSpPr/>
          <p:nvPr/>
        </p:nvSpPr>
        <p:spPr>
          <a:xfrm>
            <a:off x="6795654" y="446426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0" name="TextBox 49">
            <a:extLst>
              <a:ext uri="{FF2B5EF4-FFF2-40B4-BE49-F238E27FC236}">
                <a16:creationId xmlns:a16="http://schemas.microsoft.com/office/drawing/2014/main" id="{BF8D725D-283B-0E5A-389A-9A960AD906ED}"/>
              </a:ext>
            </a:extLst>
          </p:cNvPr>
          <p:cNvSpPr txBox="1"/>
          <p:nvPr/>
        </p:nvSpPr>
        <p:spPr>
          <a:xfrm>
            <a:off x="6848663" y="4526275"/>
            <a:ext cx="1861930" cy="338554"/>
          </a:xfrm>
          <a:prstGeom prst="rect">
            <a:avLst/>
          </a:prstGeom>
          <a:noFill/>
          <a:ln w="25400">
            <a:noFill/>
          </a:ln>
        </p:spPr>
        <p:txBody>
          <a:bodyPr wrap="square">
            <a:spAutoFit/>
          </a:bodyPr>
          <a:lstStyle/>
          <a:p>
            <a:pPr algn="ctr"/>
            <a:r>
              <a:rPr lang="en-GB" sz="1600" b="1" dirty="0"/>
              <a:t>&lt;empty&gt;</a:t>
            </a:r>
          </a:p>
        </p:txBody>
      </p:sp>
      <p:sp>
        <p:nvSpPr>
          <p:cNvPr id="51" name="TextBox 50">
            <a:extLst>
              <a:ext uri="{FF2B5EF4-FFF2-40B4-BE49-F238E27FC236}">
                <a16:creationId xmlns:a16="http://schemas.microsoft.com/office/drawing/2014/main" id="{BA041BF4-6994-A495-BF5A-293499A92F00}"/>
              </a:ext>
            </a:extLst>
          </p:cNvPr>
          <p:cNvSpPr txBox="1"/>
          <p:nvPr/>
        </p:nvSpPr>
        <p:spPr>
          <a:xfrm>
            <a:off x="6716140" y="4784069"/>
            <a:ext cx="2286000" cy="338554"/>
          </a:xfrm>
          <a:prstGeom prst="rect">
            <a:avLst/>
          </a:prstGeom>
          <a:noFill/>
          <a:ln w="25400">
            <a:noFill/>
          </a:ln>
        </p:spPr>
        <p:txBody>
          <a:bodyPr wrap="square">
            <a:spAutoFit/>
          </a:bodyPr>
          <a:lstStyle/>
          <a:p>
            <a:pPr algn="ctr"/>
            <a:r>
              <a:rPr lang="en-GB" sz="1600" b="1" dirty="0"/>
              <a:t>…………………………...………</a:t>
            </a:r>
          </a:p>
        </p:txBody>
      </p:sp>
      <p:sp>
        <p:nvSpPr>
          <p:cNvPr id="52" name="TextBox 51">
            <a:extLst>
              <a:ext uri="{FF2B5EF4-FFF2-40B4-BE49-F238E27FC236}">
                <a16:creationId xmlns:a16="http://schemas.microsoft.com/office/drawing/2014/main" id="{9C8CE31D-A7B0-9AA5-4BCA-7FA188B5A229}"/>
              </a:ext>
            </a:extLst>
          </p:cNvPr>
          <p:cNvSpPr txBox="1"/>
          <p:nvPr/>
        </p:nvSpPr>
        <p:spPr>
          <a:xfrm>
            <a:off x="6745958" y="5029053"/>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53" name="TextBox 52">
            <a:extLst>
              <a:ext uri="{FF2B5EF4-FFF2-40B4-BE49-F238E27FC236}">
                <a16:creationId xmlns:a16="http://schemas.microsoft.com/office/drawing/2014/main" id="{790070DB-CE52-0A96-F01F-AFA295F75D15}"/>
              </a:ext>
            </a:extLst>
          </p:cNvPr>
          <p:cNvSpPr txBox="1"/>
          <p:nvPr/>
        </p:nvSpPr>
        <p:spPr>
          <a:xfrm>
            <a:off x="6845238" y="532957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54" name="Arrow: Down 53">
            <a:extLst>
              <a:ext uri="{FF2B5EF4-FFF2-40B4-BE49-F238E27FC236}">
                <a16:creationId xmlns:a16="http://schemas.microsoft.com/office/drawing/2014/main" id="{0D2B3B1C-0619-14B4-EC9D-A0B65E6A2E66}"/>
              </a:ext>
            </a:extLst>
          </p:cNvPr>
          <p:cNvSpPr/>
          <p:nvPr/>
        </p:nvSpPr>
        <p:spPr>
          <a:xfrm rot="10800000">
            <a:off x="6993058" y="1482990"/>
            <a:ext cx="276060" cy="25238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5" name="TextBox 54">
            <a:extLst>
              <a:ext uri="{FF2B5EF4-FFF2-40B4-BE49-F238E27FC236}">
                <a16:creationId xmlns:a16="http://schemas.microsoft.com/office/drawing/2014/main" id="{A78D5A09-C412-AA56-AE0B-55B0E3190504}"/>
              </a:ext>
            </a:extLst>
          </p:cNvPr>
          <p:cNvSpPr txBox="1"/>
          <p:nvPr/>
        </p:nvSpPr>
        <p:spPr>
          <a:xfrm>
            <a:off x="4001837" y="5187188"/>
            <a:ext cx="2638103" cy="646331"/>
          </a:xfrm>
          <a:prstGeom prst="rect">
            <a:avLst/>
          </a:prstGeom>
          <a:noFill/>
        </p:spPr>
        <p:txBody>
          <a:bodyPr wrap="square">
            <a:spAutoFit/>
          </a:bodyPr>
          <a:lstStyle/>
          <a:p>
            <a:r>
              <a:rPr lang="en-GB" b="1" dirty="0"/>
              <a:t>7) Booker is simply a child scope of the global scope</a:t>
            </a:r>
          </a:p>
        </p:txBody>
      </p:sp>
      <p:sp>
        <p:nvSpPr>
          <p:cNvPr id="56" name="TextBox 55">
            <a:extLst>
              <a:ext uri="{FF2B5EF4-FFF2-40B4-BE49-F238E27FC236}">
                <a16:creationId xmlns:a16="http://schemas.microsoft.com/office/drawing/2014/main" id="{46F19433-43D3-575C-EEC5-BA6B75FB84DA}"/>
              </a:ext>
            </a:extLst>
          </p:cNvPr>
          <p:cNvSpPr txBox="1"/>
          <p:nvPr/>
        </p:nvSpPr>
        <p:spPr>
          <a:xfrm>
            <a:off x="2617308" y="1294139"/>
            <a:ext cx="3888283" cy="923330"/>
          </a:xfrm>
          <a:prstGeom prst="rect">
            <a:avLst/>
          </a:prstGeom>
          <a:noFill/>
        </p:spPr>
        <p:txBody>
          <a:bodyPr wrap="square">
            <a:spAutoFit/>
          </a:bodyPr>
          <a:lstStyle/>
          <a:p>
            <a:r>
              <a:rPr lang="en-GB" b="1" dirty="0">
                <a:solidFill>
                  <a:srgbClr val="FF0000"/>
                </a:solidFill>
              </a:rPr>
              <a:t>8) How will the booker function access the passenger count variable that is not in the call stack?</a:t>
            </a:r>
          </a:p>
        </p:txBody>
      </p:sp>
    </p:spTree>
    <p:extLst>
      <p:ext uri="{BB962C8B-B14F-4D97-AF65-F5344CB8AC3E}">
        <p14:creationId xmlns:p14="http://schemas.microsoft.com/office/powerpoint/2010/main" val="531848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B833C1-AEA5-B9E2-543F-2364F02C1816}"/>
              </a:ext>
            </a:extLst>
          </p:cNvPr>
          <p:cNvPicPr>
            <a:picLocks noChangeAspect="1"/>
          </p:cNvPicPr>
          <p:nvPr/>
        </p:nvPicPr>
        <p:blipFill>
          <a:blip r:embed="rId2"/>
          <a:stretch>
            <a:fillRect/>
          </a:stretch>
        </p:blipFill>
        <p:spPr>
          <a:xfrm>
            <a:off x="2621240" y="1584462"/>
            <a:ext cx="3762375" cy="2628900"/>
          </a:xfrm>
          <a:prstGeom prst="rect">
            <a:avLst/>
          </a:prstGeom>
        </p:spPr>
      </p:pic>
      <p:sp>
        <p:nvSpPr>
          <p:cNvPr id="3" name="Rectangle 2">
            <a:extLst>
              <a:ext uri="{FF2B5EF4-FFF2-40B4-BE49-F238E27FC236}">
                <a16:creationId xmlns:a16="http://schemas.microsoft.com/office/drawing/2014/main" id="{0F3E9516-63AA-35EF-938C-0084F2A06495}"/>
              </a:ext>
            </a:extLst>
          </p:cNvPr>
          <p:cNvSpPr/>
          <p:nvPr/>
        </p:nvSpPr>
        <p:spPr>
          <a:xfrm>
            <a:off x="106019" y="1968248"/>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C3128558-7F56-BB7C-307C-74E04FAF5FBD}"/>
              </a:ext>
            </a:extLst>
          </p:cNvPr>
          <p:cNvSpPr/>
          <p:nvPr/>
        </p:nvSpPr>
        <p:spPr>
          <a:xfrm>
            <a:off x="185534" y="3908562"/>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8185C2C2-8A7B-35AA-CADA-A44A0B98FA7D}"/>
              </a:ext>
            </a:extLst>
          </p:cNvPr>
          <p:cNvSpPr txBox="1"/>
          <p:nvPr/>
        </p:nvSpPr>
        <p:spPr>
          <a:xfrm>
            <a:off x="119274" y="3908561"/>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5C4B6B02-614D-310F-4963-67BA5CBDA898}"/>
              </a:ext>
            </a:extLst>
          </p:cNvPr>
          <p:cNvSpPr/>
          <p:nvPr/>
        </p:nvSpPr>
        <p:spPr>
          <a:xfrm>
            <a:off x="278298" y="4247115"/>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F1741E9D-03F0-EAC5-4606-02C4EB8494CB}"/>
              </a:ext>
            </a:extLst>
          </p:cNvPr>
          <p:cNvSpPr txBox="1"/>
          <p:nvPr/>
        </p:nvSpPr>
        <p:spPr>
          <a:xfrm>
            <a:off x="278298" y="4335632"/>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8" name="TextBox 7">
            <a:extLst>
              <a:ext uri="{FF2B5EF4-FFF2-40B4-BE49-F238E27FC236}">
                <a16:creationId xmlns:a16="http://schemas.microsoft.com/office/drawing/2014/main" id="{F0DE51A7-E948-897A-228E-B901ECE4B59E}"/>
              </a:ext>
            </a:extLst>
          </p:cNvPr>
          <p:cNvSpPr txBox="1"/>
          <p:nvPr/>
        </p:nvSpPr>
        <p:spPr>
          <a:xfrm>
            <a:off x="702366" y="5004890"/>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2E449D99-2AB3-7D01-3A6B-DF07ED29C1EB}"/>
              </a:ext>
            </a:extLst>
          </p:cNvPr>
          <p:cNvSpPr/>
          <p:nvPr/>
        </p:nvSpPr>
        <p:spPr>
          <a:xfrm>
            <a:off x="185534" y="271198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D8DF280C-64DA-719E-0CB8-47B05E303A39}"/>
              </a:ext>
            </a:extLst>
          </p:cNvPr>
          <p:cNvSpPr txBox="1"/>
          <p:nvPr/>
        </p:nvSpPr>
        <p:spPr>
          <a:xfrm>
            <a:off x="371063" y="2711987"/>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94BEA332-B171-F7C2-753A-4CB8F5E9BC51}"/>
              </a:ext>
            </a:extLst>
          </p:cNvPr>
          <p:cNvSpPr/>
          <p:nvPr/>
        </p:nvSpPr>
        <p:spPr>
          <a:xfrm>
            <a:off x="278298" y="305054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D25A8644-0AD8-FC9B-ECA2-0371EA838545}"/>
              </a:ext>
            </a:extLst>
          </p:cNvPr>
          <p:cNvSpPr txBox="1"/>
          <p:nvPr/>
        </p:nvSpPr>
        <p:spPr>
          <a:xfrm>
            <a:off x="278298" y="3139058"/>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C19F73F9-F71E-C06B-2A66-8F1810530D17}"/>
              </a:ext>
            </a:extLst>
          </p:cNvPr>
          <p:cNvSpPr txBox="1"/>
          <p:nvPr/>
        </p:nvSpPr>
        <p:spPr>
          <a:xfrm>
            <a:off x="319811" y="1968247"/>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752DFA77-CE65-0AD0-7F4A-87CCACB425CA}"/>
              </a:ext>
            </a:extLst>
          </p:cNvPr>
          <p:cNvSpPr/>
          <p:nvPr/>
        </p:nvSpPr>
        <p:spPr>
          <a:xfrm>
            <a:off x="371063" y="2340889"/>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AB665DA2-43DA-8612-7F33-A18AAD79DAA1}"/>
              </a:ext>
            </a:extLst>
          </p:cNvPr>
          <p:cNvSpPr/>
          <p:nvPr/>
        </p:nvSpPr>
        <p:spPr>
          <a:xfrm>
            <a:off x="6776718" y="320172"/>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B1E85A9A-8E46-D84E-D615-7303AB973E70}"/>
              </a:ext>
            </a:extLst>
          </p:cNvPr>
          <p:cNvSpPr txBox="1"/>
          <p:nvPr/>
        </p:nvSpPr>
        <p:spPr>
          <a:xfrm>
            <a:off x="6776718" y="349129"/>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3FAFE387-30FC-C086-DF3B-DCEBA422600B}"/>
              </a:ext>
            </a:extLst>
          </p:cNvPr>
          <p:cNvSpPr/>
          <p:nvPr/>
        </p:nvSpPr>
        <p:spPr>
          <a:xfrm>
            <a:off x="6869482" y="687683"/>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extBox 17">
            <a:extLst>
              <a:ext uri="{FF2B5EF4-FFF2-40B4-BE49-F238E27FC236}">
                <a16:creationId xmlns:a16="http://schemas.microsoft.com/office/drawing/2014/main" id="{483C96F8-FF01-C760-2744-2894A3CF163D}"/>
              </a:ext>
            </a:extLst>
          </p:cNvPr>
          <p:cNvSpPr txBox="1"/>
          <p:nvPr/>
        </p:nvSpPr>
        <p:spPr>
          <a:xfrm>
            <a:off x="6982125" y="681860"/>
            <a:ext cx="1954696" cy="338554"/>
          </a:xfrm>
          <a:prstGeom prst="rect">
            <a:avLst/>
          </a:prstGeom>
          <a:noFill/>
          <a:ln w="25400">
            <a:noFill/>
          </a:ln>
        </p:spPr>
        <p:txBody>
          <a:bodyPr wrap="square">
            <a:spAutoFit/>
          </a:bodyPr>
          <a:lstStyle/>
          <a:p>
            <a:r>
              <a:rPr lang="en-GB" sz="1600" b="1" dirty="0"/>
              <a:t>secureBooking = </a:t>
            </a:r>
            <a:r>
              <a:rPr lang="en-GB" sz="1600" b="1" i="1" dirty="0"/>
              <a:t>&lt;f&gt;</a:t>
            </a:r>
          </a:p>
        </p:txBody>
      </p:sp>
      <p:sp>
        <p:nvSpPr>
          <p:cNvPr id="19" name="Rectangle 18">
            <a:extLst>
              <a:ext uri="{FF2B5EF4-FFF2-40B4-BE49-F238E27FC236}">
                <a16:creationId xmlns:a16="http://schemas.microsoft.com/office/drawing/2014/main" id="{FC0061F4-C080-9566-154D-7DB066A515C0}"/>
              </a:ext>
            </a:extLst>
          </p:cNvPr>
          <p:cNvSpPr/>
          <p:nvPr/>
        </p:nvSpPr>
        <p:spPr>
          <a:xfrm>
            <a:off x="3124203" y="1789043"/>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1CE5FE09-6AD8-C747-C325-A84865207416}"/>
              </a:ext>
            </a:extLst>
          </p:cNvPr>
          <p:cNvSpPr/>
          <p:nvPr/>
        </p:nvSpPr>
        <p:spPr>
          <a:xfrm>
            <a:off x="3831537" y="3219449"/>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9E5681CF-1855-8D39-F2A9-09EEC770C267}"/>
              </a:ext>
            </a:extLst>
          </p:cNvPr>
          <p:cNvSpPr/>
          <p:nvPr/>
        </p:nvSpPr>
        <p:spPr>
          <a:xfrm>
            <a:off x="7454647" y="211524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514F9071-2E6B-17FB-5A50-F99705F0681F}"/>
              </a:ext>
            </a:extLst>
          </p:cNvPr>
          <p:cNvSpPr txBox="1"/>
          <p:nvPr/>
        </p:nvSpPr>
        <p:spPr>
          <a:xfrm>
            <a:off x="7454648" y="2115244"/>
            <a:ext cx="2330311" cy="338554"/>
          </a:xfrm>
          <a:prstGeom prst="rect">
            <a:avLst/>
          </a:prstGeom>
          <a:noFill/>
          <a:ln w="25400">
            <a:noFill/>
          </a:ln>
        </p:spPr>
        <p:txBody>
          <a:bodyPr wrap="square">
            <a:spAutoFit/>
          </a:bodyPr>
          <a:lstStyle/>
          <a:p>
            <a:pPr algn="ctr"/>
            <a:r>
              <a:rPr lang="en-GB" sz="1600" b="1" dirty="0"/>
              <a:t>secureBooking ( ) Scope</a:t>
            </a:r>
          </a:p>
        </p:txBody>
      </p:sp>
      <p:sp>
        <p:nvSpPr>
          <p:cNvPr id="23" name="Rectangle 22">
            <a:extLst>
              <a:ext uri="{FF2B5EF4-FFF2-40B4-BE49-F238E27FC236}">
                <a16:creationId xmlns:a16="http://schemas.microsoft.com/office/drawing/2014/main" id="{343AA92C-F7A2-6F8E-9527-3F8738521D3C}"/>
              </a:ext>
            </a:extLst>
          </p:cNvPr>
          <p:cNvSpPr/>
          <p:nvPr/>
        </p:nvSpPr>
        <p:spPr>
          <a:xfrm>
            <a:off x="7578472" y="248030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Box 23">
            <a:extLst>
              <a:ext uri="{FF2B5EF4-FFF2-40B4-BE49-F238E27FC236}">
                <a16:creationId xmlns:a16="http://schemas.microsoft.com/office/drawing/2014/main" id="{2006F2D0-3452-4B9D-2D4E-70978E59F94E}"/>
              </a:ext>
            </a:extLst>
          </p:cNvPr>
          <p:cNvSpPr txBox="1"/>
          <p:nvPr/>
        </p:nvSpPr>
        <p:spPr>
          <a:xfrm>
            <a:off x="7631481" y="2542315"/>
            <a:ext cx="1861930" cy="338554"/>
          </a:xfrm>
          <a:prstGeom prst="rect">
            <a:avLst/>
          </a:prstGeom>
          <a:noFill/>
          <a:ln w="25400">
            <a:noFill/>
          </a:ln>
        </p:spPr>
        <p:txBody>
          <a:bodyPr wrap="square">
            <a:spAutoFit/>
          </a:bodyPr>
          <a:lstStyle/>
          <a:p>
            <a:pPr algn="ctr"/>
            <a:r>
              <a:rPr lang="en-GB" sz="1600" b="1" dirty="0"/>
              <a:t>passengerCount = 0</a:t>
            </a:r>
          </a:p>
        </p:txBody>
      </p:sp>
      <p:sp>
        <p:nvSpPr>
          <p:cNvPr id="25" name="TextBox 24">
            <a:extLst>
              <a:ext uri="{FF2B5EF4-FFF2-40B4-BE49-F238E27FC236}">
                <a16:creationId xmlns:a16="http://schemas.microsoft.com/office/drawing/2014/main" id="{E730FE0B-7FAC-D8F8-6338-DC55CF31200D}"/>
              </a:ext>
            </a:extLst>
          </p:cNvPr>
          <p:cNvSpPr txBox="1"/>
          <p:nvPr/>
        </p:nvSpPr>
        <p:spPr>
          <a:xfrm>
            <a:off x="7498958" y="2800109"/>
            <a:ext cx="2286000" cy="338554"/>
          </a:xfrm>
          <a:prstGeom prst="rect">
            <a:avLst/>
          </a:prstGeom>
          <a:noFill/>
          <a:ln w="25400">
            <a:noFill/>
          </a:ln>
        </p:spPr>
        <p:txBody>
          <a:bodyPr wrap="square">
            <a:spAutoFit/>
          </a:bodyPr>
          <a:lstStyle/>
          <a:p>
            <a:pPr algn="ctr"/>
            <a:r>
              <a:rPr lang="en-GB" sz="1600" b="1" dirty="0"/>
              <a:t>…………………………...………</a:t>
            </a:r>
          </a:p>
        </p:txBody>
      </p:sp>
      <p:sp>
        <p:nvSpPr>
          <p:cNvPr id="26" name="TextBox 25">
            <a:extLst>
              <a:ext uri="{FF2B5EF4-FFF2-40B4-BE49-F238E27FC236}">
                <a16:creationId xmlns:a16="http://schemas.microsoft.com/office/drawing/2014/main" id="{624392D6-1533-4C0E-446D-17BDC3571BCC}"/>
              </a:ext>
            </a:extLst>
          </p:cNvPr>
          <p:cNvSpPr txBox="1"/>
          <p:nvPr/>
        </p:nvSpPr>
        <p:spPr>
          <a:xfrm>
            <a:off x="7528776" y="3045093"/>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27" name="Arrow: Down 26">
            <a:extLst>
              <a:ext uri="{FF2B5EF4-FFF2-40B4-BE49-F238E27FC236}">
                <a16:creationId xmlns:a16="http://schemas.microsoft.com/office/drawing/2014/main" id="{71738D5E-D59F-C528-9F2E-1BA98DB9783C}"/>
              </a:ext>
            </a:extLst>
          </p:cNvPr>
          <p:cNvSpPr/>
          <p:nvPr/>
        </p:nvSpPr>
        <p:spPr>
          <a:xfrm rot="10800000">
            <a:off x="8413362" y="1482991"/>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Box 27">
            <a:extLst>
              <a:ext uri="{FF2B5EF4-FFF2-40B4-BE49-F238E27FC236}">
                <a16:creationId xmlns:a16="http://schemas.microsoft.com/office/drawing/2014/main" id="{E51BFFAB-15F0-1D4C-8E3D-2BC79F971A4C}"/>
              </a:ext>
            </a:extLst>
          </p:cNvPr>
          <p:cNvSpPr txBox="1"/>
          <p:nvPr/>
        </p:nvSpPr>
        <p:spPr>
          <a:xfrm>
            <a:off x="6982126" y="1005914"/>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29" name="Rectangle 28">
            <a:extLst>
              <a:ext uri="{FF2B5EF4-FFF2-40B4-BE49-F238E27FC236}">
                <a16:creationId xmlns:a16="http://schemas.microsoft.com/office/drawing/2014/main" id="{75682A30-3859-3C8D-AA6E-AAC033706CED}"/>
              </a:ext>
            </a:extLst>
          </p:cNvPr>
          <p:cNvSpPr/>
          <p:nvPr/>
        </p:nvSpPr>
        <p:spPr>
          <a:xfrm>
            <a:off x="2875100" y="18713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ctangle 29">
            <a:extLst>
              <a:ext uri="{FF2B5EF4-FFF2-40B4-BE49-F238E27FC236}">
                <a16:creationId xmlns:a16="http://schemas.microsoft.com/office/drawing/2014/main" id="{9CE6F71E-702C-74D4-105C-4D810BE20DBD}"/>
              </a:ext>
            </a:extLst>
          </p:cNvPr>
          <p:cNvSpPr/>
          <p:nvPr/>
        </p:nvSpPr>
        <p:spPr>
          <a:xfrm>
            <a:off x="2967864" y="5256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TextBox 30">
            <a:extLst>
              <a:ext uri="{FF2B5EF4-FFF2-40B4-BE49-F238E27FC236}">
                <a16:creationId xmlns:a16="http://schemas.microsoft.com/office/drawing/2014/main" id="{2FEF829E-3E84-300A-9B3D-5254A9AE59A0}"/>
              </a:ext>
            </a:extLst>
          </p:cNvPr>
          <p:cNvSpPr txBox="1"/>
          <p:nvPr/>
        </p:nvSpPr>
        <p:spPr>
          <a:xfrm>
            <a:off x="2967864" y="614208"/>
            <a:ext cx="2067339" cy="338554"/>
          </a:xfrm>
          <a:prstGeom prst="rect">
            <a:avLst/>
          </a:prstGeom>
          <a:noFill/>
          <a:ln w="25400">
            <a:noFill/>
          </a:ln>
        </p:spPr>
        <p:txBody>
          <a:bodyPr wrap="square">
            <a:spAutoFit/>
          </a:bodyPr>
          <a:lstStyle/>
          <a:p>
            <a:pPr algn="ctr"/>
            <a:r>
              <a:rPr lang="en-GB" sz="1600" b="1" dirty="0"/>
              <a:t>passengerCount = 0</a:t>
            </a:r>
          </a:p>
        </p:txBody>
      </p:sp>
      <p:sp>
        <p:nvSpPr>
          <p:cNvPr id="32" name="TextBox 31">
            <a:extLst>
              <a:ext uri="{FF2B5EF4-FFF2-40B4-BE49-F238E27FC236}">
                <a16:creationId xmlns:a16="http://schemas.microsoft.com/office/drawing/2014/main" id="{FFDAB053-397F-9FF1-25FA-5ECD60317BF2}"/>
              </a:ext>
            </a:extLst>
          </p:cNvPr>
          <p:cNvSpPr txBox="1"/>
          <p:nvPr/>
        </p:nvSpPr>
        <p:spPr>
          <a:xfrm>
            <a:off x="3019109" y="173364"/>
            <a:ext cx="2027582" cy="338554"/>
          </a:xfrm>
          <a:prstGeom prst="rect">
            <a:avLst/>
          </a:prstGeom>
          <a:noFill/>
          <a:ln w="25400">
            <a:noFill/>
          </a:ln>
        </p:spPr>
        <p:txBody>
          <a:bodyPr wrap="square">
            <a:spAutoFit/>
          </a:bodyPr>
          <a:lstStyle/>
          <a:p>
            <a:pPr algn="ctr"/>
            <a:r>
              <a:rPr lang="en-GB" sz="1600" b="1" dirty="0"/>
              <a:t>secdureBooking ( ) EC</a:t>
            </a:r>
          </a:p>
        </p:txBody>
      </p:sp>
      <p:sp>
        <p:nvSpPr>
          <p:cNvPr id="33" name="TextBox 32">
            <a:extLst>
              <a:ext uri="{FF2B5EF4-FFF2-40B4-BE49-F238E27FC236}">
                <a16:creationId xmlns:a16="http://schemas.microsoft.com/office/drawing/2014/main" id="{49B8FDB3-E37D-74CD-6BC3-D05B10BF43A3}"/>
              </a:ext>
            </a:extLst>
          </p:cNvPr>
          <p:cNvSpPr txBox="1"/>
          <p:nvPr/>
        </p:nvSpPr>
        <p:spPr>
          <a:xfrm>
            <a:off x="7346560" y="6275679"/>
            <a:ext cx="1789044" cy="369332"/>
          </a:xfrm>
          <a:prstGeom prst="rect">
            <a:avLst/>
          </a:prstGeom>
          <a:noFill/>
        </p:spPr>
        <p:txBody>
          <a:bodyPr wrap="square">
            <a:spAutoFit/>
          </a:bodyPr>
          <a:lstStyle/>
          <a:p>
            <a:r>
              <a:rPr lang="en-GB" b="1" dirty="0"/>
              <a:t>SCOPE CHAIN</a:t>
            </a:r>
          </a:p>
        </p:txBody>
      </p:sp>
      <p:sp>
        <p:nvSpPr>
          <p:cNvPr id="34" name="Rectangle 33">
            <a:extLst>
              <a:ext uri="{FF2B5EF4-FFF2-40B4-BE49-F238E27FC236}">
                <a16:creationId xmlns:a16="http://schemas.microsoft.com/office/drawing/2014/main" id="{99305F29-9AE3-6832-9251-0501F155913C}"/>
              </a:ext>
            </a:extLst>
          </p:cNvPr>
          <p:cNvSpPr/>
          <p:nvPr/>
        </p:nvSpPr>
        <p:spPr>
          <a:xfrm>
            <a:off x="2821058" y="2149808"/>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Arc 34">
            <a:extLst>
              <a:ext uri="{FF2B5EF4-FFF2-40B4-BE49-F238E27FC236}">
                <a16:creationId xmlns:a16="http://schemas.microsoft.com/office/drawing/2014/main" id="{EE57F5A4-E635-1D87-89F3-78A0B5CB59EF}"/>
              </a:ext>
            </a:extLst>
          </p:cNvPr>
          <p:cNvSpPr/>
          <p:nvPr/>
        </p:nvSpPr>
        <p:spPr>
          <a:xfrm>
            <a:off x="3405190" y="2534991"/>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36" name="TextBox 35">
            <a:extLst>
              <a:ext uri="{FF2B5EF4-FFF2-40B4-BE49-F238E27FC236}">
                <a16:creationId xmlns:a16="http://schemas.microsoft.com/office/drawing/2014/main" id="{2CC516A4-C106-4F55-3BB2-3CD31A00A9EE}"/>
              </a:ext>
            </a:extLst>
          </p:cNvPr>
          <p:cNvSpPr txBox="1"/>
          <p:nvPr/>
        </p:nvSpPr>
        <p:spPr>
          <a:xfrm>
            <a:off x="104364" y="6229352"/>
            <a:ext cx="5433387" cy="646331"/>
          </a:xfrm>
          <a:prstGeom prst="rect">
            <a:avLst/>
          </a:prstGeom>
          <a:noFill/>
        </p:spPr>
        <p:txBody>
          <a:bodyPr wrap="square">
            <a:spAutoFit/>
          </a:bodyPr>
          <a:lstStyle/>
          <a:p>
            <a:r>
              <a:rPr lang="en-GB" b="1" dirty="0">
                <a:solidFill>
                  <a:srgbClr val="FF0000"/>
                </a:solidFill>
              </a:rPr>
              <a:t>9) Closure: Any function always has access the variable environment to which the function was created.</a:t>
            </a:r>
          </a:p>
        </p:txBody>
      </p:sp>
      <p:sp>
        <p:nvSpPr>
          <p:cNvPr id="37" name="TextBox 36">
            <a:extLst>
              <a:ext uri="{FF2B5EF4-FFF2-40B4-BE49-F238E27FC236}">
                <a16:creationId xmlns:a16="http://schemas.microsoft.com/office/drawing/2014/main" id="{731108DB-1A60-A46D-5B52-A934015332DD}"/>
              </a:ext>
            </a:extLst>
          </p:cNvPr>
          <p:cNvSpPr txBox="1"/>
          <p:nvPr/>
        </p:nvSpPr>
        <p:spPr>
          <a:xfrm>
            <a:off x="102259" y="44645"/>
            <a:ext cx="2666822" cy="1200329"/>
          </a:xfrm>
          <a:prstGeom prst="rect">
            <a:avLst/>
          </a:prstGeom>
          <a:noFill/>
        </p:spPr>
        <p:txBody>
          <a:bodyPr wrap="square">
            <a:spAutoFit/>
          </a:bodyPr>
          <a:lstStyle/>
          <a:p>
            <a:r>
              <a:rPr lang="en-GB" b="1" dirty="0"/>
              <a:t>10) booker was created in the EC of secureBooking which was popped of the call stack previously.</a:t>
            </a:r>
          </a:p>
        </p:txBody>
      </p:sp>
      <p:sp>
        <p:nvSpPr>
          <p:cNvPr id="38" name="TextBox 37">
            <a:extLst>
              <a:ext uri="{FF2B5EF4-FFF2-40B4-BE49-F238E27FC236}">
                <a16:creationId xmlns:a16="http://schemas.microsoft.com/office/drawing/2014/main" id="{E73752A3-AA43-AAF9-FACF-D27DB5540E43}"/>
              </a:ext>
            </a:extLst>
          </p:cNvPr>
          <p:cNvSpPr txBox="1"/>
          <p:nvPr/>
        </p:nvSpPr>
        <p:spPr>
          <a:xfrm>
            <a:off x="7628056" y="334561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9" name="Rectangle 38">
            <a:extLst>
              <a:ext uri="{FF2B5EF4-FFF2-40B4-BE49-F238E27FC236}">
                <a16:creationId xmlns:a16="http://schemas.microsoft.com/office/drawing/2014/main" id="{C03C0528-F0AA-F2B1-1A8C-3346174987F1}"/>
              </a:ext>
            </a:extLst>
          </p:cNvPr>
          <p:cNvSpPr/>
          <p:nvPr/>
        </p:nvSpPr>
        <p:spPr>
          <a:xfrm>
            <a:off x="2697649" y="3579369"/>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DC5D2577-CCB6-250C-FB85-06C95851E210}"/>
              </a:ext>
            </a:extLst>
          </p:cNvPr>
          <p:cNvSpPr/>
          <p:nvPr/>
        </p:nvSpPr>
        <p:spPr>
          <a:xfrm>
            <a:off x="7016381" y="409920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TextBox 40">
            <a:extLst>
              <a:ext uri="{FF2B5EF4-FFF2-40B4-BE49-F238E27FC236}">
                <a16:creationId xmlns:a16="http://schemas.microsoft.com/office/drawing/2014/main" id="{30E804CD-D032-F417-3A25-057B2C66F5C9}"/>
              </a:ext>
            </a:extLst>
          </p:cNvPr>
          <p:cNvSpPr txBox="1"/>
          <p:nvPr/>
        </p:nvSpPr>
        <p:spPr>
          <a:xfrm>
            <a:off x="7016382" y="4099204"/>
            <a:ext cx="2330312" cy="338554"/>
          </a:xfrm>
          <a:prstGeom prst="rect">
            <a:avLst/>
          </a:prstGeom>
          <a:noFill/>
          <a:ln w="25400">
            <a:noFill/>
          </a:ln>
        </p:spPr>
        <p:txBody>
          <a:bodyPr wrap="square">
            <a:spAutoFit/>
          </a:bodyPr>
          <a:lstStyle/>
          <a:p>
            <a:pPr algn="ctr"/>
            <a:r>
              <a:rPr lang="en-GB" sz="1600" b="1" dirty="0"/>
              <a:t>Booker ( ) Scope</a:t>
            </a:r>
          </a:p>
        </p:txBody>
      </p:sp>
      <p:sp>
        <p:nvSpPr>
          <p:cNvPr id="42" name="Rectangle 41">
            <a:extLst>
              <a:ext uri="{FF2B5EF4-FFF2-40B4-BE49-F238E27FC236}">
                <a16:creationId xmlns:a16="http://schemas.microsoft.com/office/drawing/2014/main" id="{6EBCC3D2-9977-1D1D-9FD8-414B993C1684}"/>
              </a:ext>
            </a:extLst>
          </p:cNvPr>
          <p:cNvSpPr/>
          <p:nvPr/>
        </p:nvSpPr>
        <p:spPr>
          <a:xfrm>
            <a:off x="7140206" y="446426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TextBox 43">
            <a:extLst>
              <a:ext uri="{FF2B5EF4-FFF2-40B4-BE49-F238E27FC236}">
                <a16:creationId xmlns:a16="http://schemas.microsoft.com/office/drawing/2014/main" id="{0688011D-FEF1-DB9D-FB9D-E85BB568794D}"/>
              </a:ext>
            </a:extLst>
          </p:cNvPr>
          <p:cNvSpPr txBox="1"/>
          <p:nvPr/>
        </p:nvSpPr>
        <p:spPr>
          <a:xfrm>
            <a:off x="7060692" y="4784069"/>
            <a:ext cx="2286000" cy="338554"/>
          </a:xfrm>
          <a:prstGeom prst="rect">
            <a:avLst/>
          </a:prstGeom>
          <a:noFill/>
          <a:ln w="25400">
            <a:noFill/>
          </a:ln>
        </p:spPr>
        <p:txBody>
          <a:bodyPr wrap="square">
            <a:spAutoFit/>
          </a:bodyPr>
          <a:lstStyle/>
          <a:p>
            <a:pPr algn="ctr"/>
            <a:r>
              <a:rPr lang="en-GB" sz="1600" b="1" dirty="0"/>
              <a:t>…………………………...………</a:t>
            </a:r>
          </a:p>
        </p:txBody>
      </p:sp>
      <p:sp>
        <p:nvSpPr>
          <p:cNvPr id="45" name="TextBox 44">
            <a:extLst>
              <a:ext uri="{FF2B5EF4-FFF2-40B4-BE49-F238E27FC236}">
                <a16:creationId xmlns:a16="http://schemas.microsoft.com/office/drawing/2014/main" id="{5A2D55AA-C12D-3869-BD1B-E3132F29E531}"/>
              </a:ext>
            </a:extLst>
          </p:cNvPr>
          <p:cNvSpPr txBox="1"/>
          <p:nvPr/>
        </p:nvSpPr>
        <p:spPr>
          <a:xfrm>
            <a:off x="7090510" y="5029053"/>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46" name="TextBox 45">
            <a:extLst>
              <a:ext uri="{FF2B5EF4-FFF2-40B4-BE49-F238E27FC236}">
                <a16:creationId xmlns:a16="http://schemas.microsoft.com/office/drawing/2014/main" id="{E29D86B6-E5EE-CEB7-D60F-30F80FA267A2}"/>
              </a:ext>
            </a:extLst>
          </p:cNvPr>
          <p:cNvSpPr txBox="1"/>
          <p:nvPr/>
        </p:nvSpPr>
        <p:spPr>
          <a:xfrm>
            <a:off x="7189790" y="532957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7" name="Arrow: Down 46">
            <a:extLst>
              <a:ext uri="{FF2B5EF4-FFF2-40B4-BE49-F238E27FC236}">
                <a16:creationId xmlns:a16="http://schemas.microsoft.com/office/drawing/2014/main" id="{31ACACD5-F57B-254D-ECC7-98D42BD83A4A}"/>
              </a:ext>
            </a:extLst>
          </p:cNvPr>
          <p:cNvSpPr/>
          <p:nvPr/>
        </p:nvSpPr>
        <p:spPr>
          <a:xfrm rot="10800000">
            <a:off x="7099074" y="1482990"/>
            <a:ext cx="276060" cy="25238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TextBox 47">
            <a:extLst>
              <a:ext uri="{FF2B5EF4-FFF2-40B4-BE49-F238E27FC236}">
                <a16:creationId xmlns:a16="http://schemas.microsoft.com/office/drawing/2014/main" id="{2078B3D7-8B8F-2967-5F93-B91F9A3352F6}"/>
              </a:ext>
            </a:extLst>
          </p:cNvPr>
          <p:cNvSpPr txBox="1"/>
          <p:nvPr/>
        </p:nvSpPr>
        <p:spPr>
          <a:xfrm>
            <a:off x="2570924" y="4657363"/>
            <a:ext cx="4422260" cy="1477328"/>
          </a:xfrm>
          <a:prstGeom prst="rect">
            <a:avLst/>
          </a:prstGeom>
          <a:noFill/>
        </p:spPr>
        <p:txBody>
          <a:bodyPr wrap="square">
            <a:spAutoFit/>
          </a:bodyPr>
          <a:lstStyle/>
          <a:p>
            <a:r>
              <a:rPr lang="en-GB" b="1" dirty="0"/>
              <a:t>11) The closure is the variable environment attached to the function exactly as it was at the time and place the function was created. The scope chain is preserved through the closure.</a:t>
            </a:r>
          </a:p>
        </p:txBody>
      </p:sp>
      <p:sp>
        <p:nvSpPr>
          <p:cNvPr id="52" name="Rectangle 51">
            <a:extLst>
              <a:ext uri="{FF2B5EF4-FFF2-40B4-BE49-F238E27FC236}">
                <a16:creationId xmlns:a16="http://schemas.microsoft.com/office/drawing/2014/main" id="{8F65D986-C9B6-786D-DF94-50ACA1AC27E8}"/>
              </a:ext>
            </a:extLst>
          </p:cNvPr>
          <p:cNvSpPr/>
          <p:nvPr/>
        </p:nvSpPr>
        <p:spPr>
          <a:xfrm>
            <a:off x="3805033" y="3182426"/>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TextBox 52">
            <a:extLst>
              <a:ext uri="{FF2B5EF4-FFF2-40B4-BE49-F238E27FC236}">
                <a16:creationId xmlns:a16="http://schemas.microsoft.com/office/drawing/2014/main" id="{3ED661D8-0F51-89B1-173B-B9234100C8F5}"/>
              </a:ext>
            </a:extLst>
          </p:cNvPr>
          <p:cNvSpPr txBox="1"/>
          <p:nvPr/>
        </p:nvSpPr>
        <p:spPr>
          <a:xfrm>
            <a:off x="3764198" y="3148663"/>
            <a:ext cx="2067339" cy="338554"/>
          </a:xfrm>
          <a:prstGeom prst="rect">
            <a:avLst/>
          </a:prstGeom>
          <a:noFill/>
          <a:ln w="25400">
            <a:noFill/>
          </a:ln>
        </p:spPr>
        <p:txBody>
          <a:bodyPr wrap="square">
            <a:spAutoFit/>
          </a:bodyPr>
          <a:lstStyle/>
          <a:p>
            <a:pPr algn="ctr"/>
            <a:r>
              <a:rPr lang="en-GB" sz="1600" b="1" dirty="0"/>
              <a:t>passengerCount = 0</a:t>
            </a:r>
          </a:p>
        </p:txBody>
      </p:sp>
      <p:sp>
        <p:nvSpPr>
          <p:cNvPr id="54" name="Arrow: Down 53">
            <a:extLst>
              <a:ext uri="{FF2B5EF4-FFF2-40B4-BE49-F238E27FC236}">
                <a16:creationId xmlns:a16="http://schemas.microsoft.com/office/drawing/2014/main" id="{64398564-0B5C-FDBD-578D-A5F3FC6CEBBE}"/>
              </a:ext>
            </a:extLst>
          </p:cNvPr>
          <p:cNvSpPr/>
          <p:nvPr/>
        </p:nvSpPr>
        <p:spPr>
          <a:xfrm rot="18330693">
            <a:off x="6450668" y="3029038"/>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5" name="TextBox 54">
            <a:extLst>
              <a:ext uri="{FF2B5EF4-FFF2-40B4-BE49-F238E27FC236}">
                <a16:creationId xmlns:a16="http://schemas.microsoft.com/office/drawing/2014/main" id="{15BB5EAA-017B-33CB-7C23-03B207CCB6BF}"/>
              </a:ext>
            </a:extLst>
          </p:cNvPr>
          <p:cNvSpPr txBox="1"/>
          <p:nvPr/>
        </p:nvSpPr>
        <p:spPr>
          <a:xfrm>
            <a:off x="7167656" y="4522757"/>
            <a:ext cx="1861930" cy="338554"/>
          </a:xfrm>
          <a:prstGeom prst="rect">
            <a:avLst/>
          </a:prstGeom>
          <a:noFill/>
          <a:ln w="25400">
            <a:noFill/>
          </a:ln>
        </p:spPr>
        <p:txBody>
          <a:bodyPr wrap="square">
            <a:spAutoFit/>
          </a:bodyPr>
          <a:lstStyle/>
          <a:p>
            <a:pPr algn="ctr"/>
            <a:r>
              <a:rPr lang="en-GB" sz="1600" b="1" dirty="0"/>
              <a:t>&lt;empty&gt;</a:t>
            </a:r>
          </a:p>
        </p:txBody>
      </p:sp>
      <p:sp>
        <p:nvSpPr>
          <p:cNvPr id="56" name="TextBox 55">
            <a:extLst>
              <a:ext uri="{FF2B5EF4-FFF2-40B4-BE49-F238E27FC236}">
                <a16:creationId xmlns:a16="http://schemas.microsoft.com/office/drawing/2014/main" id="{B1DCADD9-BA6F-39B8-0226-56725ECEBBBB}"/>
              </a:ext>
            </a:extLst>
          </p:cNvPr>
          <p:cNvSpPr txBox="1"/>
          <p:nvPr/>
        </p:nvSpPr>
        <p:spPr>
          <a:xfrm rot="2108743">
            <a:off x="5840186" y="4007036"/>
            <a:ext cx="1151673" cy="369332"/>
          </a:xfrm>
          <a:prstGeom prst="rect">
            <a:avLst/>
          </a:prstGeom>
          <a:noFill/>
        </p:spPr>
        <p:txBody>
          <a:bodyPr wrap="square">
            <a:spAutoFit/>
          </a:bodyPr>
          <a:lstStyle/>
          <a:p>
            <a:r>
              <a:rPr lang="en-GB" b="1" dirty="0">
                <a:solidFill>
                  <a:srgbClr val="FF0000"/>
                </a:solidFill>
              </a:rPr>
              <a:t>CLOSURE</a:t>
            </a:r>
          </a:p>
        </p:txBody>
      </p:sp>
    </p:spTree>
    <p:extLst>
      <p:ext uri="{BB962C8B-B14F-4D97-AF65-F5344CB8AC3E}">
        <p14:creationId xmlns:p14="http://schemas.microsoft.com/office/powerpoint/2010/main" val="276402922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0B87AB-FC61-AC45-441A-854DFF95656D}"/>
              </a:ext>
            </a:extLst>
          </p:cNvPr>
          <p:cNvPicPr>
            <a:picLocks noChangeAspect="1"/>
          </p:cNvPicPr>
          <p:nvPr/>
        </p:nvPicPr>
        <p:blipFill>
          <a:blip r:embed="rId2"/>
          <a:stretch>
            <a:fillRect/>
          </a:stretch>
        </p:blipFill>
        <p:spPr>
          <a:xfrm>
            <a:off x="2621240" y="1186901"/>
            <a:ext cx="3762375" cy="2628900"/>
          </a:xfrm>
          <a:prstGeom prst="rect">
            <a:avLst/>
          </a:prstGeom>
        </p:spPr>
      </p:pic>
      <p:sp>
        <p:nvSpPr>
          <p:cNvPr id="3" name="Rectangle 2">
            <a:extLst>
              <a:ext uri="{FF2B5EF4-FFF2-40B4-BE49-F238E27FC236}">
                <a16:creationId xmlns:a16="http://schemas.microsoft.com/office/drawing/2014/main" id="{AD06DB09-38CC-5214-7497-EB8510BDD83A}"/>
              </a:ext>
            </a:extLst>
          </p:cNvPr>
          <p:cNvSpPr/>
          <p:nvPr/>
        </p:nvSpPr>
        <p:spPr>
          <a:xfrm>
            <a:off x="106019" y="1570687"/>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5891C943-ABBA-E5EF-CCA7-3B35C6C3AC73}"/>
              </a:ext>
            </a:extLst>
          </p:cNvPr>
          <p:cNvSpPr/>
          <p:nvPr/>
        </p:nvSpPr>
        <p:spPr>
          <a:xfrm>
            <a:off x="185534" y="3511001"/>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C6626783-EB1F-C910-7581-73AC111358B0}"/>
              </a:ext>
            </a:extLst>
          </p:cNvPr>
          <p:cNvSpPr txBox="1"/>
          <p:nvPr/>
        </p:nvSpPr>
        <p:spPr>
          <a:xfrm>
            <a:off x="119274" y="3511000"/>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2890E39B-D701-05E6-D42A-709CA4AB1EAF}"/>
              </a:ext>
            </a:extLst>
          </p:cNvPr>
          <p:cNvSpPr/>
          <p:nvPr/>
        </p:nvSpPr>
        <p:spPr>
          <a:xfrm>
            <a:off x="278298" y="3849554"/>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AAE26149-6472-A1D8-C437-BC16CC1CE0A2}"/>
              </a:ext>
            </a:extLst>
          </p:cNvPr>
          <p:cNvSpPr txBox="1"/>
          <p:nvPr/>
        </p:nvSpPr>
        <p:spPr>
          <a:xfrm>
            <a:off x="278298" y="3938071"/>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8" name="TextBox 7">
            <a:extLst>
              <a:ext uri="{FF2B5EF4-FFF2-40B4-BE49-F238E27FC236}">
                <a16:creationId xmlns:a16="http://schemas.microsoft.com/office/drawing/2014/main" id="{ECBEC17C-7E3A-2B10-0E06-A0E7ADBF8366}"/>
              </a:ext>
            </a:extLst>
          </p:cNvPr>
          <p:cNvSpPr txBox="1"/>
          <p:nvPr/>
        </p:nvSpPr>
        <p:spPr>
          <a:xfrm>
            <a:off x="702366" y="4607329"/>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6C6F1443-BFBB-C772-E932-6AC490E24DF5}"/>
              </a:ext>
            </a:extLst>
          </p:cNvPr>
          <p:cNvSpPr/>
          <p:nvPr/>
        </p:nvSpPr>
        <p:spPr>
          <a:xfrm>
            <a:off x="185534" y="2314427"/>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4258466F-DE31-C5E3-CE30-DB93BFD596EE}"/>
              </a:ext>
            </a:extLst>
          </p:cNvPr>
          <p:cNvSpPr txBox="1"/>
          <p:nvPr/>
        </p:nvSpPr>
        <p:spPr>
          <a:xfrm>
            <a:off x="371063" y="2314426"/>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6728A3E4-2467-9E96-F894-FA95343D7D95}"/>
              </a:ext>
            </a:extLst>
          </p:cNvPr>
          <p:cNvSpPr/>
          <p:nvPr/>
        </p:nvSpPr>
        <p:spPr>
          <a:xfrm>
            <a:off x="278298" y="2652980"/>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8885DA80-AE61-F7CC-CE13-9D746712053E}"/>
              </a:ext>
            </a:extLst>
          </p:cNvPr>
          <p:cNvSpPr txBox="1"/>
          <p:nvPr/>
        </p:nvSpPr>
        <p:spPr>
          <a:xfrm>
            <a:off x="278298" y="2741497"/>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E6C73045-D592-3B09-17B5-FEF748A49692}"/>
              </a:ext>
            </a:extLst>
          </p:cNvPr>
          <p:cNvSpPr txBox="1"/>
          <p:nvPr/>
        </p:nvSpPr>
        <p:spPr>
          <a:xfrm>
            <a:off x="319811" y="1570686"/>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F90D9CFB-FF7D-C73A-D2EE-7F2EE3AC8CC9}"/>
              </a:ext>
            </a:extLst>
          </p:cNvPr>
          <p:cNvSpPr/>
          <p:nvPr/>
        </p:nvSpPr>
        <p:spPr>
          <a:xfrm>
            <a:off x="371063" y="1943328"/>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5056A870-A33C-9912-F4FB-6EB03BC2B7EE}"/>
              </a:ext>
            </a:extLst>
          </p:cNvPr>
          <p:cNvSpPr/>
          <p:nvPr/>
        </p:nvSpPr>
        <p:spPr>
          <a:xfrm>
            <a:off x="6842978" y="94887"/>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4E76F94D-7C4B-6FC9-35B3-C5886CF5E61D}"/>
              </a:ext>
            </a:extLst>
          </p:cNvPr>
          <p:cNvSpPr txBox="1"/>
          <p:nvPr/>
        </p:nvSpPr>
        <p:spPr>
          <a:xfrm>
            <a:off x="6842978" y="123844"/>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4F61B24F-3604-74BC-A22C-487AF1B54489}"/>
              </a:ext>
            </a:extLst>
          </p:cNvPr>
          <p:cNvSpPr/>
          <p:nvPr/>
        </p:nvSpPr>
        <p:spPr>
          <a:xfrm>
            <a:off x="6935742" y="462398"/>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extBox 17">
            <a:extLst>
              <a:ext uri="{FF2B5EF4-FFF2-40B4-BE49-F238E27FC236}">
                <a16:creationId xmlns:a16="http://schemas.microsoft.com/office/drawing/2014/main" id="{D076DEB8-0F3C-8259-3EBB-3FEB2516F4AA}"/>
              </a:ext>
            </a:extLst>
          </p:cNvPr>
          <p:cNvSpPr txBox="1"/>
          <p:nvPr/>
        </p:nvSpPr>
        <p:spPr>
          <a:xfrm>
            <a:off x="7048385" y="456575"/>
            <a:ext cx="1954696" cy="338554"/>
          </a:xfrm>
          <a:prstGeom prst="rect">
            <a:avLst/>
          </a:prstGeom>
          <a:noFill/>
          <a:ln w="25400">
            <a:noFill/>
          </a:ln>
        </p:spPr>
        <p:txBody>
          <a:bodyPr wrap="square">
            <a:spAutoFit/>
          </a:bodyPr>
          <a:lstStyle/>
          <a:p>
            <a:r>
              <a:rPr lang="en-GB" sz="1600" b="1" dirty="0"/>
              <a:t>secureBooking = </a:t>
            </a:r>
            <a:r>
              <a:rPr lang="en-GB" sz="1600" b="1" i="1" dirty="0"/>
              <a:t>&lt;f&gt;</a:t>
            </a:r>
          </a:p>
        </p:txBody>
      </p:sp>
      <p:sp>
        <p:nvSpPr>
          <p:cNvPr id="20" name="Rectangle 19">
            <a:extLst>
              <a:ext uri="{FF2B5EF4-FFF2-40B4-BE49-F238E27FC236}">
                <a16:creationId xmlns:a16="http://schemas.microsoft.com/office/drawing/2014/main" id="{2ED94690-DD97-7B00-76A1-F716C470C564}"/>
              </a:ext>
            </a:extLst>
          </p:cNvPr>
          <p:cNvSpPr/>
          <p:nvPr/>
        </p:nvSpPr>
        <p:spPr>
          <a:xfrm>
            <a:off x="3831537" y="2821888"/>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139B1964-304A-2EF7-9292-312121F3613E}"/>
              </a:ext>
            </a:extLst>
          </p:cNvPr>
          <p:cNvSpPr/>
          <p:nvPr/>
        </p:nvSpPr>
        <p:spPr>
          <a:xfrm>
            <a:off x="7520907" y="1717683"/>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BE4C4AAC-5274-4146-07E9-F6FC39AB2EEE}"/>
              </a:ext>
            </a:extLst>
          </p:cNvPr>
          <p:cNvSpPr txBox="1"/>
          <p:nvPr/>
        </p:nvSpPr>
        <p:spPr>
          <a:xfrm>
            <a:off x="7520908" y="1717683"/>
            <a:ext cx="2330311" cy="338554"/>
          </a:xfrm>
          <a:prstGeom prst="rect">
            <a:avLst/>
          </a:prstGeom>
          <a:noFill/>
          <a:ln w="25400">
            <a:noFill/>
          </a:ln>
        </p:spPr>
        <p:txBody>
          <a:bodyPr wrap="square">
            <a:spAutoFit/>
          </a:bodyPr>
          <a:lstStyle/>
          <a:p>
            <a:pPr algn="ctr"/>
            <a:r>
              <a:rPr lang="en-GB" sz="1600" b="1" dirty="0"/>
              <a:t>secureBooking ( ) Scope</a:t>
            </a:r>
          </a:p>
        </p:txBody>
      </p:sp>
      <p:sp>
        <p:nvSpPr>
          <p:cNvPr id="23" name="Rectangle 22">
            <a:extLst>
              <a:ext uri="{FF2B5EF4-FFF2-40B4-BE49-F238E27FC236}">
                <a16:creationId xmlns:a16="http://schemas.microsoft.com/office/drawing/2014/main" id="{6AC2486D-BD5D-08E4-6247-62F1CE635754}"/>
              </a:ext>
            </a:extLst>
          </p:cNvPr>
          <p:cNvSpPr/>
          <p:nvPr/>
        </p:nvSpPr>
        <p:spPr>
          <a:xfrm>
            <a:off x="7644732" y="2082741"/>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Box 23">
            <a:extLst>
              <a:ext uri="{FF2B5EF4-FFF2-40B4-BE49-F238E27FC236}">
                <a16:creationId xmlns:a16="http://schemas.microsoft.com/office/drawing/2014/main" id="{8E6E559A-FB01-8FDF-B732-ED18AB5500C1}"/>
              </a:ext>
            </a:extLst>
          </p:cNvPr>
          <p:cNvSpPr txBox="1"/>
          <p:nvPr/>
        </p:nvSpPr>
        <p:spPr>
          <a:xfrm>
            <a:off x="7697741" y="2144754"/>
            <a:ext cx="1861930" cy="338554"/>
          </a:xfrm>
          <a:prstGeom prst="rect">
            <a:avLst/>
          </a:prstGeom>
          <a:noFill/>
          <a:ln w="25400">
            <a:noFill/>
          </a:ln>
        </p:spPr>
        <p:txBody>
          <a:bodyPr wrap="square">
            <a:spAutoFit/>
          </a:bodyPr>
          <a:lstStyle/>
          <a:p>
            <a:pPr algn="ctr"/>
            <a:r>
              <a:rPr lang="en-GB" sz="1600" b="1" dirty="0"/>
              <a:t>passengerCount = 0</a:t>
            </a:r>
          </a:p>
        </p:txBody>
      </p:sp>
      <p:sp>
        <p:nvSpPr>
          <p:cNvPr id="25" name="TextBox 24">
            <a:extLst>
              <a:ext uri="{FF2B5EF4-FFF2-40B4-BE49-F238E27FC236}">
                <a16:creationId xmlns:a16="http://schemas.microsoft.com/office/drawing/2014/main" id="{8D395B43-471E-61EB-CE12-16377C7BA81D}"/>
              </a:ext>
            </a:extLst>
          </p:cNvPr>
          <p:cNvSpPr txBox="1"/>
          <p:nvPr/>
        </p:nvSpPr>
        <p:spPr>
          <a:xfrm>
            <a:off x="7565218" y="2402548"/>
            <a:ext cx="2286000" cy="338554"/>
          </a:xfrm>
          <a:prstGeom prst="rect">
            <a:avLst/>
          </a:prstGeom>
          <a:noFill/>
          <a:ln w="25400">
            <a:noFill/>
          </a:ln>
        </p:spPr>
        <p:txBody>
          <a:bodyPr wrap="square">
            <a:spAutoFit/>
          </a:bodyPr>
          <a:lstStyle/>
          <a:p>
            <a:pPr algn="ctr"/>
            <a:r>
              <a:rPr lang="en-GB" sz="1600" b="1" dirty="0"/>
              <a:t>…………………………...………</a:t>
            </a:r>
          </a:p>
        </p:txBody>
      </p:sp>
      <p:sp>
        <p:nvSpPr>
          <p:cNvPr id="26" name="TextBox 25">
            <a:extLst>
              <a:ext uri="{FF2B5EF4-FFF2-40B4-BE49-F238E27FC236}">
                <a16:creationId xmlns:a16="http://schemas.microsoft.com/office/drawing/2014/main" id="{E129433D-47FA-4619-6357-0AD1CA8BACAF}"/>
              </a:ext>
            </a:extLst>
          </p:cNvPr>
          <p:cNvSpPr txBox="1"/>
          <p:nvPr/>
        </p:nvSpPr>
        <p:spPr>
          <a:xfrm>
            <a:off x="7595036" y="2647532"/>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27" name="Arrow: Down 26">
            <a:extLst>
              <a:ext uri="{FF2B5EF4-FFF2-40B4-BE49-F238E27FC236}">
                <a16:creationId xmlns:a16="http://schemas.microsoft.com/office/drawing/2014/main" id="{17DEEAAE-4B6E-B903-2370-144E170941B3}"/>
              </a:ext>
            </a:extLst>
          </p:cNvPr>
          <p:cNvSpPr/>
          <p:nvPr/>
        </p:nvSpPr>
        <p:spPr>
          <a:xfrm rot="10800000">
            <a:off x="8479622" y="1265137"/>
            <a:ext cx="276060" cy="40506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Box 27">
            <a:extLst>
              <a:ext uri="{FF2B5EF4-FFF2-40B4-BE49-F238E27FC236}">
                <a16:creationId xmlns:a16="http://schemas.microsoft.com/office/drawing/2014/main" id="{7147EE47-FE19-35C7-B400-B030491690EF}"/>
              </a:ext>
            </a:extLst>
          </p:cNvPr>
          <p:cNvSpPr txBox="1"/>
          <p:nvPr/>
        </p:nvSpPr>
        <p:spPr>
          <a:xfrm>
            <a:off x="7048386" y="78062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3" name="TextBox 32">
            <a:extLst>
              <a:ext uri="{FF2B5EF4-FFF2-40B4-BE49-F238E27FC236}">
                <a16:creationId xmlns:a16="http://schemas.microsoft.com/office/drawing/2014/main" id="{93B52FA5-96AC-C8B8-C60A-BCB2A823B28E}"/>
              </a:ext>
            </a:extLst>
          </p:cNvPr>
          <p:cNvSpPr txBox="1"/>
          <p:nvPr/>
        </p:nvSpPr>
        <p:spPr>
          <a:xfrm>
            <a:off x="7451630" y="5483899"/>
            <a:ext cx="1789044" cy="369332"/>
          </a:xfrm>
          <a:prstGeom prst="rect">
            <a:avLst/>
          </a:prstGeom>
          <a:noFill/>
        </p:spPr>
        <p:txBody>
          <a:bodyPr wrap="square">
            <a:spAutoFit/>
          </a:bodyPr>
          <a:lstStyle/>
          <a:p>
            <a:r>
              <a:rPr lang="en-GB" b="1" dirty="0"/>
              <a:t>SCOPE CHAIN</a:t>
            </a:r>
          </a:p>
        </p:txBody>
      </p:sp>
      <p:sp>
        <p:nvSpPr>
          <p:cNvPr id="34" name="Rectangle 33">
            <a:extLst>
              <a:ext uri="{FF2B5EF4-FFF2-40B4-BE49-F238E27FC236}">
                <a16:creationId xmlns:a16="http://schemas.microsoft.com/office/drawing/2014/main" id="{77284735-5BE5-848A-B537-46CF11065451}"/>
              </a:ext>
            </a:extLst>
          </p:cNvPr>
          <p:cNvSpPr/>
          <p:nvPr/>
        </p:nvSpPr>
        <p:spPr>
          <a:xfrm>
            <a:off x="2610553" y="1184085"/>
            <a:ext cx="3773061" cy="1309085"/>
          </a:xfrm>
          <a:prstGeom prst="rect">
            <a:avLst/>
          </a:prstGeom>
          <a:solidFill>
            <a:srgbClr val="FF0000">
              <a:alpha val="36000"/>
            </a:srgb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Arc 34">
            <a:extLst>
              <a:ext uri="{FF2B5EF4-FFF2-40B4-BE49-F238E27FC236}">
                <a16:creationId xmlns:a16="http://schemas.microsoft.com/office/drawing/2014/main" id="{59908989-4E79-E819-4180-CAB45EC0BD58}"/>
              </a:ext>
            </a:extLst>
          </p:cNvPr>
          <p:cNvSpPr/>
          <p:nvPr/>
        </p:nvSpPr>
        <p:spPr>
          <a:xfrm>
            <a:off x="3405190" y="2137430"/>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37" name="TextBox 36">
            <a:extLst>
              <a:ext uri="{FF2B5EF4-FFF2-40B4-BE49-F238E27FC236}">
                <a16:creationId xmlns:a16="http://schemas.microsoft.com/office/drawing/2014/main" id="{ED5C73E2-E147-1AB5-2209-E0FB30BDFED5}"/>
              </a:ext>
            </a:extLst>
          </p:cNvPr>
          <p:cNvSpPr txBox="1"/>
          <p:nvPr/>
        </p:nvSpPr>
        <p:spPr>
          <a:xfrm>
            <a:off x="104823" y="181361"/>
            <a:ext cx="4338982" cy="646331"/>
          </a:xfrm>
          <a:prstGeom prst="rect">
            <a:avLst/>
          </a:prstGeom>
          <a:noFill/>
        </p:spPr>
        <p:txBody>
          <a:bodyPr wrap="square">
            <a:spAutoFit/>
          </a:bodyPr>
          <a:lstStyle/>
          <a:p>
            <a:r>
              <a:rPr lang="en-GB" b="1" dirty="0"/>
              <a:t>12) We can say that the booker function closed over its parent scope.</a:t>
            </a:r>
          </a:p>
        </p:txBody>
      </p:sp>
      <p:sp>
        <p:nvSpPr>
          <p:cNvPr id="38" name="TextBox 37">
            <a:extLst>
              <a:ext uri="{FF2B5EF4-FFF2-40B4-BE49-F238E27FC236}">
                <a16:creationId xmlns:a16="http://schemas.microsoft.com/office/drawing/2014/main" id="{834151A2-75B4-CBED-9F5B-8A4FF80803AF}"/>
              </a:ext>
            </a:extLst>
          </p:cNvPr>
          <p:cNvSpPr txBox="1"/>
          <p:nvPr/>
        </p:nvSpPr>
        <p:spPr>
          <a:xfrm>
            <a:off x="7694316" y="294805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9" name="Rectangle 38">
            <a:extLst>
              <a:ext uri="{FF2B5EF4-FFF2-40B4-BE49-F238E27FC236}">
                <a16:creationId xmlns:a16="http://schemas.microsoft.com/office/drawing/2014/main" id="{49F2C110-3450-FB14-AB83-5FBFA1A86C53}"/>
              </a:ext>
            </a:extLst>
          </p:cNvPr>
          <p:cNvSpPr/>
          <p:nvPr/>
        </p:nvSpPr>
        <p:spPr>
          <a:xfrm>
            <a:off x="2697649" y="3181808"/>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59248481-04C0-4378-88FE-FAF9AA16A975}"/>
              </a:ext>
            </a:extLst>
          </p:cNvPr>
          <p:cNvSpPr/>
          <p:nvPr/>
        </p:nvSpPr>
        <p:spPr>
          <a:xfrm>
            <a:off x="7082641" y="3701643"/>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TextBox 40">
            <a:extLst>
              <a:ext uri="{FF2B5EF4-FFF2-40B4-BE49-F238E27FC236}">
                <a16:creationId xmlns:a16="http://schemas.microsoft.com/office/drawing/2014/main" id="{0738308F-E525-80C4-AF7B-30A312EFF6EA}"/>
              </a:ext>
            </a:extLst>
          </p:cNvPr>
          <p:cNvSpPr txBox="1"/>
          <p:nvPr/>
        </p:nvSpPr>
        <p:spPr>
          <a:xfrm>
            <a:off x="7082642" y="3701643"/>
            <a:ext cx="2330312" cy="338554"/>
          </a:xfrm>
          <a:prstGeom prst="rect">
            <a:avLst/>
          </a:prstGeom>
          <a:noFill/>
          <a:ln w="25400">
            <a:noFill/>
          </a:ln>
        </p:spPr>
        <p:txBody>
          <a:bodyPr wrap="square">
            <a:spAutoFit/>
          </a:bodyPr>
          <a:lstStyle/>
          <a:p>
            <a:pPr algn="ctr"/>
            <a:r>
              <a:rPr lang="en-GB" sz="1600" b="1" dirty="0"/>
              <a:t>Booker ( ) Scope</a:t>
            </a:r>
          </a:p>
        </p:txBody>
      </p:sp>
      <p:sp>
        <p:nvSpPr>
          <p:cNvPr id="42" name="Rectangle 41">
            <a:extLst>
              <a:ext uri="{FF2B5EF4-FFF2-40B4-BE49-F238E27FC236}">
                <a16:creationId xmlns:a16="http://schemas.microsoft.com/office/drawing/2014/main" id="{A7D04A06-E574-4996-9E1A-8DFC50D88C21}"/>
              </a:ext>
            </a:extLst>
          </p:cNvPr>
          <p:cNvSpPr/>
          <p:nvPr/>
        </p:nvSpPr>
        <p:spPr>
          <a:xfrm>
            <a:off x="7206466" y="4066701"/>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TextBox 42">
            <a:extLst>
              <a:ext uri="{FF2B5EF4-FFF2-40B4-BE49-F238E27FC236}">
                <a16:creationId xmlns:a16="http://schemas.microsoft.com/office/drawing/2014/main" id="{76863568-55BD-CD83-88F3-6A0A2DF5C4D9}"/>
              </a:ext>
            </a:extLst>
          </p:cNvPr>
          <p:cNvSpPr txBox="1"/>
          <p:nvPr/>
        </p:nvSpPr>
        <p:spPr>
          <a:xfrm>
            <a:off x="7126952" y="4386508"/>
            <a:ext cx="2286000" cy="338554"/>
          </a:xfrm>
          <a:prstGeom prst="rect">
            <a:avLst/>
          </a:prstGeom>
          <a:noFill/>
          <a:ln w="25400">
            <a:noFill/>
          </a:ln>
        </p:spPr>
        <p:txBody>
          <a:bodyPr wrap="square">
            <a:spAutoFit/>
          </a:bodyPr>
          <a:lstStyle/>
          <a:p>
            <a:pPr algn="ctr"/>
            <a:r>
              <a:rPr lang="en-GB" sz="1600" b="1" dirty="0"/>
              <a:t>…………………………...………</a:t>
            </a:r>
          </a:p>
        </p:txBody>
      </p:sp>
      <p:sp>
        <p:nvSpPr>
          <p:cNvPr id="44" name="TextBox 43">
            <a:extLst>
              <a:ext uri="{FF2B5EF4-FFF2-40B4-BE49-F238E27FC236}">
                <a16:creationId xmlns:a16="http://schemas.microsoft.com/office/drawing/2014/main" id="{5AE54438-B2FB-AC6B-5251-41B75AA59BCD}"/>
              </a:ext>
            </a:extLst>
          </p:cNvPr>
          <p:cNvSpPr txBox="1"/>
          <p:nvPr/>
        </p:nvSpPr>
        <p:spPr>
          <a:xfrm>
            <a:off x="7156770" y="4631492"/>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45" name="TextBox 44">
            <a:extLst>
              <a:ext uri="{FF2B5EF4-FFF2-40B4-BE49-F238E27FC236}">
                <a16:creationId xmlns:a16="http://schemas.microsoft.com/office/drawing/2014/main" id="{F82CAE70-246F-8F8F-1149-D7A69252AAB2}"/>
              </a:ext>
            </a:extLst>
          </p:cNvPr>
          <p:cNvSpPr txBox="1"/>
          <p:nvPr/>
        </p:nvSpPr>
        <p:spPr>
          <a:xfrm>
            <a:off x="7256050" y="493201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Arrow: Down 45">
            <a:extLst>
              <a:ext uri="{FF2B5EF4-FFF2-40B4-BE49-F238E27FC236}">
                <a16:creationId xmlns:a16="http://schemas.microsoft.com/office/drawing/2014/main" id="{3DE26981-D98D-6EB2-0714-10F6501FD26A}"/>
              </a:ext>
            </a:extLst>
          </p:cNvPr>
          <p:cNvSpPr/>
          <p:nvPr/>
        </p:nvSpPr>
        <p:spPr>
          <a:xfrm rot="10800000">
            <a:off x="7165334" y="1241483"/>
            <a:ext cx="293866" cy="2367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TextBox 46">
            <a:extLst>
              <a:ext uri="{FF2B5EF4-FFF2-40B4-BE49-F238E27FC236}">
                <a16:creationId xmlns:a16="http://schemas.microsoft.com/office/drawing/2014/main" id="{6BDC9993-E1EA-066E-B192-0FD916695442}"/>
              </a:ext>
            </a:extLst>
          </p:cNvPr>
          <p:cNvSpPr txBox="1"/>
          <p:nvPr/>
        </p:nvSpPr>
        <p:spPr>
          <a:xfrm>
            <a:off x="2570924" y="3960998"/>
            <a:ext cx="4451904" cy="2031325"/>
          </a:xfrm>
          <a:prstGeom prst="rect">
            <a:avLst/>
          </a:prstGeom>
          <a:noFill/>
        </p:spPr>
        <p:txBody>
          <a:bodyPr wrap="square">
            <a:spAutoFit/>
          </a:bodyPr>
          <a:lstStyle/>
          <a:p>
            <a:r>
              <a:rPr lang="en-GB" b="1" dirty="0"/>
              <a:t>13) The booker function has access to the varibale environment of secureBooking because it closed over the variable environment of secureBooking. This Variable Environment will stay with the booker function forever. It will carry it around and be able to use it forever.</a:t>
            </a:r>
          </a:p>
        </p:txBody>
      </p:sp>
      <p:sp>
        <p:nvSpPr>
          <p:cNvPr id="48" name="Rectangle 47">
            <a:extLst>
              <a:ext uri="{FF2B5EF4-FFF2-40B4-BE49-F238E27FC236}">
                <a16:creationId xmlns:a16="http://schemas.microsoft.com/office/drawing/2014/main" id="{D55EE413-2668-B2F5-09D1-BD6EA27FBF38}"/>
              </a:ext>
            </a:extLst>
          </p:cNvPr>
          <p:cNvSpPr/>
          <p:nvPr/>
        </p:nvSpPr>
        <p:spPr>
          <a:xfrm>
            <a:off x="3805033" y="2784865"/>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9" name="TextBox 48">
            <a:extLst>
              <a:ext uri="{FF2B5EF4-FFF2-40B4-BE49-F238E27FC236}">
                <a16:creationId xmlns:a16="http://schemas.microsoft.com/office/drawing/2014/main" id="{077B32E4-2E02-2570-A683-6A9A23294E2F}"/>
              </a:ext>
            </a:extLst>
          </p:cNvPr>
          <p:cNvSpPr txBox="1"/>
          <p:nvPr/>
        </p:nvSpPr>
        <p:spPr>
          <a:xfrm>
            <a:off x="3764198" y="2751102"/>
            <a:ext cx="2067339" cy="338554"/>
          </a:xfrm>
          <a:prstGeom prst="rect">
            <a:avLst/>
          </a:prstGeom>
          <a:noFill/>
          <a:ln w="25400">
            <a:noFill/>
          </a:ln>
        </p:spPr>
        <p:txBody>
          <a:bodyPr wrap="square">
            <a:spAutoFit/>
          </a:bodyPr>
          <a:lstStyle/>
          <a:p>
            <a:pPr algn="ctr"/>
            <a:r>
              <a:rPr lang="en-GB" sz="1600" b="1" dirty="0"/>
              <a:t>passengerCount = 0</a:t>
            </a:r>
          </a:p>
        </p:txBody>
      </p:sp>
      <p:sp>
        <p:nvSpPr>
          <p:cNvPr id="50" name="Arrow: Down 49">
            <a:extLst>
              <a:ext uri="{FF2B5EF4-FFF2-40B4-BE49-F238E27FC236}">
                <a16:creationId xmlns:a16="http://schemas.microsoft.com/office/drawing/2014/main" id="{0BAF7A83-28C8-C990-55A1-F313EFCD45A2}"/>
              </a:ext>
            </a:extLst>
          </p:cNvPr>
          <p:cNvSpPr/>
          <p:nvPr/>
        </p:nvSpPr>
        <p:spPr>
          <a:xfrm rot="18330693">
            <a:off x="6450668" y="2631477"/>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1" name="TextBox 50">
            <a:extLst>
              <a:ext uri="{FF2B5EF4-FFF2-40B4-BE49-F238E27FC236}">
                <a16:creationId xmlns:a16="http://schemas.microsoft.com/office/drawing/2014/main" id="{D73D9703-7A8D-BDA0-5934-E541A04156CD}"/>
              </a:ext>
            </a:extLst>
          </p:cNvPr>
          <p:cNvSpPr txBox="1"/>
          <p:nvPr/>
        </p:nvSpPr>
        <p:spPr>
          <a:xfrm>
            <a:off x="7233916" y="4125196"/>
            <a:ext cx="1861930" cy="338554"/>
          </a:xfrm>
          <a:prstGeom prst="rect">
            <a:avLst/>
          </a:prstGeom>
          <a:noFill/>
          <a:ln w="25400">
            <a:noFill/>
          </a:ln>
        </p:spPr>
        <p:txBody>
          <a:bodyPr wrap="square">
            <a:spAutoFit/>
          </a:bodyPr>
          <a:lstStyle/>
          <a:p>
            <a:pPr algn="ctr"/>
            <a:r>
              <a:rPr lang="en-GB" sz="1600" b="1" dirty="0"/>
              <a:t>&lt;empty&gt;</a:t>
            </a:r>
          </a:p>
        </p:txBody>
      </p:sp>
      <p:sp>
        <p:nvSpPr>
          <p:cNvPr id="52" name="TextBox 51">
            <a:extLst>
              <a:ext uri="{FF2B5EF4-FFF2-40B4-BE49-F238E27FC236}">
                <a16:creationId xmlns:a16="http://schemas.microsoft.com/office/drawing/2014/main" id="{674C7D7B-DC1B-808B-02F8-4DFE0B2C61F2}"/>
              </a:ext>
            </a:extLst>
          </p:cNvPr>
          <p:cNvSpPr txBox="1"/>
          <p:nvPr/>
        </p:nvSpPr>
        <p:spPr>
          <a:xfrm rot="2108743">
            <a:off x="5840186" y="3609475"/>
            <a:ext cx="1151673" cy="369332"/>
          </a:xfrm>
          <a:prstGeom prst="rect">
            <a:avLst/>
          </a:prstGeom>
          <a:noFill/>
        </p:spPr>
        <p:txBody>
          <a:bodyPr wrap="square">
            <a:spAutoFit/>
          </a:bodyPr>
          <a:lstStyle/>
          <a:p>
            <a:r>
              <a:rPr lang="en-GB" b="1" dirty="0">
                <a:solidFill>
                  <a:srgbClr val="FF0000"/>
                </a:solidFill>
              </a:rPr>
              <a:t>CLOSURE</a:t>
            </a:r>
          </a:p>
        </p:txBody>
      </p:sp>
      <p:sp>
        <p:nvSpPr>
          <p:cNvPr id="53" name="Arc 52">
            <a:extLst>
              <a:ext uri="{FF2B5EF4-FFF2-40B4-BE49-F238E27FC236}">
                <a16:creationId xmlns:a16="http://schemas.microsoft.com/office/drawing/2014/main" id="{C434B72E-F781-4F63-88D0-428B8A59E8E1}"/>
              </a:ext>
            </a:extLst>
          </p:cNvPr>
          <p:cNvSpPr/>
          <p:nvPr/>
        </p:nvSpPr>
        <p:spPr>
          <a:xfrm>
            <a:off x="2159641" y="13382"/>
            <a:ext cx="1785167" cy="1481197"/>
          </a:xfrm>
          <a:prstGeom prst="arc">
            <a:avLst>
              <a:gd name="adj1" fmla="val 7667145"/>
              <a:gd name="adj2" fmla="val 10547600"/>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56" name="TextBox 55">
            <a:extLst>
              <a:ext uri="{FF2B5EF4-FFF2-40B4-BE49-F238E27FC236}">
                <a16:creationId xmlns:a16="http://schemas.microsoft.com/office/drawing/2014/main" id="{7D2675EB-D2E9-8743-F753-489D30AE5C70}"/>
              </a:ext>
            </a:extLst>
          </p:cNvPr>
          <p:cNvSpPr txBox="1"/>
          <p:nvPr/>
        </p:nvSpPr>
        <p:spPr>
          <a:xfrm>
            <a:off x="119274" y="5971117"/>
            <a:ext cx="9731944" cy="923330"/>
          </a:xfrm>
          <a:prstGeom prst="rect">
            <a:avLst/>
          </a:prstGeom>
          <a:noFill/>
        </p:spPr>
        <p:txBody>
          <a:bodyPr wrap="square">
            <a:spAutoFit/>
          </a:bodyPr>
          <a:lstStyle/>
          <a:p>
            <a:r>
              <a:rPr lang="en-GB" b="1" dirty="0"/>
              <a:t>14) The closure is the variable environment attached to the execution context at the time of execution. The scope chain is preserved through the closure. The variable environment keeps living in the JS engine even though the execution context has been destroyed.</a:t>
            </a:r>
          </a:p>
        </p:txBody>
      </p:sp>
    </p:spTree>
    <p:extLst>
      <p:ext uri="{BB962C8B-B14F-4D97-AF65-F5344CB8AC3E}">
        <p14:creationId xmlns:p14="http://schemas.microsoft.com/office/powerpoint/2010/main" val="22001935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6D510-3C0F-49D0-BE40-A053F8E72637}"/>
              </a:ext>
            </a:extLst>
          </p:cNvPr>
          <p:cNvSpPr txBox="1">
            <a:spLocks/>
          </p:cNvSpPr>
          <p:nvPr/>
        </p:nvSpPr>
        <p:spPr>
          <a:xfrm>
            <a:off x="226685" y="18836"/>
            <a:ext cx="688110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Conditional Ternary Operator</a:t>
            </a:r>
          </a:p>
        </p:txBody>
      </p:sp>
      <p:sp>
        <p:nvSpPr>
          <p:cNvPr id="4" name="TextBox 3">
            <a:extLst>
              <a:ext uri="{FF2B5EF4-FFF2-40B4-BE49-F238E27FC236}">
                <a16:creationId xmlns:a16="http://schemas.microsoft.com/office/drawing/2014/main" id="{B6E04908-B2A0-4993-A0D9-AC22164705E0}"/>
              </a:ext>
            </a:extLst>
          </p:cNvPr>
          <p:cNvSpPr txBox="1"/>
          <p:nvPr/>
        </p:nvSpPr>
        <p:spPr>
          <a:xfrm>
            <a:off x="228617" y="1240227"/>
            <a:ext cx="8764907"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4FC1FF"/>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wine🍷'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water🥛'</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040BF6B-96FD-4CD9-9CE2-188288DB7FB4}"/>
              </a:ext>
            </a:extLst>
          </p:cNvPr>
          <p:cNvSpPr txBox="1"/>
          <p:nvPr/>
        </p:nvSpPr>
        <p:spPr>
          <a:xfrm>
            <a:off x="226685" y="593158"/>
            <a:ext cx="93200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ternary operator can be used to replace an if else with one line of code. It is called a ternary operator because it has 3 parts.</a:t>
            </a:r>
          </a:p>
        </p:txBody>
      </p:sp>
      <p:sp>
        <p:nvSpPr>
          <p:cNvPr id="6" name="TextBox 5">
            <a:extLst>
              <a:ext uri="{FF2B5EF4-FFF2-40B4-BE49-F238E27FC236}">
                <a16:creationId xmlns:a16="http://schemas.microsoft.com/office/drawing/2014/main" id="{31761EB4-BD86-43FB-8D0B-67BD15193881}"/>
              </a:ext>
            </a:extLst>
          </p:cNvPr>
          <p:cNvSpPr txBox="1"/>
          <p:nvPr/>
        </p:nvSpPr>
        <p:spPr>
          <a:xfrm>
            <a:off x="228618" y="1644080"/>
            <a:ext cx="263996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a:t>
            </a:r>
          </a:p>
          <a:p>
            <a:r>
              <a:rPr lang="en-GB" b="1" dirty="0">
                <a:effectLst/>
                <a:latin typeface="Calibri" panose="020F0502020204030204" pitchFamily="34" charset="0"/>
                <a:cs typeface="Calibri" panose="020F0502020204030204" pitchFamily="34" charset="0"/>
              </a:rPr>
              <a:t>(age is greater than 18)</a:t>
            </a:r>
          </a:p>
        </p:txBody>
      </p:sp>
      <p:sp>
        <p:nvSpPr>
          <p:cNvPr id="7" name="TextBox 6">
            <a:extLst>
              <a:ext uri="{FF2B5EF4-FFF2-40B4-BE49-F238E27FC236}">
                <a16:creationId xmlns:a16="http://schemas.microsoft.com/office/drawing/2014/main" id="{96BB514E-3E9D-47C7-B900-5527A0189A01}"/>
              </a:ext>
            </a:extLst>
          </p:cNvPr>
          <p:cNvSpPr txBox="1"/>
          <p:nvPr/>
        </p:nvSpPr>
        <p:spPr>
          <a:xfrm>
            <a:off x="2736937"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True expression </a:t>
            </a:r>
          </a:p>
        </p:txBody>
      </p:sp>
      <p:sp>
        <p:nvSpPr>
          <p:cNvPr id="8" name="TextBox 7">
            <a:extLst>
              <a:ext uri="{FF2B5EF4-FFF2-40B4-BE49-F238E27FC236}">
                <a16:creationId xmlns:a16="http://schemas.microsoft.com/office/drawing/2014/main" id="{138E6E4E-BBE9-4437-A733-198540308BDA}"/>
              </a:ext>
            </a:extLst>
          </p:cNvPr>
          <p:cNvSpPr txBox="1"/>
          <p:nvPr/>
        </p:nvSpPr>
        <p:spPr>
          <a:xfrm>
            <a:off x="5682694"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false expression </a:t>
            </a:r>
          </a:p>
        </p:txBody>
      </p:sp>
      <p:sp>
        <p:nvSpPr>
          <p:cNvPr id="9" name="TextBox 8">
            <a:extLst>
              <a:ext uri="{FF2B5EF4-FFF2-40B4-BE49-F238E27FC236}">
                <a16:creationId xmlns:a16="http://schemas.microsoft.com/office/drawing/2014/main" id="{936F5375-44D7-4233-8A5D-E5DAEACD8799}"/>
              </a:ext>
            </a:extLst>
          </p:cNvPr>
          <p:cNvSpPr txBox="1"/>
          <p:nvPr/>
        </p:nvSpPr>
        <p:spPr>
          <a:xfrm>
            <a:off x="228616" y="2509588"/>
            <a:ext cx="567253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 True expression : false expression</a:t>
            </a:r>
          </a:p>
        </p:txBody>
      </p:sp>
      <p:sp>
        <p:nvSpPr>
          <p:cNvPr id="11" name="TextBox 10">
            <a:extLst>
              <a:ext uri="{FF2B5EF4-FFF2-40B4-BE49-F238E27FC236}">
                <a16:creationId xmlns:a16="http://schemas.microsoft.com/office/drawing/2014/main" id="{D50AF70C-FF10-4246-8473-FFE02F1FFEF1}"/>
              </a:ext>
            </a:extLst>
          </p:cNvPr>
          <p:cNvSpPr txBox="1"/>
          <p:nvPr/>
        </p:nvSpPr>
        <p:spPr>
          <a:xfrm>
            <a:off x="228616" y="3694546"/>
            <a:ext cx="535037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1777A8E0-A4D4-49B8-AB55-F4F499D20DF3}"/>
              </a:ext>
            </a:extLst>
          </p:cNvPr>
          <p:cNvSpPr txBox="1"/>
          <p:nvPr/>
        </p:nvSpPr>
        <p:spPr>
          <a:xfrm>
            <a:off x="228616" y="3117248"/>
            <a:ext cx="758429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Conditional ternary operators are really useful for declaring a variable and a lot shorter than writing a full if else statement.</a:t>
            </a:r>
          </a:p>
        </p:txBody>
      </p:sp>
      <p:sp>
        <p:nvSpPr>
          <p:cNvPr id="14" name="TextBox 13">
            <a:extLst>
              <a:ext uri="{FF2B5EF4-FFF2-40B4-BE49-F238E27FC236}">
                <a16:creationId xmlns:a16="http://schemas.microsoft.com/office/drawing/2014/main" id="{A6BBE48C-0C85-4024-BFBD-02E2E40149B0}"/>
              </a:ext>
            </a:extLst>
          </p:cNvPr>
          <p:cNvSpPr txBox="1"/>
          <p:nvPr/>
        </p:nvSpPr>
        <p:spPr>
          <a:xfrm>
            <a:off x="5682694" y="3498033"/>
            <a:ext cx="4154111" cy="1600438"/>
          </a:xfrm>
          <a:prstGeom prst="rect">
            <a:avLst/>
          </a:prstGeom>
          <a:noFill/>
          <a:ln>
            <a:solidFill>
              <a:schemeClr val="accent1">
                <a:shade val="50000"/>
              </a:schemeClr>
            </a:solidFill>
          </a:ln>
        </p:spPr>
        <p:txBody>
          <a:bodyPr wrap="square">
            <a:spAutoFit/>
          </a:bodyPr>
          <a:lstStyle/>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a:p>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age</a:t>
            </a:r>
            <a:r>
              <a:rPr lang="en-GB" sz="1400" b="1" dirty="0">
                <a:solidFill>
                  <a:srgbClr val="D4D4D4"/>
                </a:solidFill>
                <a:effectLst/>
                <a:latin typeface="Consolas" panose="020B0609020204030204" pitchFamily="49" charset="0"/>
              </a:rPr>
              <a:t> &lt;= </a:t>
            </a:r>
            <a:r>
              <a:rPr lang="en-GB" sz="1400" b="1" dirty="0">
                <a:solidFill>
                  <a:srgbClr val="B5CEA8"/>
                </a:solidFill>
                <a:effectLst/>
                <a:latin typeface="Consolas" panose="020B0609020204030204" pitchFamily="49" charset="0"/>
              </a:rPr>
              <a:t>18</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'wine🍷'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'water🥛'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r>
              <a:rPr lang="en-GB" sz="1400" b="1" dirty="0">
                <a:solidFill>
                  <a:srgbClr val="9CDCFE"/>
                </a:solidFill>
                <a:effectLst/>
                <a:latin typeface="Consolas" panose="020B0609020204030204" pitchFamily="49" charset="0"/>
              </a:rPr>
              <a:t>console</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log</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'I like to drink '</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F71FE090-B5A5-44D1-B27F-5EBC8379D77B}"/>
              </a:ext>
            </a:extLst>
          </p:cNvPr>
          <p:cNvSpPr txBox="1"/>
          <p:nvPr/>
        </p:nvSpPr>
        <p:spPr>
          <a:xfrm>
            <a:off x="226685" y="5723471"/>
            <a:ext cx="765086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6" name="TextBox 15">
            <a:extLst>
              <a:ext uri="{FF2B5EF4-FFF2-40B4-BE49-F238E27FC236}">
                <a16:creationId xmlns:a16="http://schemas.microsoft.com/office/drawing/2014/main" id="{E25A6B95-3C15-4177-B514-253548BEED42}"/>
              </a:ext>
            </a:extLst>
          </p:cNvPr>
          <p:cNvSpPr txBox="1"/>
          <p:nvPr/>
        </p:nvSpPr>
        <p:spPr>
          <a:xfrm>
            <a:off x="226685" y="5354139"/>
            <a:ext cx="943624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Additionally, because a ternary operator is an expression it can be inserted into a template literal.</a:t>
            </a:r>
          </a:p>
        </p:txBody>
      </p:sp>
      <p:sp>
        <p:nvSpPr>
          <p:cNvPr id="17" name="TextBox 16">
            <a:extLst>
              <a:ext uri="{FF2B5EF4-FFF2-40B4-BE49-F238E27FC236}">
                <a16:creationId xmlns:a16="http://schemas.microsoft.com/office/drawing/2014/main" id="{52EBFDF5-D600-4B9E-9518-F08AE3A1893B}"/>
              </a:ext>
            </a:extLst>
          </p:cNvPr>
          <p:cNvSpPr txBox="1"/>
          <p:nvPr/>
        </p:nvSpPr>
        <p:spPr>
          <a:xfrm>
            <a:off x="226685" y="6130644"/>
            <a:ext cx="943624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Ternary operator is not a replacement for if else but a substitution for a quick calculation for two options.</a:t>
            </a:r>
          </a:p>
        </p:txBody>
      </p:sp>
    </p:spTree>
    <p:extLst>
      <p:ext uri="{BB962C8B-B14F-4D97-AF65-F5344CB8AC3E}">
        <p14:creationId xmlns:p14="http://schemas.microsoft.com/office/powerpoint/2010/main" val="295936839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4AA899-090B-1E08-14AE-047964CC1580}"/>
              </a:ext>
            </a:extLst>
          </p:cNvPr>
          <p:cNvPicPr>
            <a:picLocks noChangeAspect="1"/>
          </p:cNvPicPr>
          <p:nvPr/>
        </p:nvPicPr>
        <p:blipFill>
          <a:blip r:embed="rId2"/>
          <a:stretch>
            <a:fillRect/>
          </a:stretch>
        </p:blipFill>
        <p:spPr>
          <a:xfrm>
            <a:off x="2621240" y="1398935"/>
            <a:ext cx="3762375" cy="2628900"/>
          </a:xfrm>
          <a:prstGeom prst="rect">
            <a:avLst/>
          </a:prstGeom>
        </p:spPr>
      </p:pic>
      <p:sp>
        <p:nvSpPr>
          <p:cNvPr id="3" name="Rectangle 2">
            <a:extLst>
              <a:ext uri="{FF2B5EF4-FFF2-40B4-BE49-F238E27FC236}">
                <a16:creationId xmlns:a16="http://schemas.microsoft.com/office/drawing/2014/main" id="{92B0EE6F-7D59-C961-10E1-3EA6026CE72E}"/>
              </a:ext>
            </a:extLst>
          </p:cNvPr>
          <p:cNvSpPr/>
          <p:nvPr/>
        </p:nvSpPr>
        <p:spPr>
          <a:xfrm>
            <a:off x="106019" y="1782721"/>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7D39032C-03D2-1C94-0CE4-09C26883520D}"/>
              </a:ext>
            </a:extLst>
          </p:cNvPr>
          <p:cNvSpPr/>
          <p:nvPr/>
        </p:nvSpPr>
        <p:spPr>
          <a:xfrm>
            <a:off x="185534" y="3723035"/>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56B0222A-A051-243E-67B0-E8AB8AB23EF0}"/>
              </a:ext>
            </a:extLst>
          </p:cNvPr>
          <p:cNvSpPr txBox="1"/>
          <p:nvPr/>
        </p:nvSpPr>
        <p:spPr>
          <a:xfrm>
            <a:off x="119274" y="3723034"/>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ACE2A791-E863-3808-C7D4-A81F0F29EDFE}"/>
              </a:ext>
            </a:extLst>
          </p:cNvPr>
          <p:cNvSpPr/>
          <p:nvPr/>
        </p:nvSpPr>
        <p:spPr>
          <a:xfrm>
            <a:off x="278298" y="4061588"/>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3A3283BB-31AD-C899-71FA-92AE5D9E280D}"/>
              </a:ext>
            </a:extLst>
          </p:cNvPr>
          <p:cNvSpPr txBox="1"/>
          <p:nvPr/>
        </p:nvSpPr>
        <p:spPr>
          <a:xfrm>
            <a:off x="278298" y="4150105"/>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8" name="TextBox 7">
            <a:extLst>
              <a:ext uri="{FF2B5EF4-FFF2-40B4-BE49-F238E27FC236}">
                <a16:creationId xmlns:a16="http://schemas.microsoft.com/office/drawing/2014/main" id="{7E0E83DA-F9FA-EBE4-F6ED-F9FF264C03D8}"/>
              </a:ext>
            </a:extLst>
          </p:cNvPr>
          <p:cNvSpPr txBox="1"/>
          <p:nvPr/>
        </p:nvSpPr>
        <p:spPr>
          <a:xfrm>
            <a:off x="702366" y="4819363"/>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B7931E01-6031-5115-0CE4-42AC9B216E37}"/>
              </a:ext>
            </a:extLst>
          </p:cNvPr>
          <p:cNvSpPr/>
          <p:nvPr/>
        </p:nvSpPr>
        <p:spPr>
          <a:xfrm>
            <a:off x="185534" y="2526461"/>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2BA07BBC-2AD4-7F97-68C6-335785C00A9E}"/>
              </a:ext>
            </a:extLst>
          </p:cNvPr>
          <p:cNvSpPr txBox="1"/>
          <p:nvPr/>
        </p:nvSpPr>
        <p:spPr>
          <a:xfrm>
            <a:off x="371063" y="2526460"/>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D724A138-D077-62CC-BF1B-8F303F6A6134}"/>
              </a:ext>
            </a:extLst>
          </p:cNvPr>
          <p:cNvSpPr/>
          <p:nvPr/>
        </p:nvSpPr>
        <p:spPr>
          <a:xfrm>
            <a:off x="278298" y="2865014"/>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45212B78-ED71-F411-A2F1-AE7C0E0D4FCA}"/>
              </a:ext>
            </a:extLst>
          </p:cNvPr>
          <p:cNvSpPr txBox="1"/>
          <p:nvPr/>
        </p:nvSpPr>
        <p:spPr>
          <a:xfrm>
            <a:off x="278298" y="2953531"/>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EE023461-06FF-4A56-E48B-8115B29DD572}"/>
              </a:ext>
            </a:extLst>
          </p:cNvPr>
          <p:cNvSpPr txBox="1"/>
          <p:nvPr/>
        </p:nvSpPr>
        <p:spPr>
          <a:xfrm>
            <a:off x="319811" y="1782720"/>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C69B3907-59EC-04DB-86F5-66DF6B19FA79}"/>
              </a:ext>
            </a:extLst>
          </p:cNvPr>
          <p:cNvSpPr/>
          <p:nvPr/>
        </p:nvSpPr>
        <p:spPr>
          <a:xfrm>
            <a:off x="371063" y="2155362"/>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C048784C-CDEF-CAEC-3AAF-A8F1AB7AAB9F}"/>
              </a:ext>
            </a:extLst>
          </p:cNvPr>
          <p:cNvSpPr/>
          <p:nvPr/>
        </p:nvSpPr>
        <p:spPr>
          <a:xfrm>
            <a:off x="6842978" y="306921"/>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21D45308-0A4E-D4A3-FC05-D4AA3F852A3E}"/>
              </a:ext>
            </a:extLst>
          </p:cNvPr>
          <p:cNvSpPr txBox="1"/>
          <p:nvPr/>
        </p:nvSpPr>
        <p:spPr>
          <a:xfrm>
            <a:off x="6842978" y="335878"/>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99A57FEF-E293-A00D-DDD6-3DAE6430C6CB}"/>
              </a:ext>
            </a:extLst>
          </p:cNvPr>
          <p:cNvSpPr/>
          <p:nvPr/>
        </p:nvSpPr>
        <p:spPr>
          <a:xfrm>
            <a:off x="6935742" y="674432"/>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extBox 17">
            <a:extLst>
              <a:ext uri="{FF2B5EF4-FFF2-40B4-BE49-F238E27FC236}">
                <a16:creationId xmlns:a16="http://schemas.microsoft.com/office/drawing/2014/main" id="{615B52F2-8329-208C-91AB-FD1D8336A8A5}"/>
              </a:ext>
            </a:extLst>
          </p:cNvPr>
          <p:cNvSpPr txBox="1"/>
          <p:nvPr/>
        </p:nvSpPr>
        <p:spPr>
          <a:xfrm>
            <a:off x="7048385" y="668609"/>
            <a:ext cx="1954696" cy="338554"/>
          </a:xfrm>
          <a:prstGeom prst="rect">
            <a:avLst/>
          </a:prstGeom>
          <a:noFill/>
          <a:ln w="25400">
            <a:noFill/>
          </a:ln>
        </p:spPr>
        <p:txBody>
          <a:bodyPr wrap="square">
            <a:spAutoFit/>
          </a:bodyPr>
          <a:lstStyle/>
          <a:p>
            <a:r>
              <a:rPr lang="en-GB" sz="1600" b="1" dirty="0"/>
              <a:t>secureBooking = </a:t>
            </a:r>
            <a:r>
              <a:rPr lang="en-GB" sz="1600" b="1" i="1" dirty="0"/>
              <a:t>&lt;f&gt;</a:t>
            </a:r>
          </a:p>
        </p:txBody>
      </p:sp>
      <p:sp>
        <p:nvSpPr>
          <p:cNvPr id="19" name="Rectangle 18">
            <a:extLst>
              <a:ext uri="{FF2B5EF4-FFF2-40B4-BE49-F238E27FC236}">
                <a16:creationId xmlns:a16="http://schemas.microsoft.com/office/drawing/2014/main" id="{785FAC9D-C9BE-EC57-3C46-F8CC0C7B1FAB}"/>
              </a:ext>
            </a:extLst>
          </p:cNvPr>
          <p:cNvSpPr/>
          <p:nvPr/>
        </p:nvSpPr>
        <p:spPr>
          <a:xfrm>
            <a:off x="3831537" y="3033922"/>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F91DEC41-3649-2DCA-B168-21B2FD8ACC4F}"/>
              </a:ext>
            </a:extLst>
          </p:cNvPr>
          <p:cNvSpPr/>
          <p:nvPr/>
        </p:nvSpPr>
        <p:spPr>
          <a:xfrm>
            <a:off x="7520907" y="1929717"/>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TextBox 20">
            <a:extLst>
              <a:ext uri="{FF2B5EF4-FFF2-40B4-BE49-F238E27FC236}">
                <a16:creationId xmlns:a16="http://schemas.microsoft.com/office/drawing/2014/main" id="{343C391B-7DFF-B8D7-F7DE-AC036E6D780F}"/>
              </a:ext>
            </a:extLst>
          </p:cNvPr>
          <p:cNvSpPr txBox="1"/>
          <p:nvPr/>
        </p:nvSpPr>
        <p:spPr>
          <a:xfrm>
            <a:off x="7520908" y="1929717"/>
            <a:ext cx="2330311" cy="338554"/>
          </a:xfrm>
          <a:prstGeom prst="rect">
            <a:avLst/>
          </a:prstGeom>
          <a:noFill/>
          <a:ln w="25400">
            <a:noFill/>
          </a:ln>
        </p:spPr>
        <p:txBody>
          <a:bodyPr wrap="square">
            <a:spAutoFit/>
          </a:bodyPr>
          <a:lstStyle/>
          <a:p>
            <a:pPr algn="ctr"/>
            <a:r>
              <a:rPr lang="en-GB" sz="1600" b="1" dirty="0"/>
              <a:t>secureBooking ( ) Scope</a:t>
            </a:r>
          </a:p>
        </p:txBody>
      </p:sp>
      <p:sp>
        <p:nvSpPr>
          <p:cNvPr id="22" name="Rectangle 21">
            <a:extLst>
              <a:ext uri="{FF2B5EF4-FFF2-40B4-BE49-F238E27FC236}">
                <a16:creationId xmlns:a16="http://schemas.microsoft.com/office/drawing/2014/main" id="{AC6597A3-C405-09B9-330E-A2224B84A5F4}"/>
              </a:ext>
            </a:extLst>
          </p:cNvPr>
          <p:cNvSpPr/>
          <p:nvPr/>
        </p:nvSpPr>
        <p:spPr>
          <a:xfrm>
            <a:off x="7644732" y="2294775"/>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a:extLst>
              <a:ext uri="{FF2B5EF4-FFF2-40B4-BE49-F238E27FC236}">
                <a16:creationId xmlns:a16="http://schemas.microsoft.com/office/drawing/2014/main" id="{9DBBD14D-35A0-71F2-EF7F-DA23E6A3EF60}"/>
              </a:ext>
            </a:extLst>
          </p:cNvPr>
          <p:cNvSpPr txBox="1"/>
          <p:nvPr/>
        </p:nvSpPr>
        <p:spPr>
          <a:xfrm>
            <a:off x="7697741" y="2356788"/>
            <a:ext cx="1861930" cy="338554"/>
          </a:xfrm>
          <a:prstGeom prst="rect">
            <a:avLst/>
          </a:prstGeom>
          <a:noFill/>
          <a:ln w="25400">
            <a:noFill/>
          </a:ln>
        </p:spPr>
        <p:txBody>
          <a:bodyPr wrap="square">
            <a:spAutoFit/>
          </a:bodyPr>
          <a:lstStyle/>
          <a:p>
            <a:pPr algn="ctr"/>
            <a:r>
              <a:rPr lang="en-GB" sz="1600" b="1" dirty="0"/>
              <a:t>passengerCount = 0</a:t>
            </a:r>
          </a:p>
        </p:txBody>
      </p:sp>
      <p:sp>
        <p:nvSpPr>
          <p:cNvPr id="24" name="TextBox 23">
            <a:extLst>
              <a:ext uri="{FF2B5EF4-FFF2-40B4-BE49-F238E27FC236}">
                <a16:creationId xmlns:a16="http://schemas.microsoft.com/office/drawing/2014/main" id="{9007180B-3044-9537-F298-51EB29E2AEB4}"/>
              </a:ext>
            </a:extLst>
          </p:cNvPr>
          <p:cNvSpPr txBox="1"/>
          <p:nvPr/>
        </p:nvSpPr>
        <p:spPr>
          <a:xfrm>
            <a:off x="7565218" y="2614582"/>
            <a:ext cx="2286000" cy="338554"/>
          </a:xfrm>
          <a:prstGeom prst="rect">
            <a:avLst/>
          </a:prstGeom>
          <a:noFill/>
          <a:ln w="25400">
            <a:noFill/>
          </a:ln>
        </p:spPr>
        <p:txBody>
          <a:bodyPr wrap="square">
            <a:spAutoFit/>
          </a:bodyPr>
          <a:lstStyle/>
          <a:p>
            <a:pPr algn="ctr"/>
            <a:r>
              <a:rPr lang="en-GB" sz="1600" b="1" dirty="0"/>
              <a:t>…………………………...………</a:t>
            </a:r>
          </a:p>
        </p:txBody>
      </p:sp>
      <p:sp>
        <p:nvSpPr>
          <p:cNvPr id="25" name="TextBox 24">
            <a:extLst>
              <a:ext uri="{FF2B5EF4-FFF2-40B4-BE49-F238E27FC236}">
                <a16:creationId xmlns:a16="http://schemas.microsoft.com/office/drawing/2014/main" id="{9AA222C6-6F02-826F-CEEF-74BF3A8F44B8}"/>
              </a:ext>
            </a:extLst>
          </p:cNvPr>
          <p:cNvSpPr txBox="1"/>
          <p:nvPr/>
        </p:nvSpPr>
        <p:spPr>
          <a:xfrm>
            <a:off x="7595036" y="2859566"/>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26" name="Arrow: Down 25">
            <a:extLst>
              <a:ext uri="{FF2B5EF4-FFF2-40B4-BE49-F238E27FC236}">
                <a16:creationId xmlns:a16="http://schemas.microsoft.com/office/drawing/2014/main" id="{C98E50ED-28B1-4322-340C-70C2ED03E722}"/>
              </a:ext>
            </a:extLst>
          </p:cNvPr>
          <p:cNvSpPr/>
          <p:nvPr/>
        </p:nvSpPr>
        <p:spPr>
          <a:xfrm rot="10800000">
            <a:off x="8479622" y="1477171"/>
            <a:ext cx="276060" cy="40506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TextBox 26">
            <a:extLst>
              <a:ext uri="{FF2B5EF4-FFF2-40B4-BE49-F238E27FC236}">
                <a16:creationId xmlns:a16="http://schemas.microsoft.com/office/drawing/2014/main" id="{0E8AA4E6-DAF4-C50A-923E-169D1A51BCBF}"/>
              </a:ext>
            </a:extLst>
          </p:cNvPr>
          <p:cNvSpPr txBox="1"/>
          <p:nvPr/>
        </p:nvSpPr>
        <p:spPr>
          <a:xfrm>
            <a:off x="7048386" y="992663"/>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28" name="TextBox 27">
            <a:extLst>
              <a:ext uri="{FF2B5EF4-FFF2-40B4-BE49-F238E27FC236}">
                <a16:creationId xmlns:a16="http://schemas.microsoft.com/office/drawing/2014/main" id="{3DC11812-A43D-121B-663C-A829289289FA}"/>
              </a:ext>
            </a:extLst>
          </p:cNvPr>
          <p:cNvSpPr txBox="1"/>
          <p:nvPr/>
        </p:nvSpPr>
        <p:spPr>
          <a:xfrm>
            <a:off x="7813696" y="5695933"/>
            <a:ext cx="1789044" cy="369332"/>
          </a:xfrm>
          <a:prstGeom prst="rect">
            <a:avLst/>
          </a:prstGeom>
          <a:noFill/>
        </p:spPr>
        <p:txBody>
          <a:bodyPr wrap="square">
            <a:spAutoFit/>
          </a:bodyPr>
          <a:lstStyle/>
          <a:p>
            <a:r>
              <a:rPr lang="en-GB" b="1" dirty="0"/>
              <a:t>SCOPE CHAIN</a:t>
            </a:r>
          </a:p>
        </p:txBody>
      </p:sp>
      <p:sp>
        <p:nvSpPr>
          <p:cNvPr id="31" name="TextBox 30">
            <a:extLst>
              <a:ext uri="{FF2B5EF4-FFF2-40B4-BE49-F238E27FC236}">
                <a16:creationId xmlns:a16="http://schemas.microsoft.com/office/drawing/2014/main" id="{35E892F8-C3D9-24AB-0C30-60C0A1A29CC7}"/>
              </a:ext>
            </a:extLst>
          </p:cNvPr>
          <p:cNvSpPr txBox="1"/>
          <p:nvPr/>
        </p:nvSpPr>
        <p:spPr>
          <a:xfrm>
            <a:off x="79515" y="137479"/>
            <a:ext cx="2170931" cy="1477328"/>
          </a:xfrm>
          <a:prstGeom prst="rect">
            <a:avLst/>
          </a:prstGeom>
          <a:noFill/>
        </p:spPr>
        <p:txBody>
          <a:bodyPr wrap="square">
            <a:spAutoFit/>
          </a:bodyPr>
          <a:lstStyle/>
          <a:p>
            <a:r>
              <a:rPr lang="en-GB" b="1" dirty="0"/>
              <a:t>16) passengerCount is incremented by 1 and the booker drops off the execution context</a:t>
            </a:r>
          </a:p>
        </p:txBody>
      </p:sp>
      <p:sp>
        <p:nvSpPr>
          <p:cNvPr id="32" name="TextBox 31">
            <a:extLst>
              <a:ext uri="{FF2B5EF4-FFF2-40B4-BE49-F238E27FC236}">
                <a16:creationId xmlns:a16="http://schemas.microsoft.com/office/drawing/2014/main" id="{99785637-D949-D402-8256-AF6CF805B5C0}"/>
              </a:ext>
            </a:extLst>
          </p:cNvPr>
          <p:cNvSpPr txBox="1"/>
          <p:nvPr/>
        </p:nvSpPr>
        <p:spPr>
          <a:xfrm>
            <a:off x="7694316" y="3160092"/>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3" name="Rectangle 32">
            <a:extLst>
              <a:ext uri="{FF2B5EF4-FFF2-40B4-BE49-F238E27FC236}">
                <a16:creationId xmlns:a16="http://schemas.microsoft.com/office/drawing/2014/main" id="{9DEC72BF-31D1-479B-D730-91883EE1FEFA}"/>
              </a:ext>
            </a:extLst>
          </p:cNvPr>
          <p:cNvSpPr/>
          <p:nvPr/>
        </p:nvSpPr>
        <p:spPr>
          <a:xfrm>
            <a:off x="2697649" y="3393842"/>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Rectangle 33">
            <a:extLst>
              <a:ext uri="{FF2B5EF4-FFF2-40B4-BE49-F238E27FC236}">
                <a16:creationId xmlns:a16="http://schemas.microsoft.com/office/drawing/2014/main" id="{BDFC02C0-128A-17D4-3ABD-16870D7ADF89}"/>
              </a:ext>
            </a:extLst>
          </p:cNvPr>
          <p:cNvSpPr/>
          <p:nvPr/>
        </p:nvSpPr>
        <p:spPr>
          <a:xfrm>
            <a:off x="7082641" y="3913677"/>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TextBox 34">
            <a:extLst>
              <a:ext uri="{FF2B5EF4-FFF2-40B4-BE49-F238E27FC236}">
                <a16:creationId xmlns:a16="http://schemas.microsoft.com/office/drawing/2014/main" id="{0B441FA3-B04C-F5DA-0EAD-BD3D6C0A74E1}"/>
              </a:ext>
            </a:extLst>
          </p:cNvPr>
          <p:cNvSpPr txBox="1"/>
          <p:nvPr/>
        </p:nvSpPr>
        <p:spPr>
          <a:xfrm>
            <a:off x="7082642" y="3913677"/>
            <a:ext cx="2330312" cy="338554"/>
          </a:xfrm>
          <a:prstGeom prst="rect">
            <a:avLst/>
          </a:prstGeom>
          <a:noFill/>
          <a:ln w="25400">
            <a:noFill/>
          </a:ln>
        </p:spPr>
        <p:txBody>
          <a:bodyPr wrap="square">
            <a:spAutoFit/>
          </a:bodyPr>
          <a:lstStyle/>
          <a:p>
            <a:pPr algn="ctr"/>
            <a:r>
              <a:rPr lang="en-GB" sz="1600" b="1" dirty="0"/>
              <a:t>Booker ( ) Scope</a:t>
            </a:r>
          </a:p>
        </p:txBody>
      </p:sp>
      <p:sp>
        <p:nvSpPr>
          <p:cNvPr id="36" name="Rectangle 35">
            <a:extLst>
              <a:ext uri="{FF2B5EF4-FFF2-40B4-BE49-F238E27FC236}">
                <a16:creationId xmlns:a16="http://schemas.microsoft.com/office/drawing/2014/main" id="{C3045365-BA08-3E7A-9157-4D8576F4961A}"/>
              </a:ext>
            </a:extLst>
          </p:cNvPr>
          <p:cNvSpPr/>
          <p:nvPr/>
        </p:nvSpPr>
        <p:spPr>
          <a:xfrm>
            <a:off x="7206466" y="4278735"/>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TextBox 36">
            <a:extLst>
              <a:ext uri="{FF2B5EF4-FFF2-40B4-BE49-F238E27FC236}">
                <a16:creationId xmlns:a16="http://schemas.microsoft.com/office/drawing/2014/main" id="{315DE8F6-E604-E2E3-9160-899C943A240F}"/>
              </a:ext>
            </a:extLst>
          </p:cNvPr>
          <p:cNvSpPr txBox="1"/>
          <p:nvPr/>
        </p:nvSpPr>
        <p:spPr>
          <a:xfrm>
            <a:off x="7126952" y="4598542"/>
            <a:ext cx="2286000" cy="338554"/>
          </a:xfrm>
          <a:prstGeom prst="rect">
            <a:avLst/>
          </a:prstGeom>
          <a:noFill/>
          <a:ln w="25400">
            <a:noFill/>
          </a:ln>
        </p:spPr>
        <p:txBody>
          <a:bodyPr wrap="square">
            <a:spAutoFit/>
          </a:bodyPr>
          <a:lstStyle/>
          <a:p>
            <a:pPr algn="ctr"/>
            <a:r>
              <a:rPr lang="en-GB" sz="1600" b="1" dirty="0"/>
              <a:t>…………………………...………</a:t>
            </a:r>
          </a:p>
        </p:txBody>
      </p:sp>
      <p:sp>
        <p:nvSpPr>
          <p:cNvPr id="38" name="TextBox 37">
            <a:extLst>
              <a:ext uri="{FF2B5EF4-FFF2-40B4-BE49-F238E27FC236}">
                <a16:creationId xmlns:a16="http://schemas.microsoft.com/office/drawing/2014/main" id="{F87DF049-5E7E-72A2-6753-F37D1688DB7B}"/>
              </a:ext>
            </a:extLst>
          </p:cNvPr>
          <p:cNvSpPr txBox="1"/>
          <p:nvPr/>
        </p:nvSpPr>
        <p:spPr>
          <a:xfrm>
            <a:off x="7156770" y="4843526"/>
            <a:ext cx="2067339" cy="338554"/>
          </a:xfrm>
          <a:prstGeom prst="rect">
            <a:avLst/>
          </a:prstGeom>
          <a:noFill/>
          <a:ln w="25400">
            <a:noFill/>
          </a:ln>
        </p:spPr>
        <p:txBody>
          <a:bodyPr wrap="square">
            <a:spAutoFit/>
          </a:bodyPr>
          <a:lstStyle/>
          <a:p>
            <a:pPr algn="ctr"/>
            <a:r>
              <a:rPr lang="en-GB" sz="1600" b="1" dirty="0"/>
              <a:t>secureBooking = </a:t>
            </a:r>
            <a:r>
              <a:rPr lang="en-GB" sz="1600" b="1" i="1" dirty="0"/>
              <a:t>&lt;f&gt;</a:t>
            </a:r>
          </a:p>
        </p:txBody>
      </p:sp>
      <p:sp>
        <p:nvSpPr>
          <p:cNvPr id="39" name="TextBox 38">
            <a:extLst>
              <a:ext uri="{FF2B5EF4-FFF2-40B4-BE49-F238E27FC236}">
                <a16:creationId xmlns:a16="http://schemas.microsoft.com/office/drawing/2014/main" id="{EEC46E3D-54E6-9A66-AFD6-AC23A5A67D01}"/>
              </a:ext>
            </a:extLst>
          </p:cNvPr>
          <p:cNvSpPr txBox="1"/>
          <p:nvPr/>
        </p:nvSpPr>
        <p:spPr>
          <a:xfrm>
            <a:off x="7256050" y="5144052"/>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0" name="Arrow: Down 39">
            <a:extLst>
              <a:ext uri="{FF2B5EF4-FFF2-40B4-BE49-F238E27FC236}">
                <a16:creationId xmlns:a16="http://schemas.microsoft.com/office/drawing/2014/main" id="{EA2E83E1-F21A-9173-3DFC-E4F709398E07}"/>
              </a:ext>
            </a:extLst>
          </p:cNvPr>
          <p:cNvSpPr/>
          <p:nvPr/>
        </p:nvSpPr>
        <p:spPr>
          <a:xfrm rot="10800000">
            <a:off x="7165334" y="1453517"/>
            <a:ext cx="293866" cy="2367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0D20A79B-FC67-D6B1-299A-F4406DD67AAB}"/>
              </a:ext>
            </a:extLst>
          </p:cNvPr>
          <p:cNvSpPr/>
          <p:nvPr/>
        </p:nvSpPr>
        <p:spPr>
          <a:xfrm>
            <a:off x="3805033" y="2996899"/>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TextBox 42">
            <a:extLst>
              <a:ext uri="{FF2B5EF4-FFF2-40B4-BE49-F238E27FC236}">
                <a16:creationId xmlns:a16="http://schemas.microsoft.com/office/drawing/2014/main" id="{ABD15107-0313-CFFF-E459-CF353B671311}"/>
              </a:ext>
            </a:extLst>
          </p:cNvPr>
          <p:cNvSpPr txBox="1"/>
          <p:nvPr/>
        </p:nvSpPr>
        <p:spPr>
          <a:xfrm>
            <a:off x="3764198" y="2963136"/>
            <a:ext cx="2067339" cy="338554"/>
          </a:xfrm>
          <a:prstGeom prst="rect">
            <a:avLst/>
          </a:prstGeom>
          <a:noFill/>
          <a:ln w="25400">
            <a:noFill/>
          </a:ln>
        </p:spPr>
        <p:txBody>
          <a:bodyPr wrap="square">
            <a:spAutoFit/>
          </a:bodyPr>
          <a:lstStyle/>
          <a:p>
            <a:pPr algn="ctr"/>
            <a:r>
              <a:rPr lang="en-GB" sz="1600" b="1" dirty="0"/>
              <a:t>passengerCount = </a:t>
            </a:r>
            <a:r>
              <a:rPr lang="en-GB" sz="1600" b="1" dirty="0">
                <a:solidFill>
                  <a:srgbClr val="FF0000"/>
                </a:solidFill>
              </a:rPr>
              <a:t>1</a:t>
            </a:r>
          </a:p>
        </p:txBody>
      </p:sp>
      <p:sp>
        <p:nvSpPr>
          <p:cNvPr id="44" name="Arrow: Down 43">
            <a:extLst>
              <a:ext uri="{FF2B5EF4-FFF2-40B4-BE49-F238E27FC236}">
                <a16:creationId xmlns:a16="http://schemas.microsoft.com/office/drawing/2014/main" id="{02A4985C-22EA-9C35-B247-7AC475FECF85}"/>
              </a:ext>
            </a:extLst>
          </p:cNvPr>
          <p:cNvSpPr/>
          <p:nvPr/>
        </p:nvSpPr>
        <p:spPr>
          <a:xfrm rot="18330693">
            <a:off x="6450668" y="2843511"/>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TextBox 44">
            <a:extLst>
              <a:ext uri="{FF2B5EF4-FFF2-40B4-BE49-F238E27FC236}">
                <a16:creationId xmlns:a16="http://schemas.microsoft.com/office/drawing/2014/main" id="{EEEEE0E2-313E-53A7-685F-FC764BA6053D}"/>
              </a:ext>
            </a:extLst>
          </p:cNvPr>
          <p:cNvSpPr txBox="1"/>
          <p:nvPr/>
        </p:nvSpPr>
        <p:spPr>
          <a:xfrm>
            <a:off x="7233916" y="4337230"/>
            <a:ext cx="1861930" cy="338554"/>
          </a:xfrm>
          <a:prstGeom prst="rect">
            <a:avLst/>
          </a:prstGeom>
          <a:noFill/>
          <a:ln w="25400">
            <a:noFill/>
          </a:ln>
        </p:spPr>
        <p:txBody>
          <a:bodyPr wrap="square">
            <a:spAutoFit/>
          </a:bodyPr>
          <a:lstStyle/>
          <a:p>
            <a:pPr algn="ctr"/>
            <a:r>
              <a:rPr lang="en-GB" sz="1600" b="1" dirty="0"/>
              <a:t>&lt;empty&gt;</a:t>
            </a:r>
          </a:p>
        </p:txBody>
      </p:sp>
      <p:sp>
        <p:nvSpPr>
          <p:cNvPr id="46" name="TextBox 45">
            <a:extLst>
              <a:ext uri="{FF2B5EF4-FFF2-40B4-BE49-F238E27FC236}">
                <a16:creationId xmlns:a16="http://schemas.microsoft.com/office/drawing/2014/main" id="{9DEEDA01-C88A-E431-5D73-B2817813A6C3}"/>
              </a:ext>
            </a:extLst>
          </p:cNvPr>
          <p:cNvSpPr txBox="1"/>
          <p:nvPr/>
        </p:nvSpPr>
        <p:spPr>
          <a:xfrm rot="2108743">
            <a:off x="5840186" y="3821509"/>
            <a:ext cx="1151673" cy="369332"/>
          </a:xfrm>
          <a:prstGeom prst="rect">
            <a:avLst/>
          </a:prstGeom>
          <a:noFill/>
        </p:spPr>
        <p:txBody>
          <a:bodyPr wrap="square">
            <a:spAutoFit/>
          </a:bodyPr>
          <a:lstStyle/>
          <a:p>
            <a:r>
              <a:rPr lang="en-GB" b="1" dirty="0">
                <a:solidFill>
                  <a:srgbClr val="FF0000"/>
                </a:solidFill>
              </a:rPr>
              <a:t>CLOSURE</a:t>
            </a:r>
          </a:p>
        </p:txBody>
      </p:sp>
      <p:sp>
        <p:nvSpPr>
          <p:cNvPr id="50" name="TextBox 49">
            <a:extLst>
              <a:ext uri="{FF2B5EF4-FFF2-40B4-BE49-F238E27FC236}">
                <a16:creationId xmlns:a16="http://schemas.microsoft.com/office/drawing/2014/main" id="{1E621372-5CD8-7F6A-736F-7EF3A8897E1F}"/>
              </a:ext>
            </a:extLst>
          </p:cNvPr>
          <p:cNvSpPr txBox="1"/>
          <p:nvPr/>
        </p:nvSpPr>
        <p:spPr>
          <a:xfrm>
            <a:off x="106019" y="5858800"/>
            <a:ext cx="7575042" cy="923330"/>
          </a:xfrm>
          <a:prstGeom prst="rect">
            <a:avLst/>
          </a:prstGeom>
          <a:noFill/>
        </p:spPr>
        <p:txBody>
          <a:bodyPr wrap="square">
            <a:spAutoFit/>
          </a:bodyPr>
          <a:lstStyle/>
          <a:p>
            <a:r>
              <a:rPr lang="en-GB" b="1" dirty="0"/>
              <a:t>15) The booker function attempts to increase the passengerCount variable but it is not in the current scope. It looks in the closure to find the variable. In fact the closure has priority over the scope chain, it looks at the closure first.</a:t>
            </a:r>
          </a:p>
        </p:txBody>
      </p:sp>
      <p:sp>
        <p:nvSpPr>
          <p:cNvPr id="51" name="TextBox 50">
            <a:extLst>
              <a:ext uri="{FF2B5EF4-FFF2-40B4-BE49-F238E27FC236}">
                <a16:creationId xmlns:a16="http://schemas.microsoft.com/office/drawing/2014/main" id="{F88969E4-FE95-FD52-0339-9689FAD2F02C}"/>
              </a:ext>
            </a:extLst>
          </p:cNvPr>
          <p:cNvSpPr txBox="1"/>
          <p:nvPr/>
        </p:nvSpPr>
        <p:spPr>
          <a:xfrm>
            <a:off x="5174665" y="4110997"/>
            <a:ext cx="1376791" cy="646331"/>
          </a:xfrm>
          <a:prstGeom prst="rect">
            <a:avLst/>
          </a:prstGeom>
          <a:noFill/>
        </p:spPr>
        <p:txBody>
          <a:bodyPr wrap="square">
            <a:spAutoFit/>
          </a:bodyPr>
          <a:lstStyle/>
          <a:p>
            <a:r>
              <a:rPr lang="en-GB" b="1" dirty="0">
                <a:solidFill>
                  <a:srgbClr val="FF0000"/>
                </a:solidFill>
              </a:rPr>
              <a:t>Priority over scope chain</a:t>
            </a:r>
          </a:p>
        </p:txBody>
      </p:sp>
      <p:sp>
        <p:nvSpPr>
          <p:cNvPr id="52" name="Arrow: Bent 51">
            <a:extLst>
              <a:ext uri="{FF2B5EF4-FFF2-40B4-BE49-F238E27FC236}">
                <a16:creationId xmlns:a16="http://schemas.microsoft.com/office/drawing/2014/main" id="{80000625-2C48-4F62-C29D-F39FEB80C42A}"/>
              </a:ext>
            </a:extLst>
          </p:cNvPr>
          <p:cNvSpPr/>
          <p:nvPr/>
        </p:nvSpPr>
        <p:spPr>
          <a:xfrm>
            <a:off x="2250446" y="429232"/>
            <a:ext cx="679687" cy="2127022"/>
          </a:xfrm>
          <a:prstGeom prst="ben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53" name="Rectangle 52">
            <a:extLst>
              <a:ext uri="{FF2B5EF4-FFF2-40B4-BE49-F238E27FC236}">
                <a16:creationId xmlns:a16="http://schemas.microsoft.com/office/drawing/2014/main" id="{318ADA8A-F697-356B-416A-A40BBF2732E4}"/>
              </a:ext>
            </a:extLst>
          </p:cNvPr>
          <p:cNvSpPr/>
          <p:nvPr/>
        </p:nvSpPr>
        <p:spPr>
          <a:xfrm>
            <a:off x="2955237" y="233705"/>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4" name="TextBox 53">
            <a:extLst>
              <a:ext uri="{FF2B5EF4-FFF2-40B4-BE49-F238E27FC236}">
                <a16:creationId xmlns:a16="http://schemas.microsoft.com/office/drawing/2014/main" id="{3496F6BD-CE2C-058A-195C-585D3C6BF5A7}"/>
              </a:ext>
            </a:extLst>
          </p:cNvPr>
          <p:cNvSpPr txBox="1"/>
          <p:nvPr/>
        </p:nvSpPr>
        <p:spPr>
          <a:xfrm>
            <a:off x="3140766" y="233704"/>
            <a:ext cx="2027582" cy="338554"/>
          </a:xfrm>
          <a:prstGeom prst="rect">
            <a:avLst/>
          </a:prstGeom>
          <a:noFill/>
          <a:ln w="25400">
            <a:noFill/>
          </a:ln>
        </p:spPr>
        <p:txBody>
          <a:bodyPr wrap="square">
            <a:spAutoFit/>
          </a:bodyPr>
          <a:lstStyle/>
          <a:p>
            <a:pPr algn="ctr"/>
            <a:r>
              <a:rPr lang="en-GB" sz="1600" b="1" dirty="0"/>
              <a:t>booker ( ) EC</a:t>
            </a:r>
          </a:p>
        </p:txBody>
      </p:sp>
      <p:sp>
        <p:nvSpPr>
          <p:cNvPr id="55" name="Rectangle 54">
            <a:extLst>
              <a:ext uri="{FF2B5EF4-FFF2-40B4-BE49-F238E27FC236}">
                <a16:creationId xmlns:a16="http://schemas.microsoft.com/office/drawing/2014/main" id="{76C2C16D-C69D-E6CE-6D88-6FA7A1B9FD35}"/>
              </a:ext>
            </a:extLst>
          </p:cNvPr>
          <p:cNvSpPr/>
          <p:nvPr/>
        </p:nvSpPr>
        <p:spPr>
          <a:xfrm>
            <a:off x="3048001" y="572258"/>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6" name="TextBox 55">
            <a:extLst>
              <a:ext uri="{FF2B5EF4-FFF2-40B4-BE49-F238E27FC236}">
                <a16:creationId xmlns:a16="http://schemas.microsoft.com/office/drawing/2014/main" id="{A8A9CBE4-7FE1-5CCA-2B04-BCDDE3E82B38}"/>
              </a:ext>
            </a:extLst>
          </p:cNvPr>
          <p:cNvSpPr txBox="1"/>
          <p:nvPr/>
        </p:nvSpPr>
        <p:spPr>
          <a:xfrm>
            <a:off x="3048001" y="660775"/>
            <a:ext cx="2067339" cy="338554"/>
          </a:xfrm>
          <a:prstGeom prst="rect">
            <a:avLst/>
          </a:prstGeom>
          <a:noFill/>
          <a:ln w="25400">
            <a:noFill/>
          </a:ln>
        </p:spPr>
        <p:txBody>
          <a:bodyPr wrap="square">
            <a:spAutoFit/>
          </a:bodyPr>
          <a:lstStyle/>
          <a:p>
            <a:pPr algn="ctr"/>
            <a:r>
              <a:rPr lang="en-GB" sz="1600" b="1" dirty="0"/>
              <a:t>&lt;empty&gt;</a:t>
            </a:r>
          </a:p>
        </p:txBody>
      </p:sp>
      <p:sp>
        <p:nvSpPr>
          <p:cNvPr id="58" name="TextBox 57">
            <a:extLst>
              <a:ext uri="{FF2B5EF4-FFF2-40B4-BE49-F238E27FC236}">
                <a16:creationId xmlns:a16="http://schemas.microsoft.com/office/drawing/2014/main" id="{73EB0AE4-2A8E-72D4-00D9-030B3B7EDC13}"/>
              </a:ext>
            </a:extLst>
          </p:cNvPr>
          <p:cNvSpPr txBox="1"/>
          <p:nvPr/>
        </p:nvSpPr>
        <p:spPr>
          <a:xfrm>
            <a:off x="2919940" y="4990163"/>
            <a:ext cx="3463675" cy="646331"/>
          </a:xfrm>
          <a:prstGeom prst="rect">
            <a:avLst/>
          </a:prstGeom>
          <a:noFill/>
        </p:spPr>
        <p:txBody>
          <a:bodyPr wrap="square">
            <a:spAutoFit/>
          </a:bodyPr>
          <a:lstStyle/>
          <a:p>
            <a:r>
              <a:rPr lang="en-GB" b="1" dirty="0"/>
              <a:t>17) this cycle repeat for each time the booker function is called.</a:t>
            </a:r>
          </a:p>
        </p:txBody>
      </p:sp>
    </p:spTree>
    <p:extLst>
      <p:ext uri="{BB962C8B-B14F-4D97-AF65-F5344CB8AC3E}">
        <p14:creationId xmlns:p14="http://schemas.microsoft.com/office/powerpoint/2010/main" val="58843416"/>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D4E9A0-FB7E-DADF-716C-B9944C17B1B4}"/>
              </a:ext>
            </a:extLst>
          </p:cNvPr>
          <p:cNvSpPr txBox="1"/>
          <p:nvPr/>
        </p:nvSpPr>
        <p:spPr>
          <a:xfrm>
            <a:off x="371061" y="405205"/>
            <a:ext cx="8733184" cy="646331"/>
          </a:xfrm>
          <a:prstGeom prst="rect">
            <a:avLst/>
          </a:prstGeom>
          <a:noFill/>
        </p:spPr>
        <p:txBody>
          <a:bodyPr wrap="square">
            <a:spAutoFit/>
          </a:bodyPr>
          <a:lstStyle/>
          <a:p>
            <a:r>
              <a:rPr lang="en-GB" dirty="0"/>
              <a:t>A closure is the closed-over </a:t>
            </a:r>
            <a:r>
              <a:rPr lang="en-GB" b="1" dirty="0"/>
              <a:t>variable environment </a:t>
            </a:r>
            <a:r>
              <a:rPr lang="en-GB" dirty="0"/>
              <a:t>of the execution context </a:t>
            </a:r>
            <a:r>
              <a:rPr lang="en-GB" b="1" dirty="0"/>
              <a:t>in which a function was created</a:t>
            </a:r>
            <a:r>
              <a:rPr lang="en-GB" dirty="0"/>
              <a:t>, </a:t>
            </a:r>
            <a:r>
              <a:rPr lang="en-GB" i="1" dirty="0"/>
              <a:t>even </a:t>
            </a:r>
            <a:r>
              <a:rPr lang="en-GB" b="1" i="1" dirty="0"/>
              <a:t>after</a:t>
            </a:r>
            <a:r>
              <a:rPr lang="en-GB" dirty="0"/>
              <a:t> that execution context is gone.</a:t>
            </a:r>
          </a:p>
        </p:txBody>
      </p:sp>
      <p:sp>
        <p:nvSpPr>
          <p:cNvPr id="3" name="TextBox 2">
            <a:extLst>
              <a:ext uri="{FF2B5EF4-FFF2-40B4-BE49-F238E27FC236}">
                <a16:creationId xmlns:a16="http://schemas.microsoft.com/office/drawing/2014/main" id="{779B2F60-7DFF-E065-984F-B2EDAC5A6BD8}"/>
              </a:ext>
            </a:extLst>
          </p:cNvPr>
          <p:cNvSpPr txBox="1"/>
          <p:nvPr/>
        </p:nvSpPr>
        <p:spPr>
          <a:xfrm>
            <a:off x="371061" y="1299727"/>
            <a:ext cx="8733184" cy="923330"/>
          </a:xfrm>
          <a:prstGeom prst="rect">
            <a:avLst/>
          </a:prstGeom>
          <a:noFill/>
        </p:spPr>
        <p:txBody>
          <a:bodyPr wrap="square">
            <a:spAutoFit/>
          </a:bodyPr>
          <a:lstStyle/>
          <a:p>
            <a:r>
              <a:rPr lang="en-GB" dirty="0"/>
              <a:t>A closure gives a function access to all the variables of </a:t>
            </a:r>
            <a:r>
              <a:rPr lang="en-GB" b="1" dirty="0"/>
              <a:t>its parent function</a:t>
            </a:r>
            <a:r>
              <a:rPr lang="en-GB" dirty="0"/>
              <a:t>, </a:t>
            </a:r>
            <a:r>
              <a:rPr lang="en-GB" i="1" dirty="0"/>
              <a:t>even </a:t>
            </a:r>
            <a:r>
              <a:rPr lang="en-GB" b="1" i="1" dirty="0"/>
              <a:t>after</a:t>
            </a:r>
            <a:r>
              <a:rPr lang="en-GB" i="1" dirty="0"/>
              <a:t> </a:t>
            </a:r>
            <a:r>
              <a:rPr lang="en-GB" dirty="0"/>
              <a:t>that parent function has returned. The function keeps a </a:t>
            </a:r>
            <a:r>
              <a:rPr lang="en-GB" b="1" dirty="0"/>
              <a:t>reference</a:t>
            </a:r>
            <a:r>
              <a:rPr lang="en-GB" dirty="0"/>
              <a:t> to it's outer scope, which </a:t>
            </a:r>
            <a:r>
              <a:rPr lang="en-GB" b="1" i="1" dirty="0"/>
              <a:t>preserves</a:t>
            </a:r>
            <a:r>
              <a:rPr lang="en-GB" dirty="0"/>
              <a:t> the scope chain throughout time.</a:t>
            </a:r>
          </a:p>
        </p:txBody>
      </p:sp>
      <p:sp>
        <p:nvSpPr>
          <p:cNvPr id="4" name="TextBox 3">
            <a:extLst>
              <a:ext uri="{FF2B5EF4-FFF2-40B4-BE49-F238E27FC236}">
                <a16:creationId xmlns:a16="http://schemas.microsoft.com/office/drawing/2014/main" id="{76C7C9DB-75ED-F058-DE75-A56C8EFD5B0E}"/>
              </a:ext>
            </a:extLst>
          </p:cNvPr>
          <p:cNvSpPr txBox="1"/>
          <p:nvPr/>
        </p:nvSpPr>
        <p:spPr>
          <a:xfrm>
            <a:off x="371061" y="2471248"/>
            <a:ext cx="8733184" cy="646331"/>
          </a:xfrm>
          <a:prstGeom prst="rect">
            <a:avLst/>
          </a:prstGeom>
          <a:noFill/>
        </p:spPr>
        <p:txBody>
          <a:bodyPr wrap="square">
            <a:spAutoFit/>
          </a:bodyPr>
          <a:lstStyle/>
          <a:p>
            <a:r>
              <a:rPr lang="en-GB" dirty="0"/>
              <a:t>A closure makes sure that a function does not loose connection to </a:t>
            </a:r>
            <a:r>
              <a:rPr lang="en-GB" b="1" dirty="0"/>
              <a:t>variables that existed at the function's birthplace</a:t>
            </a:r>
            <a:r>
              <a:rPr lang="en-GB" dirty="0"/>
              <a:t>.</a:t>
            </a:r>
          </a:p>
        </p:txBody>
      </p:sp>
      <p:sp>
        <p:nvSpPr>
          <p:cNvPr id="5" name="TextBox 4">
            <a:extLst>
              <a:ext uri="{FF2B5EF4-FFF2-40B4-BE49-F238E27FC236}">
                <a16:creationId xmlns:a16="http://schemas.microsoft.com/office/drawing/2014/main" id="{4F794273-55D4-A72F-1D0B-69DE42E84E6F}"/>
              </a:ext>
            </a:extLst>
          </p:cNvPr>
          <p:cNvSpPr txBox="1"/>
          <p:nvPr/>
        </p:nvSpPr>
        <p:spPr>
          <a:xfrm>
            <a:off x="371061" y="3365770"/>
            <a:ext cx="8733184" cy="923330"/>
          </a:xfrm>
          <a:prstGeom prst="rect">
            <a:avLst/>
          </a:prstGeom>
          <a:noFill/>
        </p:spPr>
        <p:txBody>
          <a:bodyPr wrap="square">
            <a:spAutoFit/>
          </a:bodyPr>
          <a:lstStyle/>
          <a:p>
            <a:r>
              <a:rPr lang="en-GB" dirty="0"/>
              <a:t>A closure is like a </a:t>
            </a:r>
            <a:r>
              <a:rPr lang="en-GB" b="1" dirty="0"/>
              <a:t>backpack</a:t>
            </a:r>
            <a:r>
              <a:rPr lang="en-GB" dirty="0"/>
              <a:t> that a function carries around wherever it goes. This backpack contains all the </a:t>
            </a:r>
            <a:r>
              <a:rPr lang="en-GB" b="1" dirty="0"/>
              <a:t>variables that were present in the environment where the function was created</a:t>
            </a:r>
            <a:r>
              <a:rPr lang="en-GB" dirty="0"/>
              <a:t>.</a:t>
            </a:r>
          </a:p>
        </p:txBody>
      </p:sp>
      <p:sp>
        <p:nvSpPr>
          <p:cNvPr id="7" name="TextBox 6">
            <a:extLst>
              <a:ext uri="{FF2B5EF4-FFF2-40B4-BE49-F238E27FC236}">
                <a16:creationId xmlns:a16="http://schemas.microsoft.com/office/drawing/2014/main" id="{C035312D-204C-7809-E063-798AA3576DAA}"/>
              </a:ext>
            </a:extLst>
          </p:cNvPr>
          <p:cNvSpPr txBox="1"/>
          <p:nvPr/>
        </p:nvSpPr>
        <p:spPr>
          <a:xfrm>
            <a:off x="371060" y="4537291"/>
            <a:ext cx="9090991" cy="923330"/>
          </a:xfrm>
          <a:prstGeom prst="rect">
            <a:avLst/>
          </a:prstGeom>
          <a:noFill/>
        </p:spPr>
        <p:txBody>
          <a:bodyPr wrap="square">
            <a:spAutoFit/>
          </a:bodyPr>
          <a:lstStyle/>
          <a:p>
            <a:r>
              <a:rPr lang="en-GB" b="1" dirty="0"/>
              <a:t>NOTE</a:t>
            </a:r>
            <a:r>
              <a:rPr lang="en-GB" dirty="0"/>
              <a:t>: We do </a:t>
            </a:r>
            <a:r>
              <a:rPr lang="en-GB" b="1" dirty="0"/>
              <a:t>not</a:t>
            </a:r>
            <a:r>
              <a:rPr lang="en-GB" dirty="0"/>
              <a:t> have to create closures manually. This is a JavaScript feature that happens automatically. WE cannot even access closed over variables explicitly. a closure is </a:t>
            </a:r>
            <a:r>
              <a:rPr lang="en-GB" b="1" dirty="0"/>
              <a:t>not</a:t>
            </a:r>
            <a:r>
              <a:rPr lang="en-GB" dirty="0"/>
              <a:t> a tangible JavaScript object.</a:t>
            </a:r>
          </a:p>
        </p:txBody>
      </p:sp>
    </p:spTree>
    <p:extLst>
      <p:ext uri="{BB962C8B-B14F-4D97-AF65-F5344CB8AC3E}">
        <p14:creationId xmlns:p14="http://schemas.microsoft.com/office/powerpoint/2010/main" val="118159129"/>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CAFC7B-10BD-C264-7DB3-827814FE8A8A}"/>
              </a:ext>
            </a:extLst>
          </p:cNvPr>
          <p:cNvSpPr txBox="1"/>
          <p:nvPr/>
        </p:nvSpPr>
        <p:spPr>
          <a:xfrm>
            <a:off x="251792" y="249777"/>
            <a:ext cx="6165573"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5A6643D0-2E65-1A86-7FC9-4F884BE42CC7}"/>
              </a:ext>
            </a:extLst>
          </p:cNvPr>
          <p:cNvPicPr>
            <a:picLocks noChangeAspect="1"/>
          </p:cNvPicPr>
          <p:nvPr/>
        </p:nvPicPr>
        <p:blipFill>
          <a:blip r:embed="rId2"/>
          <a:stretch>
            <a:fillRect/>
          </a:stretch>
        </p:blipFill>
        <p:spPr>
          <a:xfrm>
            <a:off x="251792" y="588331"/>
            <a:ext cx="9445366" cy="2963252"/>
          </a:xfrm>
          <a:prstGeom prst="rect">
            <a:avLst/>
          </a:prstGeom>
        </p:spPr>
      </p:pic>
      <p:sp>
        <p:nvSpPr>
          <p:cNvPr id="7" name="TextBox 6">
            <a:extLst>
              <a:ext uri="{FF2B5EF4-FFF2-40B4-BE49-F238E27FC236}">
                <a16:creationId xmlns:a16="http://schemas.microsoft.com/office/drawing/2014/main" id="{593693B8-51EA-CBF6-6CF2-7E72F88BC658}"/>
              </a:ext>
            </a:extLst>
          </p:cNvPr>
          <p:cNvSpPr txBox="1"/>
          <p:nvPr/>
        </p:nvSpPr>
        <p:spPr>
          <a:xfrm>
            <a:off x="4399722" y="1107181"/>
            <a:ext cx="5297436" cy="1477328"/>
          </a:xfrm>
          <a:prstGeom prst="rect">
            <a:avLst/>
          </a:prstGeom>
          <a:noFill/>
        </p:spPr>
        <p:txBody>
          <a:bodyPr wrap="square">
            <a:spAutoFit/>
          </a:bodyPr>
          <a:lstStyle/>
          <a:p>
            <a:r>
              <a:rPr lang="en-GB" b="1" dirty="0"/>
              <a:t>Console.dir will show us the closure of a function. Here we see that under scopes the passengerCount from secureBooking is the closure. Note that what appears here in double square brackets is not accessible but purely for diagnostic purposes.</a:t>
            </a:r>
            <a:endParaRPr lang="en-GB" dirty="0"/>
          </a:p>
        </p:txBody>
      </p:sp>
    </p:spTree>
    <p:extLst>
      <p:ext uri="{BB962C8B-B14F-4D97-AF65-F5344CB8AC3E}">
        <p14:creationId xmlns:p14="http://schemas.microsoft.com/office/powerpoint/2010/main" val="2401709193"/>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630144-D205-1564-50E0-F184577BC126}"/>
              </a:ext>
            </a:extLst>
          </p:cNvPr>
          <p:cNvSpPr txBox="1"/>
          <p:nvPr/>
        </p:nvSpPr>
        <p:spPr>
          <a:xfrm>
            <a:off x="0" y="0"/>
            <a:ext cx="4444449" cy="584775"/>
          </a:xfrm>
          <a:prstGeom prst="rect">
            <a:avLst/>
          </a:prstGeom>
          <a:noFill/>
        </p:spPr>
        <p:txBody>
          <a:bodyPr wrap="square">
            <a:spAutoFit/>
          </a:bodyPr>
          <a:lstStyle/>
          <a:p>
            <a:r>
              <a:rPr lang="en-GB" sz="3200" dirty="0">
                <a:solidFill>
                  <a:srgbClr val="1C1D1F"/>
                </a:solidFill>
              </a:rPr>
              <a:t>More Closures Examples</a:t>
            </a:r>
            <a:endParaRPr lang="en-GB" sz="3200" b="0" i="0" dirty="0">
              <a:solidFill>
                <a:srgbClr val="1C1D1F"/>
              </a:solidFill>
              <a:effectLst/>
            </a:endParaRPr>
          </a:p>
        </p:txBody>
      </p:sp>
      <p:sp>
        <p:nvSpPr>
          <p:cNvPr id="10" name="TextBox 9">
            <a:extLst>
              <a:ext uri="{FF2B5EF4-FFF2-40B4-BE49-F238E27FC236}">
                <a16:creationId xmlns:a16="http://schemas.microsoft.com/office/drawing/2014/main" id="{07380FA3-23BC-C4A7-CDA5-04345CA21769}"/>
              </a:ext>
            </a:extLst>
          </p:cNvPr>
          <p:cNvSpPr txBox="1"/>
          <p:nvPr/>
        </p:nvSpPr>
        <p:spPr>
          <a:xfrm>
            <a:off x="186307" y="595096"/>
            <a:ext cx="4949686"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777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g</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6A9955"/>
                </a:solidFill>
                <a:effectLst/>
                <a:latin typeface="Consolas" panose="020B0609020204030204" pitchFamily="49" charset="0"/>
              </a:rPr>
              <a:t>// re-assigning f function</a:t>
            </a:r>
            <a:endParaRPr lang="en-GB" sz="1600" b="1" dirty="0">
              <a:solidFill>
                <a:srgbClr val="D4D4D4"/>
              </a:solidFill>
              <a:effectLst/>
              <a:latin typeface="Consolas" panose="020B0609020204030204" pitchFamily="49" charset="0"/>
            </a:endParaRPr>
          </a:p>
          <a:p>
            <a:r>
              <a:rPr lang="en-GB" sz="1600" b="1" dirty="0">
                <a:solidFill>
                  <a:srgbClr val="DCDCAA"/>
                </a:solidFill>
                <a:effectLst/>
                <a:latin typeface="Consolas" panose="020B0609020204030204" pitchFamily="49" charset="0"/>
              </a:rPr>
              <a:t>h</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p:txBody>
      </p:sp>
      <p:pic>
        <p:nvPicPr>
          <p:cNvPr id="12" name="Picture 11">
            <a:extLst>
              <a:ext uri="{FF2B5EF4-FFF2-40B4-BE49-F238E27FC236}">
                <a16:creationId xmlns:a16="http://schemas.microsoft.com/office/drawing/2014/main" id="{F7E84E70-CFAF-8E6B-2D4D-38438E3FA096}"/>
              </a:ext>
            </a:extLst>
          </p:cNvPr>
          <p:cNvPicPr>
            <a:picLocks noChangeAspect="1"/>
          </p:cNvPicPr>
          <p:nvPr/>
        </p:nvPicPr>
        <p:blipFill>
          <a:blip r:embed="rId2"/>
          <a:stretch>
            <a:fillRect/>
          </a:stretch>
        </p:blipFill>
        <p:spPr>
          <a:xfrm>
            <a:off x="4263050" y="676315"/>
            <a:ext cx="944859" cy="968244"/>
          </a:xfrm>
          <a:prstGeom prst="rect">
            <a:avLst/>
          </a:prstGeom>
        </p:spPr>
      </p:pic>
      <p:pic>
        <p:nvPicPr>
          <p:cNvPr id="15" name="Picture 14">
            <a:extLst>
              <a:ext uri="{FF2B5EF4-FFF2-40B4-BE49-F238E27FC236}">
                <a16:creationId xmlns:a16="http://schemas.microsoft.com/office/drawing/2014/main" id="{0C06CB92-8936-4C18-BA64-29A47C71A109}"/>
              </a:ext>
            </a:extLst>
          </p:cNvPr>
          <p:cNvPicPr>
            <a:picLocks noChangeAspect="1"/>
          </p:cNvPicPr>
          <p:nvPr/>
        </p:nvPicPr>
        <p:blipFill>
          <a:blip r:embed="rId3"/>
          <a:stretch>
            <a:fillRect/>
          </a:stretch>
        </p:blipFill>
        <p:spPr>
          <a:xfrm>
            <a:off x="3343519" y="2023071"/>
            <a:ext cx="6501628" cy="1899572"/>
          </a:xfrm>
          <a:prstGeom prst="rect">
            <a:avLst/>
          </a:prstGeom>
        </p:spPr>
      </p:pic>
      <p:cxnSp>
        <p:nvCxnSpPr>
          <p:cNvPr id="16" name="Straight Arrow Connector 15">
            <a:extLst>
              <a:ext uri="{FF2B5EF4-FFF2-40B4-BE49-F238E27FC236}">
                <a16:creationId xmlns:a16="http://schemas.microsoft.com/office/drawing/2014/main" id="{DA2DA31D-246B-F8A0-EE8E-704E4AFBB6C2}"/>
              </a:ext>
            </a:extLst>
          </p:cNvPr>
          <p:cNvCxnSpPr>
            <a:cxnSpLocks/>
          </p:cNvCxnSpPr>
          <p:nvPr/>
        </p:nvCxnSpPr>
        <p:spPr>
          <a:xfrm flipV="1">
            <a:off x="2001078" y="3662266"/>
            <a:ext cx="2625095" cy="150608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5412A3F-1316-2A64-A1A4-CAB9DD19FA32}"/>
              </a:ext>
            </a:extLst>
          </p:cNvPr>
          <p:cNvSpPr/>
          <p:nvPr/>
        </p:nvSpPr>
        <p:spPr>
          <a:xfrm>
            <a:off x="4626173" y="3386078"/>
            <a:ext cx="653653" cy="2768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E0461745-56E4-185A-7AD6-9541E76CDA87}"/>
              </a:ext>
            </a:extLst>
          </p:cNvPr>
          <p:cNvSpPr txBox="1"/>
          <p:nvPr/>
        </p:nvSpPr>
        <p:spPr>
          <a:xfrm>
            <a:off x="6217149" y="1995479"/>
            <a:ext cx="3502544" cy="1477328"/>
          </a:xfrm>
          <a:prstGeom prst="rect">
            <a:avLst/>
          </a:prstGeom>
          <a:noFill/>
        </p:spPr>
        <p:txBody>
          <a:bodyPr wrap="square">
            <a:spAutoFit/>
          </a:bodyPr>
          <a:lstStyle/>
          <a:p>
            <a:r>
              <a:rPr lang="en-GB" b="1" dirty="0"/>
              <a:t>f function closes over the execution context of the g function to pick up it´s variable environment to access the a variable a.</a:t>
            </a:r>
          </a:p>
        </p:txBody>
      </p:sp>
      <p:pic>
        <p:nvPicPr>
          <p:cNvPr id="21" name="Picture 20">
            <a:extLst>
              <a:ext uri="{FF2B5EF4-FFF2-40B4-BE49-F238E27FC236}">
                <a16:creationId xmlns:a16="http://schemas.microsoft.com/office/drawing/2014/main" id="{FF2444C2-14BC-9136-F3F0-A1310D928AAC}"/>
              </a:ext>
            </a:extLst>
          </p:cNvPr>
          <p:cNvPicPr>
            <a:picLocks noChangeAspect="1"/>
          </p:cNvPicPr>
          <p:nvPr/>
        </p:nvPicPr>
        <p:blipFill>
          <a:blip r:embed="rId4"/>
          <a:stretch>
            <a:fillRect/>
          </a:stretch>
        </p:blipFill>
        <p:spPr>
          <a:xfrm>
            <a:off x="3490098" y="4492036"/>
            <a:ext cx="6276975" cy="1905000"/>
          </a:xfrm>
          <a:prstGeom prst="rect">
            <a:avLst/>
          </a:prstGeom>
        </p:spPr>
      </p:pic>
      <p:sp>
        <p:nvSpPr>
          <p:cNvPr id="13" name="TextBox 12">
            <a:extLst>
              <a:ext uri="{FF2B5EF4-FFF2-40B4-BE49-F238E27FC236}">
                <a16:creationId xmlns:a16="http://schemas.microsoft.com/office/drawing/2014/main" id="{CAEB9A0E-0646-A48F-154D-749DD9BCF7C2}"/>
              </a:ext>
            </a:extLst>
          </p:cNvPr>
          <p:cNvSpPr txBox="1"/>
          <p:nvPr/>
        </p:nvSpPr>
        <p:spPr>
          <a:xfrm>
            <a:off x="6594333" y="4415307"/>
            <a:ext cx="3172740" cy="1477328"/>
          </a:xfrm>
          <a:prstGeom prst="rect">
            <a:avLst/>
          </a:prstGeom>
          <a:noFill/>
        </p:spPr>
        <p:txBody>
          <a:bodyPr wrap="square">
            <a:spAutoFit/>
          </a:bodyPr>
          <a:lstStyle/>
          <a:p>
            <a:r>
              <a:rPr lang="en-GB" b="1" dirty="0"/>
              <a:t>f function now closes over the execution context of the h function to pick up it´s variable environment to access the a variable b.</a:t>
            </a:r>
          </a:p>
        </p:txBody>
      </p:sp>
      <p:sp>
        <p:nvSpPr>
          <p:cNvPr id="22" name="Rectangle 21">
            <a:extLst>
              <a:ext uri="{FF2B5EF4-FFF2-40B4-BE49-F238E27FC236}">
                <a16:creationId xmlns:a16="http://schemas.microsoft.com/office/drawing/2014/main" id="{ED085FDE-C05D-01B2-26D6-7674A8B10A22}"/>
              </a:ext>
            </a:extLst>
          </p:cNvPr>
          <p:cNvSpPr/>
          <p:nvPr/>
        </p:nvSpPr>
        <p:spPr>
          <a:xfrm>
            <a:off x="4809165" y="5880996"/>
            <a:ext cx="653653" cy="2768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3" name="Straight Arrow Connector 22">
            <a:extLst>
              <a:ext uri="{FF2B5EF4-FFF2-40B4-BE49-F238E27FC236}">
                <a16:creationId xmlns:a16="http://schemas.microsoft.com/office/drawing/2014/main" id="{32F4F605-797F-14D5-29D6-3E10E83CC975}"/>
              </a:ext>
            </a:extLst>
          </p:cNvPr>
          <p:cNvCxnSpPr>
            <a:cxnSpLocks/>
            <a:endCxn id="22" idx="1"/>
          </p:cNvCxnSpPr>
          <p:nvPr/>
        </p:nvCxnSpPr>
        <p:spPr>
          <a:xfrm flipV="1">
            <a:off x="1999291" y="6019398"/>
            <a:ext cx="2809874" cy="13840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353004"/>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C19592-A749-D2E7-4869-1BB404E89206}"/>
              </a:ext>
            </a:extLst>
          </p:cNvPr>
          <p:cNvSpPr txBox="1"/>
          <p:nvPr/>
        </p:nvSpPr>
        <p:spPr>
          <a:xfrm>
            <a:off x="212035" y="289535"/>
            <a:ext cx="9303026" cy="3693319"/>
          </a:xfrm>
          <a:prstGeom prst="rect">
            <a:avLst/>
          </a:prstGeom>
          <a:noFill/>
        </p:spPr>
        <p:txBody>
          <a:bodyPr wrap="square">
            <a:spAutoFit/>
          </a:bodyPr>
          <a:lstStyle/>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boardPassengers</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wait</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perGroup</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n</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3</a:t>
            </a:r>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setTimeout</a:t>
            </a:r>
            <a:r>
              <a:rPr lang="en-GB" b="1" dirty="0">
                <a:solidFill>
                  <a:srgbClr val="D4D4D4"/>
                </a:solidFill>
                <a:effectLst/>
                <a:latin typeface="Consolas" panose="020B0609020204030204" pitchFamily="49" charset="0"/>
              </a:rPr>
              <a:t>(</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 {</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`We are now boarding all </a:t>
            </a:r>
            <a:r>
              <a:rPr lang="en-GB" b="1" dirty="0">
                <a:solidFill>
                  <a:srgbClr val="569CD6"/>
                </a:solidFill>
                <a:effectLst/>
                <a:latin typeface="Consolas" panose="020B0609020204030204" pitchFamily="49" charset="0"/>
              </a:rPr>
              <a:t>${</a:t>
            </a:r>
            <a:r>
              <a:rPr lang="en-GB" b="1" dirty="0">
                <a:solidFill>
                  <a:srgbClr val="9CDCFE"/>
                </a:solidFill>
                <a:effectLst/>
                <a:latin typeface="Consolas" panose="020B0609020204030204" pitchFamily="49" charset="0"/>
              </a:rPr>
              <a:t>n</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passengers`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`There are 3 groups, each with </a:t>
            </a:r>
            <a:r>
              <a:rPr lang="en-GB" b="1" dirty="0">
                <a:solidFill>
                  <a:srgbClr val="569CD6"/>
                </a:solidFill>
                <a:effectLst/>
                <a:latin typeface="Consolas" panose="020B0609020204030204" pitchFamily="49" charset="0"/>
              </a:rPr>
              <a:t>${</a:t>
            </a:r>
            <a:r>
              <a:rPr lang="en-GB" b="1" dirty="0">
                <a:solidFill>
                  <a:srgbClr val="4FC1FF"/>
                </a:solidFill>
                <a:effectLst/>
                <a:latin typeface="Consolas" panose="020B0609020204030204" pitchFamily="49" charset="0"/>
              </a:rPr>
              <a:t>perGroup</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passengers`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wait</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1000</a:t>
            </a:r>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`Will start boarding in </a:t>
            </a:r>
            <a:r>
              <a:rPr lang="en-GB" b="1" dirty="0">
                <a:solidFill>
                  <a:srgbClr val="569CD6"/>
                </a:solidFill>
                <a:effectLst/>
                <a:latin typeface="Consolas" panose="020B0609020204030204" pitchFamily="49" charset="0"/>
              </a:rPr>
              <a:t>${</a:t>
            </a:r>
            <a:r>
              <a:rPr lang="en-GB" b="1" dirty="0">
                <a:solidFill>
                  <a:srgbClr val="9CDCFE"/>
                </a:solidFill>
                <a:effectLst/>
                <a:latin typeface="Consolas" panose="020B0609020204030204" pitchFamily="49" charset="0"/>
              </a:rPr>
              <a:t>wait</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seconds`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perGroup</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1000</a:t>
            </a:r>
            <a:r>
              <a:rPr lang="en-GB" b="1" dirty="0">
                <a:solidFill>
                  <a:srgbClr val="D4D4D4"/>
                </a:solidFill>
                <a:effectLst/>
                <a:latin typeface="Consolas" panose="020B0609020204030204" pitchFamily="49" charset="0"/>
              </a:rPr>
              <a:t>;</a:t>
            </a:r>
          </a:p>
          <a:p>
            <a:r>
              <a:rPr lang="en-GB" b="1" dirty="0">
                <a:solidFill>
                  <a:srgbClr val="DCDCAA"/>
                </a:solidFill>
                <a:effectLst/>
                <a:latin typeface="Consolas" panose="020B0609020204030204" pitchFamily="49" charset="0"/>
              </a:rPr>
              <a:t>boardPassengers</a:t>
            </a:r>
            <a:r>
              <a:rPr lang="en-GB" b="1" dirty="0">
                <a:solidFill>
                  <a:srgbClr val="D4D4D4"/>
                </a:solidFill>
                <a:effectLst/>
                <a:latin typeface="Consolas" panose="020B0609020204030204" pitchFamily="49" charset="0"/>
              </a:rPr>
              <a:t>(</a:t>
            </a:r>
            <a:r>
              <a:rPr lang="en-GB" b="1" dirty="0">
                <a:solidFill>
                  <a:srgbClr val="B5CEA8"/>
                </a:solidFill>
                <a:effectLst/>
                <a:latin typeface="Consolas" panose="020B0609020204030204" pitchFamily="49" charset="0"/>
              </a:rPr>
              <a:t>180</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3</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5362E45-F97E-B8D1-D9D5-2171029C12A9}"/>
              </a:ext>
            </a:extLst>
          </p:cNvPr>
          <p:cNvSpPr txBox="1"/>
          <p:nvPr/>
        </p:nvSpPr>
        <p:spPr>
          <a:xfrm>
            <a:off x="4002157" y="2949233"/>
            <a:ext cx="5824331" cy="646331"/>
          </a:xfrm>
          <a:prstGeom prst="rect">
            <a:avLst/>
          </a:prstGeom>
          <a:noFill/>
        </p:spPr>
        <p:txBody>
          <a:bodyPr wrap="square">
            <a:spAutoFit/>
          </a:bodyPr>
          <a:lstStyle/>
          <a:p>
            <a:r>
              <a:rPr lang="en-GB" b="1" dirty="0"/>
              <a:t>The boardPassenger function takes n number of passengers who have to wait before boarding.</a:t>
            </a:r>
            <a:endParaRPr lang="en-GB" dirty="0"/>
          </a:p>
        </p:txBody>
      </p:sp>
      <p:sp>
        <p:nvSpPr>
          <p:cNvPr id="6" name="TextBox 5">
            <a:extLst>
              <a:ext uri="{FF2B5EF4-FFF2-40B4-BE49-F238E27FC236}">
                <a16:creationId xmlns:a16="http://schemas.microsoft.com/office/drawing/2014/main" id="{C3328861-18A8-3B70-ABC4-78393D590996}"/>
              </a:ext>
            </a:extLst>
          </p:cNvPr>
          <p:cNvSpPr txBox="1"/>
          <p:nvPr/>
        </p:nvSpPr>
        <p:spPr>
          <a:xfrm>
            <a:off x="4002157" y="803583"/>
            <a:ext cx="5797826" cy="646331"/>
          </a:xfrm>
          <a:prstGeom prst="rect">
            <a:avLst/>
          </a:prstGeom>
          <a:noFill/>
        </p:spPr>
        <p:txBody>
          <a:bodyPr wrap="square">
            <a:spAutoFit/>
          </a:bodyPr>
          <a:lstStyle/>
          <a:p>
            <a:r>
              <a:rPr lang="en-GB" b="1" dirty="0"/>
              <a:t>A timer is another great example where we do not need to return a function to see an example of closure.</a:t>
            </a:r>
          </a:p>
        </p:txBody>
      </p:sp>
      <p:sp>
        <p:nvSpPr>
          <p:cNvPr id="7" name="TextBox 6">
            <a:extLst>
              <a:ext uri="{FF2B5EF4-FFF2-40B4-BE49-F238E27FC236}">
                <a16:creationId xmlns:a16="http://schemas.microsoft.com/office/drawing/2014/main" id="{D82B005F-3395-6BCB-CA55-5509FD7DBDE0}"/>
              </a:ext>
            </a:extLst>
          </p:cNvPr>
          <p:cNvSpPr txBox="1"/>
          <p:nvPr/>
        </p:nvSpPr>
        <p:spPr>
          <a:xfrm>
            <a:off x="3988904" y="3659688"/>
            <a:ext cx="5824331" cy="646331"/>
          </a:xfrm>
          <a:prstGeom prst="rect">
            <a:avLst/>
          </a:prstGeom>
          <a:noFill/>
        </p:spPr>
        <p:txBody>
          <a:bodyPr wrap="square">
            <a:spAutoFit/>
          </a:bodyPr>
          <a:lstStyle/>
          <a:p>
            <a:r>
              <a:rPr lang="en-GB" b="1" dirty="0"/>
              <a:t>The timeout function is accessing  n, wait and perGroup as a closure.</a:t>
            </a:r>
            <a:endParaRPr lang="en-GB" dirty="0"/>
          </a:p>
        </p:txBody>
      </p:sp>
      <p:pic>
        <p:nvPicPr>
          <p:cNvPr id="13" name="Picture 12">
            <a:extLst>
              <a:ext uri="{FF2B5EF4-FFF2-40B4-BE49-F238E27FC236}">
                <a16:creationId xmlns:a16="http://schemas.microsoft.com/office/drawing/2014/main" id="{FAA11961-D9BF-18C7-7D88-459D410D0AD3}"/>
              </a:ext>
            </a:extLst>
          </p:cNvPr>
          <p:cNvPicPr>
            <a:picLocks noChangeAspect="1"/>
          </p:cNvPicPr>
          <p:nvPr/>
        </p:nvPicPr>
        <p:blipFill>
          <a:blip r:embed="rId2"/>
          <a:stretch>
            <a:fillRect/>
          </a:stretch>
        </p:blipFill>
        <p:spPr>
          <a:xfrm>
            <a:off x="315389" y="5536443"/>
            <a:ext cx="5026895" cy="1035948"/>
          </a:xfrm>
          <a:prstGeom prst="rect">
            <a:avLst/>
          </a:prstGeom>
        </p:spPr>
      </p:pic>
      <p:sp>
        <p:nvSpPr>
          <p:cNvPr id="14" name="TextBox 13">
            <a:extLst>
              <a:ext uri="{FF2B5EF4-FFF2-40B4-BE49-F238E27FC236}">
                <a16:creationId xmlns:a16="http://schemas.microsoft.com/office/drawing/2014/main" id="{6775FA42-101B-834B-AFD6-8DA45CDEF071}"/>
              </a:ext>
            </a:extLst>
          </p:cNvPr>
          <p:cNvSpPr txBox="1"/>
          <p:nvPr/>
        </p:nvSpPr>
        <p:spPr>
          <a:xfrm>
            <a:off x="315390" y="4388040"/>
            <a:ext cx="9484594" cy="923330"/>
          </a:xfrm>
          <a:prstGeom prst="rect">
            <a:avLst/>
          </a:prstGeom>
          <a:noFill/>
        </p:spPr>
        <p:txBody>
          <a:bodyPr wrap="square">
            <a:spAutoFit/>
          </a:bodyPr>
          <a:lstStyle/>
          <a:p>
            <a:r>
              <a:rPr lang="en-GB" b="1" dirty="0"/>
              <a:t>Note how the closure is taking priority over the global scope. The const perGroup is defined within the boardPassengers and is calculated from n which is passed in (deriving a value of 60 passengers.) The Global scope for perGroup is defined outside of the function and set to 1000.</a:t>
            </a:r>
            <a:endParaRPr lang="en-GB" dirty="0"/>
          </a:p>
        </p:txBody>
      </p:sp>
    </p:spTree>
    <p:extLst>
      <p:ext uri="{BB962C8B-B14F-4D97-AF65-F5344CB8AC3E}">
        <p14:creationId xmlns:p14="http://schemas.microsoft.com/office/powerpoint/2010/main" val="284242041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CDA2E-76C1-55C7-BC7F-0BC6F9E4B61C}"/>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Working with Arrays</a:t>
            </a:r>
          </a:p>
        </p:txBody>
      </p:sp>
    </p:spTree>
    <p:extLst>
      <p:ext uri="{BB962C8B-B14F-4D97-AF65-F5344CB8AC3E}">
        <p14:creationId xmlns:p14="http://schemas.microsoft.com/office/powerpoint/2010/main" val="756577714"/>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EFAD82-F16A-86D4-2B66-27CCB1057CED}"/>
              </a:ext>
            </a:extLst>
          </p:cNvPr>
          <p:cNvSpPr txBox="1"/>
          <p:nvPr/>
        </p:nvSpPr>
        <p:spPr>
          <a:xfrm>
            <a:off x="145774" y="132522"/>
            <a:ext cx="4444449" cy="584775"/>
          </a:xfrm>
          <a:prstGeom prst="rect">
            <a:avLst/>
          </a:prstGeom>
          <a:noFill/>
        </p:spPr>
        <p:txBody>
          <a:bodyPr wrap="square">
            <a:spAutoFit/>
          </a:bodyPr>
          <a:lstStyle/>
          <a:p>
            <a:r>
              <a:rPr lang="en-GB" sz="3200" dirty="0">
                <a:solidFill>
                  <a:srgbClr val="1C1D1F"/>
                </a:solidFill>
              </a:rPr>
              <a:t>Simple Array Methods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A88DCE11-1804-2725-A1E0-E7A340ABB223}"/>
              </a:ext>
            </a:extLst>
          </p:cNvPr>
          <p:cNvSpPr txBox="1"/>
          <p:nvPr/>
        </p:nvSpPr>
        <p:spPr>
          <a:xfrm>
            <a:off x="145774" y="823796"/>
            <a:ext cx="4956312" cy="477053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it-IT" sz="1600" b="1" dirty="0">
              <a:solidFill>
                <a:srgbClr val="9CDCFE"/>
              </a:solidFill>
              <a:effectLst/>
              <a:latin typeface="Consolas" panose="020B0609020204030204" pitchFamily="49" charset="0"/>
            </a:endParaRPr>
          </a:p>
          <a:p>
            <a:endParaRPr lang="it-IT" sz="1600" b="1" dirty="0">
              <a:solidFill>
                <a:srgbClr val="9CDCFE"/>
              </a:solidFill>
              <a:effectLst/>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2</a:t>
            </a:r>
            <a:r>
              <a:rPr lang="it-IT" sz="1600" b="1" dirty="0">
                <a:solidFill>
                  <a:srgbClr val="D4D4D4"/>
                </a:solidFill>
                <a:effectLst/>
                <a:latin typeface="Consolas" panose="020B0609020204030204" pitchFamily="49" charset="0"/>
              </a:rPr>
              <a:t>, </a:t>
            </a:r>
            <a:r>
              <a:rPr lang="it-IT" sz="1600" b="1" dirty="0">
                <a:solidFill>
                  <a:srgbClr val="B5CEA8"/>
                </a:solidFill>
                <a:effectLst/>
                <a:latin typeface="Consolas" panose="020B0609020204030204" pitchFamily="49" charset="0"/>
              </a:rPr>
              <a:t>4</a:t>
            </a:r>
            <a:r>
              <a:rPr lang="it-IT" sz="1600" b="1" dirty="0">
                <a:solidFill>
                  <a:srgbClr val="D4D4D4"/>
                </a:solidFill>
                <a:effectLst/>
                <a:latin typeface="Consolas" panose="020B0609020204030204" pitchFamily="49" charset="0"/>
              </a:rPr>
              <a:t>));</a:t>
            </a:r>
          </a:p>
          <a:p>
            <a:endParaRPr lang="it-IT" sz="1600" b="1" dirty="0">
              <a:solidFill>
                <a:srgbClr val="D4D4D4"/>
              </a:solidFill>
              <a:latin typeface="Consolas" panose="020B0609020204030204" pitchFamily="49" charset="0"/>
            </a:endParaRPr>
          </a:p>
          <a:p>
            <a:endParaRPr lang="it-IT" sz="1600" b="1" dirty="0">
              <a:solidFill>
                <a:srgbClr val="D4D4D4"/>
              </a:solidFill>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2</a:t>
            </a:r>
            <a:r>
              <a:rPr lang="it-IT" sz="1600" b="1" dirty="0">
                <a:solidFill>
                  <a:srgbClr val="D4D4D4"/>
                </a:solidFill>
                <a:effectLst/>
                <a:latin typeface="Consolas" panose="020B0609020204030204" pitchFamily="49" charset="0"/>
              </a:rPr>
              <a:t>));</a:t>
            </a:r>
          </a:p>
          <a:p>
            <a:endParaRPr lang="it-IT" sz="1600" b="1" dirty="0">
              <a:solidFill>
                <a:srgbClr val="D4D4D4"/>
              </a:solidFill>
              <a:effectLst/>
              <a:latin typeface="Consolas" panose="020B0609020204030204" pitchFamily="49" charset="0"/>
            </a:endParaRPr>
          </a:p>
          <a:p>
            <a:endParaRPr lang="it-IT" sz="1600" b="1" dirty="0">
              <a:solidFill>
                <a:srgbClr val="D4D4D4"/>
              </a:solidFill>
              <a:effectLst/>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1</a:t>
            </a:r>
            <a:r>
              <a:rPr lang="it-IT" sz="1600" b="1" dirty="0">
                <a:solidFill>
                  <a:srgbClr val="D4D4D4"/>
                </a:solidFill>
                <a:effectLst/>
                <a:latin typeface="Consolas" panose="020B0609020204030204" pitchFamily="49" charset="0"/>
              </a:rPr>
              <a:t>));</a:t>
            </a:r>
          </a:p>
          <a:p>
            <a:endParaRPr lang="it-IT" sz="1600" b="1" dirty="0">
              <a:solidFill>
                <a:srgbClr val="D4D4D4"/>
              </a:solidFill>
              <a:latin typeface="Consolas" panose="020B0609020204030204" pitchFamily="49" charset="0"/>
            </a:endParaRPr>
          </a:p>
          <a:p>
            <a:endParaRPr lang="it-IT" sz="1600" b="1" dirty="0">
              <a:solidFill>
                <a:srgbClr val="D4D4D4"/>
              </a:solidFill>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1</a:t>
            </a:r>
            <a:r>
              <a:rPr lang="it-IT" sz="1600" b="1" dirty="0">
                <a:solidFill>
                  <a:srgbClr val="D4D4D4"/>
                </a:solidFill>
                <a:effectLst/>
                <a:latin typeface="Consolas" panose="020B0609020204030204" pitchFamily="49" charset="0"/>
              </a:rPr>
              <a:t>, -</a:t>
            </a:r>
            <a:r>
              <a:rPr lang="it-IT" sz="1600" b="1" dirty="0">
                <a:solidFill>
                  <a:srgbClr val="B5CEA8"/>
                </a:solidFill>
                <a:effectLst/>
                <a:latin typeface="Consolas" panose="020B0609020204030204" pitchFamily="49" charset="0"/>
              </a:rPr>
              <a:t>2</a:t>
            </a:r>
            <a:r>
              <a:rPr lang="it-IT" sz="1600" b="1" dirty="0">
                <a:solidFill>
                  <a:srgbClr val="D4D4D4"/>
                </a:solidFill>
                <a:effectLst/>
                <a:latin typeface="Consolas" panose="020B0609020204030204" pitchFamily="49" charset="0"/>
              </a:rPr>
              <a:t>));</a:t>
            </a:r>
          </a:p>
          <a:p>
            <a:endParaRPr lang="it-IT" sz="1600" b="1" dirty="0">
              <a:solidFill>
                <a:srgbClr val="D4D4D4"/>
              </a:solidFill>
              <a:latin typeface="Consolas" panose="020B0609020204030204" pitchFamily="49" charset="0"/>
            </a:endParaRPr>
          </a:p>
          <a:p>
            <a:endParaRPr lang="it-IT"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FDB9E126-4BF5-F250-0A7B-9867F914E154}"/>
              </a:ext>
            </a:extLst>
          </p:cNvPr>
          <p:cNvSpPr txBox="1"/>
          <p:nvPr/>
        </p:nvSpPr>
        <p:spPr>
          <a:xfrm>
            <a:off x="5388040" y="1872151"/>
            <a:ext cx="4517960" cy="1200329"/>
          </a:xfrm>
          <a:prstGeom prst="rect">
            <a:avLst/>
          </a:prstGeom>
          <a:noFill/>
        </p:spPr>
        <p:txBody>
          <a:bodyPr wrap="square">
            <a:spAutoFit/>
          </a:bodyPr>
          <a:lstStyle/>
          <a:p>
            <a:r>
              <a:rPr lang="en-GB" b="1" dirty="0"/>
              <a:t>We can specify the end position of where we want the slice to stop. Position 4 corresponds to e because an array counts from zero. The end position is not included in the slice.</a:t>
            </a:r>
          </a:p>
        </p:txBody>
      </p:sp>
      <p:pic>
        <p:nvPicPr>
          <p:cNvPr id="7" name="Picture 6">
            <a:extLst>
              <a:ext uri="{FF2B5EF4-FFF2-40B4-BE49-F238E27FC236}">
                <a16:creationId xmlns:a16="http://schemas.microsoft.com/office/drawing/2014/main" id="{BFDDA832-7711-3C20-C443-09C116CC0B14}"/>
              </a:ext>
            </a:extLst>
          </p:cNvPr>
          <p:cNvPicPr>
            <a:picLocks noChangeAspect="1"/>
          </p:cNvPicPr>
          <p:nvPr/>
        </p:nvPicPr>
        <p:blipFill>
          <a:blip r:embed="rId2"/>
          <a:stretch>
            <a:fillRect/>
          </a:stretch>
        </p:blipFill>
        <p:spPr>
          <a:xfrm>
            <a:off x="3180821" y="1320680"/>
            <a:ext cx="2306972" cy="334113"/>
          </a:xfrm>
          <a:prstGeom prst="rect">
            <a:avLst/>
          </a:prstGeom>
        </p:spPr>
      </p:pic>
      <p:pic>
        <p:nvPicPr>
          <p:cNvPr id="9" name="Picture 8">
            <a:extLst>
              <a:ext uri="{FF2B5EF4-FFF2-40B4-BE49-F238E27FC236}">
                <a16:creationId xmlns:a16="http://schemas.microsoft.com/office/drawing/2014/main" id="{BB2E9E36-74BB-86B6-2388-CB13CC45031C}"/>
              </a:ext>
            </a:extLst>
          </p:cNvPr>
          <p:cNvPicPr>
            <a:picLocks noChangeAspect="1"/>
          </p:cNvPicPr>
          <p:nvPr/>
        </p:nvPicPr>
        <p:blipFill>
          <a:blip r:embed="rId3"/>
          <a:stretch>
            <a:fillRect/>
          </a:stretch>
        </p:blipFill>
        <p:spPr>
          <a:xfrm>
            <a:off x="3477328" y="2082073"/>
            <a:ext cx="1654861" cy="278251"/>
          </a:xfrm>
          <a:prstGeom prst="rect">
            <a:avLst/>
          </a:prstGeom>
        </p:spPr>
      </p:pic>
      <p:pic>
        <p:nvPicPr>
          <p:cNvPr id="11" name="Picture 10">
            <a:extLst>
              <a:ext uri="{FF2B5EF4-FFF2-40B4-BE49-F238E27FC236}">
                <a16:creationId xmlns:a16="http://schemas.microsoft.com/office/drawing/2014/main" id="{5EC6F6C4-BD7D-0391-6366-9155B60F9BCA}"/>
              </a:ext>
            </a:extLst>
          </p:cNvPr>
          <p:cNvPicPr>
            <a:picLocks noChangeAspect="1"/>
          </p:cNvPicPr>
          <p:nvPr/>
        </p:nvPicPr>
        <p:blipFill>
          <a:blip r:embed="rId4"/>
          <a:stretch>
            <a:fillRect/>
          </a:stretch>
        </p:blipFill>
        <p:spPr>
          <a:xfrm>
            <a:off x="3320081" y="2834117"/>
            <a:ext cx="1530375" cy="278250"/>
          </a:xfrm>
          <a:prstGeom prst="rect">
            <a:avLst/>
          </a:prstGeom>
        </p:spPr>
      </p:pic>
      <p:sp>
        <p:nvSpPr>
          <p:cNvPr id="12" name="TextBox 11">
            <a:extLst>
              <a:ext uri="{FF2B5EF4-FFF2-40B4-BE49-F238E27FC236}">
                <a16:creationId xmlns:a16="http://schemas.microsoft.com/office/drawing/2014/main" id="{297F4CC8-08B5-A596-A3BC-A39E10B72AE4}"/>
              </a:ext>
            </a:extLst>
          </p:cNvPr>
          <p:cNvSpPr txBox="1"/>
          <p:nvPr/>
        </p:nvSpPr>
        <p:spPr>
          <a:xfrm>
            <a:off x="5398029" y="1267528"/>
            <a:ext cx="4444449" cy="646331"/>
          </a:xfrm>
          <a:prstGeom prst="rect">
            <a:avLst/>
          </a:prstGeom>
          <a:noFill/>
        </p:spPr>
        <p:txBody>
          <a:bodyPr wrap="square">
            <a:spAutoFit/>
          </a:bodyPr>
          <a:lstStyle/>
          <a:p>
            <a:r>
              <a:rPr lang="en-GB" b="1" dirty="0"/>
              <a:t>Slice: We can take a slice of an array without mutating the original</a:t>
            </a:r>
          </a:p>
        </p:txBody>
      </p:sp>
      <p:sp>
        <p:nvSpPr>
          <p:cNvPr id="13" name="TextBox 12">
            <a:extLst>
              <a:ext uri="{FF2B5EF4-FFF2-40B4-BE49-F238E27FC236}">
                <a16:creationId xmlns:a16="http://schemas.microsoft.com/office/drawing/2014/main" id="{7BD19AD4-58D1-425E-0612-27135C48B8C3}"/>
              </a:ext>
            </a:extLst>
          </p:cNvPr>
          <p:cNvSpPr txBox="1"/>
          <p:nvPr/>
        </p:nvSpPr>
        <p:spPr>
          <a:xfrm>
            <a:off x="5398029" y="3023812"/>
            <a:ext cx="4517960" cy="923330"/>
          </a:xfrm>
          <a:prstGeom prst="rect">
            <a:avLst/>
          </a:prstGeom>
          <a:noFill/>
        </p:spPr>
        <p:txBody>
          <a:bodyPr wrap="square">
            <a:spAutoFit/>
          </a:bodyPr>
          <a:lstStyle/>
          <a:p>
            <a:r>
              <a:rPr lang="en-GB" b="1" dirty="0"/>
              <a:t>A negative number will start splicing from the end of the array, i.e. 2 positions back.</a:t>
            </a:r>
          </a:p>
          <a:p>
            <a:r>
              <a:rPr lang="en-GB" b="1" dirty="0"/>
              <a:t>-1 will always get us the last item in the array.</a:t>
            </a:r>
          </a:p>
        </p:txBody>
      </p:sp>
      <p:pic>
        <p:nvPicPr>
          <p:cNvPr id="15" name="Picture 14">
            <a:extLst>
              <a:ext uri="{FF2B5EF4-FFF2-40B4-BE49-F238E27FC236}">
                <a16:creationId xmlns:a16="http://schemas.microsoft.com/office/drawing/2014/main" id="{35EBD32A-5D77-6E01-61F9-5316D8F45F36}"/>
              </a:ext>
            </a:extLst>
          </p:cNvPr>
          <p:cNvPicPr>
            <a:picLocks noChangeAspect="1"/>
          </p:cNvPicPr>
          <p:nvPr/>
        </p:nvPicPr>
        <p:blipFill>
          <a:blip r:embed="rId5"/>
          <a:stretch>
            <a:fillRect/>
          </a:stretch>
        </p:blipFill>
        <p:spPr>
          <a:xfrm>
            <a:off x="3381581" y="3520585"/>
            <a:ext cx="826604" cy="347174"/>
          </a:xfrm>
          <a:prstGeom prst="rect">
            <a:avLst/>
          </a:prstGeom>
        </p:spPr>
      </p:pic>
      <p:pic>
        <p:nvPicPr>
          <p:cNvPr id="17" name="Picture 16">
            <a:extLst>
              <a:ext uri="{FF2B5EF4-FFF2-40B4-BE49-F238E27FC236}">
                <a16:creationId xmlns:a16="http://schemas.microsoft.com/office/drawing/2014/main" id="{07C9991C-5D7B-5E80-2C44-67B56BAAC9C2}"/>
              </a:ext>
            </a:extLst>
          </p:cNvPr>
          <p:cNvPicPr>
            <a:picLocks noChangeAspect="1"/>
          </p:cNvPicPr>
          <p:nvPr/>
        </p:nvPicPr>
        <p:blipFill>
          <a:blip r:embed="rId6"/>
          <a:stretch>
            <a:fillRect/>
          </a:stretch>
        </p:blipFill>
        <p:spPr>
          <a:xfrm>
            <a:off x="3652849" y="4253566"/>
            <a:ext cx="1781936" cy="334113"/>
          </a:xfrm>
          <a:prstGeom prst="rect">
            <a:avLst/>
          </a:prstGeom>
        </p:spPr>
      </p:pic>
      <p:sp>
        <p:nvSpPr>
          <p:cNvPr id="18" name="TextBox 17">
            <a:extLst>
              <a:ext uri="{FF2B5EF4-FFF2-40B4-BE49-F238E27FC236}">
                <a16:creationId xmlns:a16="http://schemas.microsoft.com/office/drawing/2014/main" id="{C05A9E62-97FD-C5BA-BA97-A28AC1496F5E}"/>
              </a:ext>
            </a:extLst>
          </p:cNvPr>
          <p:cNvSpPr txBox="1"/>
          <p:nvPr/>
        </p:nvSpPr>
        <p:spPr>
          <a:xfrm>
            <a:off x="5434785" y="3958957"/>
            <a:ext cx="4517960" cy="923330"/>
          </a:xfrm>
          <a:prstGeom prst="rect">
            <a:avLst/>
          </a:prstGeom>
          <a:noFill/>
        </p:spPr>
        <p:txBody>
          <a:bodyPr wrap="square">
            <a:spAutoFit/>
          </a:bodyPr>
          <a:lstStyle/>
          <a:p>
            <a:r>
              <a:rPr lang="en-GB" b="1" dirty="0"/>
              <a:t>We can also slice from the middle of the array choosing starting position and ending position as a negative number.</a:t>
            </a:r>
          </a:p>
        </p:txBody>
      </p:sp>
      <p:pic>
        <p:nvPicPr>
          <p:cNvPr id="20" name="Picture 19">
            <a:extLst>
              <a:ext uri="{FF2B5EF4-FFF2-40B4-BE49-F238E27FC236}">
                <a16:creationId xmlns:a16="http://schemas.microsoft.com/office/drawing/2014/main" id="{CF23EDB4-4B48-A664-AE41-1E39C59D3770}"/>
              </a:ext>
            </a:extLst>
          </p:cNvPr>
          <p:cNvPicPr>
            <a:picLocks noChangeAspect="1"/>
          </p:cNvPicPr>
          <p:nvPr/>
        </p:nvPicPr>
        <p:blipFill>
          <a:blip r:embed="rId7"/>
          <a:stretch>
            <a:fillRect/>
          </a:stretch>
        </p:blipFill>
        <p:spPr>
          <a:xfrm>
            <a:off x="2985260" y="5005609"/>
            <a:ext cx="3209925" cy="290422"/>
          </a:xfrm>
          <a:prstGeom prst="rect">
            <a:avLst/>
          </a:prstGeom>
        </p:spPr>
      </p:pic>
      <p:sp>
        <p:nvSpPr>
          <p:cNvPr id="21" name="TextBox 20">
            <a:extLst>
              <a:ext uri="{FF2B5EF4-FFF2-40B4-BE49-F238E27FC236}">
                <a16:creationId xmlns:a16="http://schemas.microsoft.com/office/drawing/2014/main" id="{FE423C11-2B2C-F29B-8238-A505A4BEEA89}"/>
              </a:ext>
            </a:extLst>
          </p:cNvPr>
          <p:cNvSpPr txBox="1"/>
          <p:nvPr/>
        </p:nvSpPr>
        <p:spPr>
          <a:xfrm>
            <a:off x="175017" y="5230909"/>
            <a:ext cx="9667461" cy="369332"/>
          </a:xfrm>
          <a:prstGeom prst="rect">
            <a:avLst/>
          </a:prstGeom>
          <a:noFill/>
        </p:spPr>
        <p:txBody>
          <a:bodyPr wrap="square">
            <a:spAutoFit/>
          </a:bodyPr>
          <a:lstStyle/>
          <a:p>
            <a:r>
              <a:rPr lang="en-GB" b="1" dirty="0"/>
              <a:t>We can use slice to create a shallow copy of the array by not specifying a starting or ending position.</a:t>
            </a:r>
          </a:p>
        </p:txBody>
      </p:sp>
    </p:spTree>
    <p:extLst>
      <p:ext uri="{BB962C8B-B14F-4D97-AF65-F5344CB8AC3E}">
        <p14:creationId xmlns:p14="http://schemas.microsoft.com/office/powerpoint/2010/main" val="2113295480"/>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4740CF-CB9E-6FA0-1C91-FA1E73CF451D}"/>
              </a:ext>
            </a:extLst>
          </p:cNvPr>
          <p:cNvSpPr txBox="1"/>
          <p:nvPr/>
        </p:nvSpPr>
        <p:spPr>
          <a:xfrm>
            <a:off x="367748" y="498469"/>
            <a:ext cx="4949686" cy="6001643"/>
          </a:xfrm>
          <a:prstGeom prst="rect">
            <a:avLst/>
          </a:prstGeom>
          <a:noFill/>
        </p:spPr>
        <p:txBody>
          <a:bodyPr wrap="square">
            <a:spAutoFit/>
          </a:bodyPr>
          <a:lstStyle/>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splice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2</a:t>
            </a:r>
            <a:r>
              <a:rPr lang="it-IT" sz="1600" b="1" dirty="0">
                <a:solidFill>
                  <a:srgbClr val="D4D4D4"/>
                </a:solidFill>
                <a:effectLst/>
                <a:latin typeface="Consolas" panose="020B0609020204030204" pitchFamily="49" charset="0"/>
              </a:rPr>
              <a:t>));</a:t>
            </a: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p>
          <a:p>
            <a:endParaRPr lang="it-IT" sz="1600" b="1" dirty="0">
              <a:solidFill>
                <a:srgbClr val="D4D4D4"/>
              </a:solidFill>
              <a:latin typeface="Consolas" panose="020B0609020204030204" pitchFamily="49" charset="0"/>
            </a:endParaRPr>
          </a:p>
          <a:p>
            <a:endParaRPr lang="it-IT" sz="1600" b="1" dirty="0">
              <a:solidFill>
                <a:srgbClr val="D4D4D4"/>
              </a:solidFill>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splice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1</a:t>
            </a:r>
            <a:r>
              <a:rPr lang="it-IT" sz="1600" b="1" dirty="0">
                <a:solidFill>
                  <a:srgbClr val="D4D4D4"/>
                </a:solidFill>
                <a:effectLst/>
                <a:latin typeface="Consolas" panose="020B0609020204030204" pitchFamily="49" charset="0"/>
              </a:rPr>
              <a:t>))</a:t>
            </a: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p>
          <a:p>
            <a:endParaRPr lang="it-IT" sz="1600" b="1" dirty="0">
              <a:solidFill>
                <a:srgbClr val="D4D4D4"/>
              </a:solidFill>
              <a:latin typeface="Consolas" panose="020B0609020204030204" pitchFamily="49" charset="0"/>
            </a:endParaRPr>
          </a:p>
          <a:p>
            <a:endParaRPr lang="it-IT" sz="1600" b="1" dirty="0">
              <a:solidFill>
                <a:srgbClr val="D4D4D4"/>
              </a:solidFill>
              <a:effectLst/>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splice</a:t>
            </a:r>
            <a:r>
              <a:rPr lang="it-IT" sz="1600" b="1" dirty="0">
                <a:solidFill>
                  <a:srgbClr val="D4D4D4"/>
                </a:solidFill>
                <a:effectLst/>
                <a:latin typeface="Consolas" panose="020B0609020204030204" pitchFamily="49" charset="0"/>
              </a:rPr>
              <a:t>(</a:t>
            </a:r>
            <a:r>
              <a:rPr lang="it-IT" sz="1600" b="1" dirty="0">
                <a:solidFill>
                  <a:srgbClr val="B5CEA8"/>
                </a:solidFill>
                <a:effectLst/>
                <a:latin typeface="Consolas" panose="020B0609020204030204" pitchFamily="49" charset="0"/>
              </a:rPr>
              <a:t>1</a:t>
            </a:r>
            <a:r>
              <a:rPr lang="it-IT" sz="1600" b="1" dirty="0">
                <a:solidFill>
                  <a:srgbClr val="D4D4D4"/>
                </a:solidFill>
                <a:effectLst/>
                <a:latin typeface="Consolas" panose="020B0609020204030204" pitchFamily="49" charset="0"/>
              </a:rPr>
              <a:t>, </a:t>
            </a:r>
            <a:r>
              <a:rPr lang="it-IT" sz="1600" b="1" dirty="0">
                <a:solidFill>
                  <a:srgbClr val="B5CEA8"/>
                </a:solidFill>
                <a:effectLst/>
                <a:latin typeface="Consolas" panose="020B0609020204030204" pitchFamily="49" charset="0"/>
              </a:rPr>
              <a:t>2</a:t>
            </a:r>
            <a:r>
              <a:rPr lang="it-IT" sz="1600" b="1" dirty="0">
                <a:solidFill>
                  <a:srgbClr val="D4D4D4"/>
                </a:solidFill>
                <a:effectLst/>
                <a:latin typeface="Consolas" panose="020B0609020204030204" pitchFamily="49" charset="0"/>
              </a:rPr>
              <a:t>));</a:t>
            </a: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9CDCFE"/>
                </a:solidFill>
                <a:effectLst/>
                <a:latin typeface="Consolas" panose="020B0609020204030204" pitchFamily="49" charset="0"/>
              </a:rPr>
              <a:t>arr</a:t>
            </a:r>
            <a:r>
              <a:rPr lang="it-IT" sz="1600" b="1" dirty="0">
                <a:solidFill>
                  <a:srgbClr val="D4D4D4"/>
                </a:solidFill>
                <a:effectLst/>
                <a:latin typeface="Consolas" panose="020B0609020204030204" pitchFamily="49" charset="0"/>
              </a:rPr>
              <a:t>);</a:t>
            </a:r>
          </a:p>
          <a:p>
            <a:endParaRPr lang="it-IT" sz="1600" b="1" dirty="0">
              <a:solidFill>
                <a:srgbClr val="D4D4D4"/>
              </a:solidFill>
              <a:effectLst/>
              <a:latin typeface="Consolas" panose="020B0609020204030204" pitchFamily="49" charset="0"/>
            </a:endParaRPr>
          </a:p>
          <a:p>
            <a:endParaRPr lang="it-IT"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reverse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letters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letters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arr3</a:t>
            </a:r>
            <a:r>
              <a:rPr lang="en-GB" sz="1600" b="1" dirty="0">
                <a:solidFill>
                  <a:srgbClr val="D4D4D4"/>
                </a:solidFill>
                <a:effectLst/>
                <a:latin typeface="Consolas" panose="020B0609020204030204" pitchFamily="49" charset="0"/>
              </a:rPr>
              <a:t>]);</a:t>
            </a:r>
            <a:endParaRPr lang="it-IT"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D2B3999C-1BAE-291E-CEE3-1BB946F4A4AD}"/>
              </a:ext>
            </a:extLst>
          </p:cNvPr>
          <p:cNvSpPr txBox="1"/>
          <p:nvPr/>
        </p:nvSpPr>
        <p:spPr>
          <a:xfrm>
            <a:off x="5550402" y="2193785"/>
            <a:ext cx="4355598" cy="923330"/>
          </a:xfrm>
          <a:prstGeom prst="rect">
            <a:avLst/>
          </a:prstGeom>
          <a:noFill/>
        </p:spPr>
        <p:txBody>
          <a:bodyPr wrap="square">
            <a:spAutoFit/>
          </a:bodyPr>
          <a:lstStyle/>
          <a:p>
            <a:r>
              <a:rPr lang="en-GB" b="1" dirty="0"/>
              <a:t>We can specify a starting and ending position of elements to remove from the array.</a:t>
            </a:r>
          </a:p>
        </p:txBody>
      </p:sp>
      <p:pic>
        <p:nvPicPr>
          <p:cNvPr id="6" name="Picture 5">
            <a:extLst>
              <a:ext uri="{FF2B5EF4-FFF2-40B4-BE49-F238E27FC236}">
                <a16:creationId xmlns:a16="http://schemas.microsoft.com/office/drawing/2014/main" id="{48F346C0-4BFF-2F44-A106-77A779C9E44B}"/>
              </a:ext>
            </a:extLst>
          </p:cNvPr>
          <p:cNvPicPr>
            <a:picLocks noChangeAspect="1"/>
          </p:cNvPicPr>
          <p:nvPr/>
        </p:nvPicPr>
        <p:blipFill>
          <a:blip r:embed="rId2"/>
          <a:stretch>
            <a:fillRect/>
          </a:stretch>
        </p:blipFill>
        <p:spPr>
          <a:xfrm>
            <a:off x="3509115" y="533112"/>
            <a:ext cx="2033422" cy="584775"/>
          </a:xfrm>
          <a:prstGeom prst="rect">
            <a:avLst/>
          </a:prstGeom>
        </p:spPr>
      </p:pic>
      <p:pic>
        <p:nvPicPr>
          <p:cNvPr id="8" name="Picture 7">
            <a:extLst>
              <a:ext uri="{FF2B5EF4-FFF2-40B4-BE49-F238E27FC236}">
                <a16:creationId xmlns:a16="http://schemas.microsoft.com/office/drawing/2014/main" id="{072353A2-6A7F-4D66-6FD0-8E5F598423AE}"/>
              </a:ext>
            </a:extLst>
          </p:cNvPr>
          <p:cNvPicPr>
            <a:picLocks noChangeAspect="1"/>
          </p:cNvPicPr>
          <p:nvPr/>
        </p:nvPicPr>
        <p:blipFill>
          <a:blip r:embed="rId3"/>
          <a:stretch>
            <a:fillRect/>
          </a:stretch>
        </p:blipFill>
        <p:spPr>
          <a:xfrm>
            <a:off x="3509115" y="1521409"/>
            <a:ext cx="2170664" cy="539668"/>
          </a:xfrm>
          <a:prstGeom prst="rect">
            <a:avLst/>
          </a:prstGeom>
        </p:spPr>
      </p:pic>
      <p:sp>
        <p:nvSpPr>
          <p:cNvPr id="9" name="TextBox 8">
            <a:extLst>
              <a:ext uri="{FF2B5EF4-FFF2-40B4-BE49-F238E27FC236}">
                <a16:creationId xmlns:a16="http://schemas.microsoft.com/office/drawing/2014/main" id="{D5ACCB5E-E167-0CED-AE12-6BF6913E92E5}"/>
              </a:ext>
            </a:extLst>
          </p:cNvPr>
          <p:cNvSpPr txBox="1"/>
          <p:nvPr/>
        </p:nvSpPr>
        <p:spPr>
          <a:xfrm>
            <a:off x="5550402" y="1444030"/>
            <a:ext cx="4355598" cy="646331"/>
          </a:xfrm>
          <a:prstGeom prst="rect">
            <a:avLst/>
          </a:prstGeom>
          <a:noFill/>
        </p:spPr>
        <p:txBody>
          <a:bodyPr wrap="square">
            <a:spAutoFit/>
          </a:bodyPr>
          <a:lstStyle/>
          <a:p>
            <a:r>
              <a:rPr lang="en-GB" b="1" dirty="0"/>
              <a:t>-1 will remove the last element from the array.</a:t>
            </a:r>
          </a:p>
        </p:txBody>
      </p:sp>
      <p:pic>
        <p:nvPicPr>
          <p:cNvPr id="11" name="Picture 10">
            <a:extLst>
              <a:ext uri="{FF2B5EF4-FFF2-40B4-BE49-F238E27FC236}">
                <a16:creationId xmlns:a16="http://schemas.microsoft.com/office/drawing/2014/main" id="{B1AEEFF3-67DC-23F5-6897-4BC5ECC4290E}"/>
              </a:ext>
            </a:extLst>
          </p:cNvPr>
          <p:cNvPicPr>
            <a:picLocks noChangeAspect="1"/>
          </p:cNvPicPr>
          <p:nvPr/>
        </p:nvPicPr>
        <p:blipFill>
          <a:blip r:embed="rId4"/>
          <a:stretch>
            <a:fillRect/>
          </a:stretch>
        </p:blipFill>
        <p:spPr>
          <a:xfrm>
            <a:off x="3842766" y="2487979"/>
            <a:ext cx="1503361" cy="539668"/>
          </a:xfrm>
          <a:prstGeom prst="rect">
            <a:avLst/>
          </a:prstGeom>
        </p:spPr>
      </p:pic>
      <p:sp>
        <p:nvSpPr>
          <p:cNvPr id="12" name="TextBox 11">
            <a:extLst>
              <a:ext uri="{FF2B5EF4-FFF2-40B4-BE49-F238E27FC236}">
                <a16:creationId xmlns:a16="http://schemas.microsoft.com/office/drawing/2014/main" id="{FFC07700-E885-65EF-38AB-B29331F7A617}"/>
              </a:ext>
            </a:extLst>
          </p:cNvPr>
          <p:cNvSpPr txBox="1"/>
          <p:nvPr/>
        </p:nvSpPr>
        <p:spPr>
          <a:xfrm>
            <a:off x="5550402" y="100904"/>
            <a:ext cx="4355598" cy="1200329"/>
          </a:xfrm>
          <a:prstGeom prst="rect">
            <a:avLst/>
          </a:prstGeom>
          <a:noFill/>
        </p:spPr>
        <p:txBody>
          <a:bodyPr wrap="square">
            <a:spAutoFit/>
          </a:bodyPr>
          <a:lstStyle/>
          <a:p>
            <a:r>
              <a:rPr lang="en-GB" b="1" dirty="0"/>
              <a:t>Splice will mutate the original array and is destructive. We can see after the splice that everything after position 2 has been removed.</a:t>
            </a:r>
          </a:p>
        </p:txBody>
      </p:sp>
      <p:sp>
        <p:nvSpPr>
          <p:cNvPr id="15" name="TextBox 14">
            <a:extLst>
              <a:ext uri="{FF2B5EF4-FFF2-40B4-BE49-F238E27FC236}">
                <a16:creationId xmlns:a16="http://schemas.microsoft.com/office/drawing/2014/main" id="{7D0DC1F9-BF3A-0733-63A6-63DD49C3FAAB}"/>
              </a:ext>
            </a:extLst>
          </p:cNvPr>
          <p:cNvSpPr txBox="1"/>
          <p:nvPr/>
        </p:nvSpPr>
        <p:spPr>
          <a:xfrm>
            <a:off x="5550402" y="3407920"/>
            <a:ext cx="4355598" cy="369332"/>
          </a:xfrm>
          <a:prstGeom prst="rect">
            <a:avLst/>
          </a:prstGeom>
          <a:noFill/>
        </p:spPr>
        <p:txBody>
          <a:bodyPr wrap="square">
            <a:spAutoFit/>
          </a:bodyPr>
          <a:lstStyle/>
          <a:p>
            <a:r>
              <a:rPr lang="en-GB" b="1" dirty="0"/>
              <a:t>Reverse will reorder the array in reverse</a:t>
            </a:r>
          </a:p>
        </p:txBody>
      </p:sp>
      <p:sp>
        <p:nvSpPr>
          <p:cNvPr id="18" name="TextBox 17">
            <a:extLst>
              <a:ext uri="{FF2B5EF4-FFF2-40B4-BE49-F238E27FC236}">
                <a16:creationId xmlns:a16="http://schemas.microsoft.com/office/drawing/2014/main" id="{23D1ADAD-A280-EFB6-EA3A-05EC9D56E72D}"/>
              </a:ext>
            </a:extLst>
          </p:cNvPr>
          <p:cNvSpPr txBox="1"/>
          <p:nvPr/>
        </p:nvSpPr>
        <p:spPr>
          <a:xfrm>
            <a:off x="6665414" y="3938241"/>
            <a:ext cx="3011986" cy="646331"/>
          </a:xfrm>
          <a:prstGeom prst="rect">
            <a:avLst/>
          </a:prstGeom>
          <a:noFill/>
        </p:spPr>
        <p:txBody>
          <a:bodyPr wrap="square">
            <a:spAutoFit/>
          </a:bodyPr>
          <a:lstStyle/>
          <a:p>
            <a:r>
              <a:rPr lang="en-GB" b="1" dirty="0"/>
              <a:t>Note that reverse does mutate the original array.</a:t>
            </a:r>
          </a:p>
        </p:txBody>
      </p:sp>
      <p:pic>
        <p:nvPicPr>
          <p:cNvPr id="20" name="Picture 19">
            <a:extLst>
              <a:ext uri="{FF2B5EF4-FFF2-40B4-BE49-F238E27FC236}">
                <a16:creationId xmlns:a16="http://schemas.microsoft.com/office/drawing/2014/main" id="{D666B5C9-7C36-F74F-2D75-5E1557A0DF98}"/>
              </a:ext>
            </a:extLst>
          </p:cNvPr>
          <p:cNvPicPr>
            <a:picLocks noChangeAspect="1"/>
          </p:cNvPicPr>
          <p:nvPr/>
        </p:nvPicPr>
        <p:blipFill>
          <a:blip r:embed="rId5"/>
          <a:stretch>
            <a:fillRect/>
          </a:stretch>
        </p:blipFill>
        <p:spPr>
          <a:xfrm>
            <a:off x="3624492" y="3740886"/>
            <a:ext cx="2924438" cy="606959"/>
          </a:xfrm>
          <a:prstGeom prst="rect">
            <a:avLst/>
          </a:prstGeom>
        </p:spPr>
      </p:pic>
      <p:pic>
        <p:nvPicPr>
          <p:cNvPr id="22" name="Picture 21">
            <a:extLst>
              <a:ext uri="{FF2B5EF4-FFF2-40B4-BE49-F238E27FC236}">
                <a16:creationId xmlns:a16="http://schemas.microsoft.com/office/drawing/2014/main" id="{9AB64C82-0E54-0DA5-12B6-78D97B1795E2}"/>
              </a:ext>
            </a:extLst>
          </p:cNvPr>
          <p:cNvPicPr>
            <a:picLocks noChangeAspect="1"/>
          </p:cNvPicPr>
          <p:nvPr/>
        </p:nvPicPr>
        <p:blipFill>
          <a:blip r:embed="rId6"/>
          <a:stretch>
            <a:fillRect/>
          </a:stretch>
        </p:blipFill>
        <p:spPr>
          <a:xfrm>
            <a:off x="501983" y="5742698"/>
            <a:ext cx="4960825" cy="284956"/>
          </a:xfrm>
          <a:prstGeom prst="rect">
            <a:avLst/>
          </a:prstGeom>
        </p:spPr>
      </p:pic>
      <p:sp>
        <p:nvSpPr>
          <p:cNvPr id="23" name="TextBox 22">
            <a:extLst>
              <a:ext uri="{FF2B5EF4-FFF2-40B4-BE49-F238E27FC236}">
                <a16:creationId xmlns:a16="http://schemas.microsoft.com/office/drawing/2014/main" id="{94FF6542-6DF7-67D0-FAB6-5BC2F17AF93F}"/>
              </a:ext>
            </a:extLst>
          </p:cNvPr>
          <p:cNvSpPr txBox="1"/>
          <p:nvPr/>
        </p:nvSpPr>
        <p:spPr>
          <a:xfrm>
            <a:off x="5550402" y="4754942"/>
            <a:ext cx="4355598" cy="2031325"/>
          </a:xfrm>
          <a:prstGeom prst="rect">
            <a:avLst/>
          </a:prstGeom>
          <a:noFill/>
        </p:spPr>
        <p:txBody>
          <a:bodyPr wrap="square">
            <a:spAutoFit/>
          </a:bodyPr>
          <a:lstStyle/>
          <a:p>
            <a:r>
              <a:rPr lang="en-GB" b="1" dirty="0"/>
              <a:t>Concat method will join two arrays where we specify the array that we want to concatenate and the array we want to pass in.</a:t>
            </a:r>
          </a:p>
          <a:p>
            <a:endParaRPr lang="en-GB" b="1" dirty="0"/>
          </a:p>
          <a:p>
            <a:r>
              <a:rPr lang="en-GB" b="1" dirty="0"/>
              <a:t>Equally, the spread operator can be used to achieve the same result as concat.</a:t>
            </a:r>
          </a:p>
        </p:txBody>
      </p:sp>
      <p:pic>
        <p:nvPicPr>
          <p:cNvPr id="24" name="Picture 23">
            <a:extLst>
              <a:ext uri="{FF2B5EF4-FFF2-40B4-BE49-F238E27FC236}">
                <a16:creationId xmlns:a16="http://schemas.microsoft.com/office/drawing/2014/main" id="{ED9BEE7D-75C4-A9C2-B2F6-60FC1E568994}"/>
              </a:ext>
            </a:extLst>
          </p:cNvPr>
          <p:cNvPicPr>
            <a:picLocks noChangeAspect="1"/>
          </p:cNvPicPr>
          <p:nvPr/>
        </p:nvPicPr>
        <p:blipFill>
          <a:blip r:embed="rId6"/>
          <a:stretch>
            <a:fillRect/>
          </a:stretch>
        </p:blipFill>
        <p:spPr>
          <a:xfrm>
            <a:off x="469160" y="6459435"/>
            <a:ext cx="4960825" cy="284956"/>
          </a:xfrm>
          <a:prstGeom prst="rect">
            <a:avLst/>
          </a:prstGeom>
        </p:spPr>
      </p:pic>
    </p:spTree>
    <p:extLst>
      <p:ext uri="{BB962C8B-B14F-4D97-AF65-F5344CB8AC3E}">
        <p14:creationId xmlns:p14="http://schemas.microsoft.com/office/powerpoint/2010/main" val="1378851540"/>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72026E-8588-60AD-C73C-3D71B0F72B36}"/>
              </a:ext>
            </a:extLst>
          </p:cNvPr>
          <p:cNvSpPr txBox="1"/>
          <p:nvPr/>
        </p:nvSpPr>
        <p:spPr>
          <a:xfrm>
            <a:off x="235226" y="239404"/>
            <a:ext cx="400547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letters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letters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3F5EC174-DC05-E087-4AC4-129C0584D09D}"/>
              </a:ext>
            </a:extLst>
          </p:cNvPr>
          <p:cNvPicPr>
            <a:picLocks noChangeAspect="1"/>
          </p:cNvPicPr>
          <p:nvPr/>
        </p:nvPicPr>
        <p:blipFill>
          <a:blip r:embed="rId2"/>
          <a:stretch>
            <a:fillRect/>
          </a:stretch>
        </p:blipFill>
        <p:spPr>
          <a:xfrm>
            <a:off x="235226" y="949601"/>
            <a:ext cx="3791412" cy="600903"/>
          </a:xfrm>
          <a:prstGeom prst="rect">
            <a:avLst/>
          </a:prstGeom>
        </p:spPr>
      </p:pic>
      <p:sp>
        <p:nvSpPr>
          <p:cNvPr id="6" name="TextBox 5">
            <a:extLst>
              <a:ext uri="{FF2B5EF4-FFF2-40B4-BE49-F238E27FC236}">
                <a16:creationId xmlns:a16="http://schemas.microsoft.com/office/drawing/2014/main" id="{3C9F6F34-0947-E8A5-351F-509814F0A6A3}"/>
              </a:ext>
            </a:extLst>
          </p:cNvPr>
          <p:cNvSpPr txBox="1"/>
          <p:nvPr/>
        </p:nvSpPr>
        <p:spPr>
          <a:xfrm>
            <a:off x="4586645" y="239404"/>
            <a:ext cx="5219963" cy="923330"/>
          </a:xfrm>
          <a:prstGeom prst="rect">
            <a:avLst/>
          </a:prstGeom>
          <a:noFill/>
        </p:spPr>
        <p:txBody>
          <a:bodyPr wrap="square">
            <a:spAutoFit/>
          </a:bodyPr>
          <a:lstStyle/>
          <a:p>
            <a:r>
              <a:rPr lang="en-GB" b="1" dirty="0"/>
              <a:t>The join method will join all the elements in an array into a string and we can specify what we ant between each element.</a:t>
            </a:r>
          </a:p>
        </p:txBody>
      </p:sp>
      <p:sp>
        <p:nvSpPr>
          <p:cNvPr id="7" name="TextBox 6">
            <a:extLst>
              <a:ext uri="{FF2B5EF4-FFF2-40B4-BE49-F238E27FC236}">
                <a16:creationId xmlns:a16="http://schemas.microsoft.com/office/drawing/2014/main" id="{C323355F-2EB6-ADF2-30E9-4447B5EC8E83}"/>
              </a:ext>
            </a:extLst>
          </p:cNvPr>
          <p:cNvSpPr txBox="1"/>
          <p:nvPr/>
        </p:nvSpPr>
        <p:spPr>
          <a:xfrm>
            <a:off x="142196" y="1872931"/>
            <a:ext cx="5556239" cy="584775"/>
          </a:xfrm>
          <a:prstGeom prst="rect">
            <a:avLst/>
          </a:prstGeom>
          <a:noFill/>
        </p:spPr>
        <p:txBody>
          <a:bodyPr wrap="square">
            <a:spAutoFit/>
          </a:bodyPr>
          <a:lstStyle/>
          <a:p>
            <a:r>
              <a:rPr lang="en-GB" sz="3200" dirty="0">
                <a:solidFill>
                  <a:srgbClr val="1C1D1F"/>
                </a:solidFill>
              </a:rPr>
              <a:t>The new at method (from ES22)</a:t>
            </a:r>
            <a:endParaRPr lang="en-GB" sz="3200" b="0" i="0" dirty="0">
              <a:solidFill>
                <a:srgbClr val="1C1D1F"/>
              </a:solidFill>
              <a:effectLst/>
            </a:endParaRPr>
          </a:p>
        </p:txBody>
      </p:sp>
      <p:sp>
        <p:nvSpPr>
          <p:cNvPr id="9" name="TextBox 8">
            <a:extLst>
              <a:ext uri="{FF2B5EF4-FFF2-40B4-BE49-F238E27FC236}">
                <a16:creationId xmlns:a16="http://schemas.microsoft.com/office/drawing/2014/main" id="{A9389AE1-4AC0-8788-C620-6343AB9C63DE}"/>
              </a:ext>
            </a:extLst>
          </p:cNvPr>
          <p:cNvSpPr txBox="1"/>
          <p:nvPr/>
        </p:nvSpPr>
        <p:spPr>
          <a:xfrm>
            <a:off x="235226" y="2542171"/>
            <a:ext cx="4351419" cy="452431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arr4</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0" dirty="0">
              <a:solidFill>
                <a:srgbClr val="D4D4D4"/>
              </a:solidFill>
              <a:effectLst/>
              <a:latin typeface="Consolas" panose="020B0609020204030204" pitchFamily="49" charset="0"/>
            </a:endParaRPr>
          </a:p>
        </p:txBody>
      </p:sp>
      <p:pic>
        <p:nvPicPr>
          <p:cNvPr id="11" name="Picture 10">
            <a:extLst>
              <a:ext uri="{FF2B5EF4-FFF2-40B4-BE49-F238E27FC236}">
                <a16:creationId xmlns:a16="http://schemas.microsoft.com/office/drawing/2014/main" id="{74B94710-710B-7433-6884-9127D531F247}"/>
              </a:ext>
            </a:extLst>
          </p:cNvPr>
          <p:cNvPicPr>
            <a:picLocks noChangeAspect="1"/>
          </p:cNvPicPr>
          <p:nvPr/>
        </p:nvPicPr>
        <p:blipFill>
          <a:blip r:embed="rId3"/>
          <a:stretch>
            <a:fillRect/>
          </a:stretch>
        </p:blipFill>
        <p:spPr>
          <a:xfrm>
            <a:off x="3560119" y="2595914"/>
            <a:ext cx="476458" cy="723510"/>
          </a:xfrm>
          <a:prstGeom prst="rect">
            <a:avLst/>
          </a:prstGeom>
        </p:spPr>
      </p:pic>
      <p:sp>
        <p:nvSpPr>
          <p:cNvPr id="12" name="TextBox 11">
            <a:extLst>
              <a:ext uri="{FF2B5EF4-FFF2-40B4-BE49-F238E27FC236}">
                <a16:creationId xmlns:a16="http://schemas.microsoft.com/office/drawing/2014/main" id="{7D5849FB-3555-EB40-615C-9A2E6DD1D27B}"/>
              </a:ext>
            </a:extLst>
          </p:cNvPr>
          <p:cNvSpPr txBox="1"/>
          <p:nvPr/>
        </p:nvSpPr>
        <p:spPr>
          <a:xfrm>
            <a:off x="4450811" y="2542171"/>
            <a:ext cx="5219963" cy="646331"/>
          </a:xfrm>
          <a:prstGeom prst="rect">
            <a:avLst/>
          </a:prstGeom>
          <a:noFill/>
        </p:spPr>
        <p:txBody>
          <a:bodyPr wrap="square">
            <a:spAutoFit/>
          </a:bodyPr>
          <a:lstStyle/>
          <a:p>
            <a:r>
              <a:rPr lang="en-GB" b="1" dirty="0"/>
              <a:t>The at method is the same as using a square bracket to denote the position in the array.</a:t>
            </a:r>
          </a:p>
        </p:txBody>
      </p:sp>
      <p:sp>
        <p:nvSpPr>
          <p:cNvPr id="13" name="TextBox 12">
            <a:extLst>
              <a:ext uri="{FF2B5EF4-FFF2-40B4-BE49-F238E27FC236}">
                <a16:creationId xmlns:a16="http://schemas.microsoft.com/office/drawing/2014/main" id="{F9CF746B-8DAE-7E5C-36D2-09A538C0479D}"/>
              </a:ext>
            </a:extLst>
          </p:cNvPr>
          <p:cNvSpPr txBox="1"/>
          <p:nvPr/>
        </p:nvSpPr>
        <p:spPr>
          <a:xfrm>
            <a:off x="4450811" y="3309932"/>
            <a:ext cx="5219963" cy="3139321"/>
          </a:xfrm>
          <a:prstGeom prst="rect">
            <a:avLst/>
          </a:prstGeom>
          <a:noFill/>
        </p:spPr>
        <p:txBody>
          <a:bodyPr wrap="square">
            <a:spAutoFit/>
          </a:bodyPr>
          <a:lstStyle/>
          <a:p>
            <a:r>
              <a:rPr lang="en-GB" b="1" dirty="0"/>
              <a:t>We can calculate the last element of the array when we do not know how long the array is using array length or slicing at -1 and reading position zero of this new array.</a:t>
            </a:r>
          </a:p>
          <a:p>
            <a:endParaRPr lang="en-GB" b="1" dirty="0"/>
          </a:p>
          <a:p>
            <a:r>
              <a:rPr lang="en-GB" b="1" dirty="0"/>
              <a:t>At is useful now because we just take the element at position -1. at(-2) will get us the second from last element.</a:t>
            </a:r>
          </a:p>
          <a:p>
            <a:endParaRPr lang="en-GB" b="1" dirty="0"/>
          </a:p>
          <a:p>
            <a:r>
              <a:rPr lang="en-GB" b="1" dirty="0"/>
              <a:t>The at method also works for strings. We can use it to get the first or last letter of a string.</a:t>
            </a:r>
          </a:p>
        </p:txBody>
      </p:sp>
      <p:pic>
        <p:nvPicPr>
          <p:cNvPr id="15" name="Picture 14">
            <a:extLst>
              <a:ext uri="{FF2B5EF4-FFF2-40B4-BE49-F238E27FC236}">
                <a16:creationId xmlns:a16="http://schemas.microsoft.com/office/drawing/2014/main" id="{6129529B-E596-4245-8933-1F94A27B43BA}"/>
              </a:ext>
            </a:extLst>
          </p:cNvPr>
          <p:cNvPicPr>
            <a:picLocks noChangeAspect="1"/>
          </p:cNvPicPr>
          <p:nvPr/>
        </p:nvPicPr>
        <p:blipFill>
          <a:blip r:embed="rId4"/>
          <a:stretch>
            <a:fillRect/>
          </a:stretch>
        </p:blipFill>
        <p:spPr>
          <a:xfrm>
            <a:off x="3951104" y="4128227"/>
            <a:ext cx="499707" cy="1052954"/>
          </a:xfrm>
          <a:prstGeom prst="rect">
            <a:avLst/>
          </a:prstGeom>
        </p:spPr>
      </p:pic>
      <p:pic>
        <p:nvPicPr>
          <p:cNvPr id="17" name="Picture 16">
            <a:extLst>
              <a:ext uri="{FF2B5EF4-FFF2-40B4-BE49-F238E27FC236}">
                <a16:creationId xmlns:a16="http://schemas.microsoft.com/office/drawing/2014/main" id="{9B5EA366-20C6-969A-42EB-4DCFF3AD35F5}"/>
              </a:ext>
            </a:extLst>
          </p:cNvPr>
          <p:cNvPicPr>
            <a:picLocks noChangeAspect="1"/>
          </p:cNvPicPr>
          <p:nvPr/>
        </p:nvPicPr>
        <p:blipFill>
          <a:blip r:embed="rId5"/>
          <a:stretch>
            <a:fillRect/>
          </a:stretch>
        </p:blipFill>
        <p:spPr>
          <a:xfrm>
            <a:off x="3517880" y="5446792"/>
            <a:ext cx="461607" cy="923214"/>
          </a:xfrm>
          <a:prstGeom prst="rect">
            <a:avLst/>
          </a:prstGeom>
        </p:spPr>
      </p:pic>
    </p:spTree>
    <p:extLst>
      <p:ext uri="{BB962C8B-B14F-4D97-AF65-F5344CB8AC3E}">
        <p14:creationId xmlns:p14="http://schemas.microsoft.com/office/powerpoint/2010/main" val="361241194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40CC17-1E28-8AC0-EEA7-8EC1C0CF2185}"/>
              </a:ext>
            </a:extLst>
          </p:cNvPr>
          <p:cNvSpPr txBox="1"/>
          <p:nvPr/>
        </p:nvSpPr>
        <p:spPr>
          <a:xfrm>
            <a:off x="142196" y="136896"/>
            <a:ext cx="5556239" cy="584775"/>
          </a:xfrm>
          <a:prstGeom prst="rect">
            <a:avLst/>
          </a:prstGeom>
          <a:noFill/>
        </p:spPr>
        <p:txBody>
          <a:bodyPr wrap="square">
            <a:spAutoFit/>
          </a:bodyPr>
          <a:lstStyle/>
          <a:p>
            <a:r>
              <a:rPr lang="en-GB" sz="3200" dirty="0">
                <a:solidFill>
                  <a:srgbClr val="1C1D1F"/>
                </a:solidFill>
              </a:rPr>
              <a:t>Looping arrays: forEach method</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F2388F15-0CD3-6A96-7E8E-B943CB06D542}"/>
              </a:ext>
            </a:extLst>
          </p:cNvPr>
          <p:cNvSpPr txBox="1"/>
          <p:nvPr/>
        </p:nvSpPr>
        <p:spPr>
          <a:xfrm>
            <a:off x="142196" y="876014"/>
            <a:ext cx="7606747"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depositied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withdrew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FOREACH -----'</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depositied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withdrew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6" name="Picture 5">
            <a:extLst>
              <a:ext uri="{FF2B5EF4-FFF2-40B4-BE49-F238E27FC236}">
                <a16:creationId xmlns:a16="http://schemas.microsoft.com/office/drawing/2014/main" id="{6F6A21A9-D1FD-430B-600F-FA7B80B5898F}"/>
              </a:ext>
            </a:extLst>
          </p:cNvPr>
          <p:cNvPicPr>
            <a:picLocks noChangeAspect="1"/>
          </p:cNvPicPr>
          <p:nvPr/>
        </p:nvPicPr>
        <p:blipFill>
          <a:blip r:embed="rId2"/>
          <a:stretch>
            <a:fillRect/>
          </a:stretch>
        </p:blipFill>
        <p:spPr>
          <a:xfrm>
            <a:off x="7476296" y="651216"/>
            <a:ext cx="2131530" cy="2533122"/>
          </a:xfrm>
          <a:prstGeom prst="rect">
            <a:avLst/>
          </a:prstGeom>
        </p:spPr>
      </p:pic>
      <p:sp>
        <p:nvSpPr>
          <p:cNvPr id="7" name="TextBox 6">
            <a:extLst>
              <a:ext uri="{FF2B5EF4-FFF2-40B4-BE49-F238E27FC236}">
                <a16:creationId xmlns:a16="http://schemas.microsoft.com/office/drawing/2014/main" id="{D16C253B-5D72-AE31-16E0-88D64DCA1E86}"/>
              </a:ext>
            </a:extLst>
          </p:cNvPr>
          <p:cNvSpPr txBox="1"/>
          <p:nvPr/>
        </p:nvSpPr>
        <p:spPr>
          <a:xfrm>
            <a:off x="6397752" y="3429000"/>
            <a:ext cx="3366052" cy="2585323"/>
          </a:xfrm>
          <a:prstGeom prst="rect">
            <a:avLst/>
          </a:prstGeom>
          <a:noFill/>
        </p:spPr>
        <p:txBody>
          <a:bodyPr wrap="square">
            <a:spAutoFit/>
          </a:bodyPr>
          <a:lstStyle/>
          <a:p>
            <a:r>
              <a:rPr lang="en-GB" b="1" dirty="0"/>
              <a:t>the forEach method is a high order function that has a callback function as an anonymous function.</a:t>
            </a:r>
          </a:p>
          <a:p>
            <a:endParaRPr lang="en-GB" b="1" dirty="0"/>
          </a:p>
          <a:p>
            <a:r>
              <a:rPr lang="en-GB" b="1" dirty="0"/>
              <a:t>each iteration through the array the anonymous function is called with a the value corresponding to the position in the array.</a:t>
            </a:r>
          </a:p>
        </p:txBody>
      </p:sp>
    </p:spTree>
    <p:extLst>
      <p:ext uri="{BB962C8B-B14F-4D97-AF65-F5344CB8AC3E}">
        <p14:creationId xmlns:p14="http://schemas.microsoft.com/office/powerpoint/2010/main" val="3116131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F1A7DE-4195-4914-8BCA-E18252361F7A}"/>
              </a:ext>
            </a:extLst>
          </p:cNvPr>
          <p:cNvSpPr txBox="1"/>
          <p:nvPr/>
        </p:nvSpPr>
        <p:spPr>
          <a:xfrm>
            <a:off x="312516" y="179936"/>
            <a:ext cx="7187878" cy="584775"/>
          </a:xfrm>
          <a:prstGeom prst="rect">
            <a:avLst/>
          </a:prstGeom>
          <a:noFill/>
        </p:spPr>
        <p:txBody>
          <a:bodyPr wrap="square">
            <a:spAutoFit/>
          </a:bodyPr>
          <a:lstStyle/>
          <a:p>
            <a:r>
              <a:rPr lang="en-GB" sz="3200" b="0" i="0" dirty="0">
                <a:solidFill>
                  <a:srgbClr val="1C1D1F"/>
                </a:solidFill>
                <a:effectLst/>
              </a:rPr>
              <a:t>JavaScript Releases: ES5, ES6+ and ESNext</a:t>
            </a:r>
            <a:endParaRPr lang="en-GB" sz="3200" dirty="0"/>
          </a:p>
        </p:txBody>
      </p:sp>
      <p:cxnSp>
        <p:nvCxnSpPr>
          <p:cNvPr id="4" name="Straight Arrow Connector 3">
            <a:extLst>
              <a:ext uri="{FF2B5EF4-FFF2-40B4-BE49-F238E27FC236}">
                <a16:creationId xmlns:a16="http://schemas.microsoft.com/office/drawing/2014/main" id="{CE50BCC2-D224-43CB-B86E-AACB1CE295EF}"/>
              </a:ext>
            </a:extLst>
          </p:cNvPr>
          <p:cNvCxnSpPr>
            <a:cxnSpLocks/>
          </p:cNvCxnSpPr>
          <p:nvPr/>
        </p:nvCxnSpPr>
        <p:spPr>
          <a:xfrm>
            <a:off x="1238488" y="902823"/>
            <a:ext cx="0" cy="5787342"/>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0B5EAC76-D51C-4AC7-AE2A-175BFA3381A1}"/>
              </a:ext>
            </a:extLst>
          </p:cNvPr>
          <p:cNvSpPr/>
          <p:nvPr/>
        </p:nvSpPr>
        <p:spPr>
          <a:xfrm>
            <a:off x="1053293" y="1099591"/>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64AD973-CF90-4FAD-AA4C-BD6BA43A8F32}"/>
              </a:ext>
            </a:extLst>
          </p:cNvPr>
          <p:cNvSpPr txBox="1"/>
          <p:nvPr/>
        </p:nvSpPr>
        <p:spPr>
          <a:xfrm>
            <a:off x="341495" y="1036459"/>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1995</a:t>
            </a:r>
          </a:p>
        </p:txBody>
      </p:sp>
      <p:sp>
        <p:nvSpPr>
          <p:cNvPr id="7" name="TextBox 6">
            <a:extLst>
              <a:ext uri="{FF2B5EF4-FFF2-40B4-BE49-F238E27FC236}">
                <a16:creationId xmlns:a16="http://schemas.microsoft.com/office/drawing/2014/main" id="{F1A72D42-EEAF-4711-A49E-E659A61AE7C8}"/>
              </a:ext>
            </a:extLst>
          </p:cNvPr>
          <p:cNvSpPr txBox="1"/>
          <p:nvPr/>
        </p:nvSpPr>
        <p:spPr>
          <a:xfrm>
            <a:off x="1510537" y="1036459"/>
            <a:ext cx="8223772"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Brendan Eich creates the very first version of JavaScript in just 10 days for Netscape, It was called </a:t>
            </a:r>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but already had many fundamental features of modern JavaScript.</a:t>
            </a:r>
          </a:p>
        </p:txBody>
      </p:sp>
      <p:sp>
        <p:nvSpPr>
          <p:cNvPr id="8" name="TextBox 7">
            <a:extLst>
              <a:ext uri="{FF2B5EF4-FFF2-40B4-BE49-F238E27FC236}">
                <a16:creationId xmlns:a16="http://schemas.microsoft.com/office/drawing/2014/main" id="{50F2449D-7ADB-499E-A118-6FB9091DCCD7}"/>
              </a:ext>
            </a:extLst>
          </p:cNvPr>
          <p:cNvSpPr txBox="1"/>
          <p:nvPr/>
        </p:nvSpPr>
        <p:spPr>
          <a:xfrm>
            <a:off x="1510537" y="1825467"/>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changed to liveScript then JavaScript in order to attract java developers. However </a:t>
            </a:r>
            <a:r>
              <a:rPr lang="en-GB" b="1" dirty="0">
                <a:effectLst/>
                <a:latin typeface="Calibri" panose="020F0502020204030204" pitchFamily="34" charset="0"/>
                <a:cs typeface="Calibri" panose="020F0502020204030204" pitchFamily="34" charset="0"/>
              </a:rPr>
              <a:t>JavaScript has nothing to do with Java.</a:t>
            </a:r>
          </a:p>
        </p:txBody>
      </p:sp>
      <p:sp>
        <p:nvSpPr>
          <p:cNvPr id="9" name="Oval 8">
            <a:extLst>
              <a:ext uri="{FF2B5EF4-FFF2-40B4-BE49-F238E27FC236}">
                <a16:creationId xmlns:a16="http://schemas.microsoft.com/office/drawing/2014/main" id="{EF2A7423-2873-4D0A-B641-73664AA11728}"/>
              </a:ext>
            </a:extLst>
          </p:cNvPr>
          <p:cNvSpPr/>
          <p:nvPr/>
        </p:nvSpPr>
        <p:spPr>
          <a:xfrm>
            <a:off x="1064868" y="2024783"/>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579E687-077D-4972-B191-4F316765CD86}"/>
              </a:ext>
            </a:extLst>
          </p:cNvPr>
          <p:cNvSpPr txBox="1"/>
          <p:nvPr/>
        </p:nvSpPr>
        <p:spPr>
          <a:xfrm>
            <a:off x="353070" y="1961651"/>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1996</a:t>
            </a:r>
          </a:p>
        </p:txBody>
      </p:sp>
      <p:sp>
        <p:nvSpPr>
          <p:cNvPr id="11" name="TextBox 10">
            <a:extLst>
              <a:ext uri="{FF2B5EF4-FFF2-40B4-BE49-F238E27FC236}">
                <a16:creationId xmlns:a16="http://schemas.microsoft.com/office/drawing/2014/main" id="{97F741CF-3A33-41CF-BA45-F1356557B02F}"/>
              </a:ext>
            </a:extLst>
          </p:cNvPr>
          <p:cNvSpPr txBox="1"/>
          <p:nvPr/>
        </p:nvSpPr>
        <p:spPr>
          <a:xfrm>
            <a:off x="1510537" y="2734173"/>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Microsoft </a:t>
            </a:r>
            <a:r>
              <a:rPr lang="en-GB" dirty="0">
                <a:effectLst/>
                <a:latin typeface="Calibri" panose="020F0502020204030204" pitchFamily="34" charset="0"/>
                <a:cs typeface="Calibri" panose="020F0502020204030204" pitchFamily="34" charset="0"/>
              </a:rPr>
              <a:t>launches IE </a:t>
            </a:r>
            <a:r>
              <a:rPr lang="en-GB" b="1" dirty="0">
                <a:effectLst/>
                <a:latin typeface="Calibri" panose="020F0502020204030204" pitchFamily="34" charset="0"/>
                <a:cs typeface="Calibri" panose="020F0502020204030204" pitchFamily="34" charset="0"/>
              </a:rPr>
              <a:t>copying JavaScript from Netscape </a:t>
            </a:r>
            <a:r>
              <a:rPr lang="en-GB" dirty="0">
                <a:effectLst/>
                <a:latin typeface="Calibri" panose="020F0502020204030204" pitchFamily="34" charset="0"/>
                <a:cs typeface="Calibri" panose="020F0502020204030204" pitchFamily="34" charset="0"/>
              </a:rPr>
              <a:t>and calling it jScript.</a:t>
            </a:r>
            <a:endParaRPr lang="en-GB" b="1" dirty="0">
              <a:effectLst/>
              <a:latin typeface="Calibri" panose="020F0502020204030204" pitchFamily="34" charset="0"/>
              <a:cs typeface="Calibri" panose="020F0502020204030204" pitchFamily="34" charset="0"/>
            </a:endParaRPr>
          </a:p>
        </p:txBody>
      </p:sp>
      <p:sp>
        <p:nvSpPr>
          <p:cNvPr id="12" name="Oval 11">
            <a:extLst>
              <a:ext uri="{FF2B5EF4-FFF2-40B4-BE49-F238E27FC236}">
                <a16:creationId xmlns:a16="http://schemas.microsoft.com/office/drawing/2014/main" id="{36FE8B78-56EA-4949-8611-205C52FF0C4D}"/>
              </a:ext>
            </a:extLst>
          </p:cNvPr>
          <p:cNvSpPr/>
          <p:nvPr/>
        </p:nvSpPr>
        <p:spPr>
          <a:xfrm>
            <a:off x="1053293" y="2796175"/>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8D49DA4C-E545-4161-A2B5-C5E2F3824EB6}"/>
              </a:ext>
            </a:extLst>
          </p:cNvPr>
          <p:cNvSpPr txBox="1"/>
          <p:nvPr/>
        </p:nvSpPr>
        <p:spPr>
          <a:xfrm>
            <a:off x="341495" y="2733043"/>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4" name="TextBox 13">
            <a:extLst>
              <a:ext uri="{FF2B5EF4-FFF2-40B4-BE49-F238E27FC236}">
                <a16:creationId xmlns:a16="http://schemas.microsoft.com/office/drawing/2014/main" id="{3D8B5346-35B0-4065-83B7-DD9F6E3AEE30}"/>
              </a:ext>
            </a:extLst>
          </p:cNvPr>
          <p:cNvSpPr txBox="1"/>
          <p:nvPr/>
        </p:nvSpPr>
        <p:spPr>
          <a:xfrm>
            <a:off x="1510537" y="3410438"/>
            <a:ext cx="8223772"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Not a good idea to have two versions of a similar language so </a:t>
            </a:r>
            <a:r>
              <a:rPr lang="en-GB" b="1" dirty="0">
                <a:effectLst/>
                <a:latin typeface="Calibri" panose="020F0502020204030204" pitchFamily="34" charset="0"/>
                <a:cs typeface="Calibri" panose="020F0502020204030204" pitchFamily="34" charset="0"/>
              </a:rPr>
              <a:t>ECMA releases ECMAscript (ES1)</a:t>
            </a:r>
            <a:r>
              <a:rPr lang="en-GB" dirty="0">
                <a:effectLst/>
                <a:latin typeface="Calibri" panose="020F0502020204030204" pitchFamily="34" charset="0"/>
                <a:cs typeface="Calibri" panose="020F0502020204030204" pitchFamily="34" charset="0"/>
              </a:rPr>
              <a:t>, the </a:t>
            </a:r>
            <a:r>
              <a:rPr lang="en-GB" b="1" dirty="0">
                <a:effectLst/>
                <a:latin typeface="Calibri" panose="020F0502020204030204" pitchFamily="34" charset="0"/>
                <a:cs typeface="Calibri" panose="020F0502020204030204" pitchFamily="34" charset="0"/>
              </a:rPr>
              <a:t>first official standard for JavaScript</a:t>
            </a:r>
            <a:r>
              <a:rPr lang="en-GB" dirty="0">
                <a:effectLst/>
                <a:latin typeface="Calibri" panose="020F0502020204030204" pitchFamily="34" charset="0"/>
                <a:cs typeface="Calibri" panose="020F0502020204030204" pitchFamily="34" charset="0"/>
              </a:rPr>
              <a:t>. (ECMA is the standard, Javascript is the language in practice.</a:t>
            </a:r>
          </a:p>
        </p:txBody>
      </p:sp>
      <p:sp>
        <p:nvSpPr>
          <p:cNvPr id="15" name="Oval 14">
            <a:extLst>
              <a:ext uri="{FF2B5EF4-FFF2-40B4-BE49-F238E27FC236}">
                <a16:creationId xmlns:a16="http://schemas.microsoft.com/office/drawing/2014/main" id="{32D6BD6E-EA19-443F-AC0B-ADE38F1190C5}"/>
              </a:ext>
            </a:extLst>
          </p:cNvPr>
          <p:cNvSpPr/>
          <p:nvPr/>
        </p:nvSpPr>
        <p:spPr>
          <a:xfrm>
            <a:off x="1053293" y="347244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143002BB-615F-45CB-889D-E8D8E454607D}"/>
              </a:ext>
            </a:extLst>
          </p:cNvPr>
          <p:cNvSpPr txBox="1"/>
          <p:nvPr/>
        </p:nvSpPr>
        <p:spPr>
          <a:xfrm>
            <a:off x="341495" y="340930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7" name="TextBox 16">
            <a:extLst>
              <a:ext uri="{FF2B5EF4-FFF2-40B4-BE49-F238E27FC236}">
                <a16:creationId xmlns:a16="http://schemas.microsoft.com/office/drawing/2014/main" id="{C857AC75-083F-42B9-8A2D-7EF3605D4B9A}"/>
              </a:ext>
            </a:extLst>
          </p:cNvPr>
          <p:cNvSpPr txBox="1"/>
          <p:nvPr/>
        </p:nvSpPr>
        <p:spPr>
          <a:xfrm>
            <a:off x="1510537" y="4561534"/>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ES5</a:t>
            </a:r>
            <a:r>
              <a:rPr lang="en-GB" dirty="0">
                <a:effectLst/>
                <a:latin typeface="Calibri" panose="020F0502020204030204" pitchFamily="34" charset="0"/>
                <a:cs typeface="Calibri" panose="020F0502020204030204" pitchFamily="34" charset="0"/>
              </a:rPr>
              <a:t> (ECMAscript 5) was released with plenty of cool new features.</a:t>
            </a:r>
          </a:p>
        </p:txBody>
      </p:sp>
      <p:sp>
        <p:nvSpPr>
          <p:cNvPr id="18" name="Oval 17">
            <a:extLst>
              <a:ext uri="{FF2B5EF4-FFF2-40B4-BE49-F238E27FC236}">
                <a16:creationId xmlns:a16="http://schemas.microsoft.com/office/drawing/2014/main" id="{9D7F6A57-2766-45FA-8024-D1EB8AC1BED1}"/>
              </a:ext>
            </a:extLst>
          </p:cNvPr>
          <p:cNvSpPr/>
          <p:nvPr/>
        </p:nvSpPr>
        <p:spPr>
          <a:xfrm>
            <a:off x="1053293" y="4623536"/>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817113D-B54A-402B-9E4B-DBAA926C4B0B}"/>
              </a:ext>
            </a:extLst>
          </p:cNvPr>
          <p:cNvSpPr txBox="1"/>
          <p:nvPr/>
        </p:nvSpPr>
        <p:spPr>
          <a:xfrm>
            <a:off x="341495" y="4560404"/>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2007</a:t>
            </a:r>
          </a:p>
        </p:txBody>
      </p:sp>
      <p:sp>
        <p:nvSpPr>
          <p:cNvPr id="20" name="TextBox 19">
            <a:extLst>
              <a:ext uri="{FF2B5EF4-FFF2-40B4-BE49-F238E27FC236}">
                <a16:creationId xmlns:a16="http://schemas.microsoft.com/office/drawing/2014/main" id="{EB957447-8995-447D-B4F1-ECE8F017DC27}"/>
              </a:ext>
            </a:extLst>
          </p:cNvPr>
          <p:cNvSpPr txBox="1"/>
          <p:nvPr/>
        </p:nvSpPr>
        <p:spPr>
          <a:xfrm>
            <a:off x="1522112" y="5058258"/>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ES6</a:t>
            </a:r>
            <a:r>
              <a:rPr lang="en-GB" dirty="0">
                <a:effectLst/>
                <a:latin typeface="Calibri" panose="020F0502020204030204" pitchFamily="34" charset="0"/>
                <a:cs typeface="Calibri" panose="020F0502020204030204" pitchFamily="34" charset="0"/>
              </a:rPr>
              <a:t> (ECMAscript 2015) was released with the biggest update to features. </a:t>
            </a:r>
          </a:p>
        </p:txBody>
      </p:sp>
      <p:sp>
        <p:nvSpPr>
          <p:cNvPr id="21" name="Oval 20">
            <a:extLst>
              <a:ext uri="{FF2B5EF4-FFF2-40B4-BE49-F238E27FC236}">
                <a16:creationId xmlns:a16="http://schemas.microsoft.com/office/drawing/2014/main" id="{4489CA71-8E11-469E-9C5D-9A05CA09C103}"/>
              </a:ext>
            </a:extLst>
          </p:cNvPr>
          <p:cNvSpPr/>
          <p:nvPr/>
        </p:nvSpPr>
        <p:spPr>
          <a:xfrm>
            <a:off x="1064868" y="512026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E71F0959-9DAD-4186-B55C-115012C441B1}"/>
              </a:ext>
            </a:extLst>
          </p:cNvPr>
          <p:cNvSpPr txBox="1"/>
          <p:nvPr/>
        </p:nvSpPr>
        <p:spPr>
          <a:xfrm>
            <a:off x="341495" y="505712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2015</a:t>
            </a:r>
          </a:p>
        </p:txBody>
      </p:sp>
      <p:sp>
        <p:nvSpPr>
          <p:cNvPr id="23" name="TextBox 22">
            <a:extLst>
              <a:ext uri="{FF2B5EF4-FFF2-40B4-BE49-F238E27FC236}">
                <a16:creationId xmlns:a16="http://schemas.microsoft.com/office/drawing/2014/main" id="{B8947306-25BA-4C1A-9A1A-1EDE3EA8A013}"/>
              </a:ext>
            </a:extLst>
          </p:cNvPr>
          <p:cNvSpPr txBox="1"/>
          <p:nvPr/>
        </p:nvSpPr>
        <p:spPr>
          <a:xfrm>
            <a:off x="75275" y="5659491"/>
            <a:ext cx="89698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2016 ∞</a:t>
            </a:r>
          </a:p>
        </p:txBody>
      </p:sp>
      <p:sp>
        <p:nvSpPr>
          <p:cNvPr id="24" name="Oval 23">
            <a:extLst>
              <a:ext uri="{FF2B5EF4-FFF2-40B4-BE49-F238E27FC236}">
                <a16:creationId xmlns:a16="http://schemas.microsoft.com/office/drawing/2014/main" id="{0B68A6CA-CD7D-457A-82F7-EC330BA5DC66}"/>
              </a:ext>
            </a:extLst>
          </p:cNvPr>
          <p:cNvSpPr/>
          <p:nvPr/>
        </p:nvSpPr>
        <p:spPr>
          <a:xfrm>
            <a:off x="1053293" y="5711714"/>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9C2D9F78-BC5F-4B2B-947A-A90F6BCF958F}"/>
              </a:ext>
            </a:extLst>
          </p:cNvPr>
          <p:cNvSpPr txBox="1"/>
          <p:nvPr/>
        </p:nvSpPr>
        <p:spPr>
          <a:xfrm>
            <a:off x="1504713" y="5689965"/>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ES2016, ES2017, ES2018, ES2019, ES2020, ES2021, ES2022</a:t>
            </a:r>
            <a:r>
              <a:rPr lang="en-GB" dirty="0">
                <a:effectLst/>
                <a:latin typeface="Calibri" panose="020F0502020204030204" pitchFamily="34" charset="0"/>
                <a:cs typeface="Calibri" panose="020F0502020204030204" pitchFamily="34" charset="0"/>
              </a:rPr>
              <a:t>. ECMAscript changes to an annual release cycle for new features to ship less features per update. </a:t>
            </a:r>
          </a:p>
        </p:txBody>
      </p:sp>
    </p:spTree>
    <p:extLst>
      <p:ext uri="{BB962C8B-B14F-4D97-AF65-F5344CB8AC3E}">
        <p14:creationId xmlns:p14="http://schemas.microsoft.com/office/powerpoint/2010/main" val="168560901"/>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471BA2-83E7-1CA4-98B6-DC133275B231}"/>
              </a:ext>
            </a:extLst>
          </p:cNvPr>
          <p:cNvSpPr txBox="1"/>
          <p:nvPr/>
        </p:nvSpPr>
        <p:spPr>
          <a:xfrm>
            <a:off x="62949" y="980734"/>
            <a:ext cx="8895521" cy="1815882"/>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you depositied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you withdrew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13D08952-8E21-F9CB-C844-8FF4781114EF}"/>
              </a:ext>
            </a:extLst>
          </p:cNvPr>
          <p:cNvPicPr>
            <a:picLocks noChangeAspect="1"/>
          </p:cNvPicPr>
          <p:nvPr/>
        </p:nvPicPr>
        <p:blipFill>
          <a:blip r:embed="rId2"/>
          <a:stretch>
            <a:fillRect/>
          </a:stretch>
        </p:blipFill>
        <p:spPr>
          <a:xfrm>
            <a:off x="7425588" y="78715"/>
            <a:ext cx="2417463" cy="1815881"/>
          </a:xfrm>
          <a:prstGeom prst="rect">
            <a:avLst/>
          </a:prstGeom>
        </p:spPr>
      </p:pic>
      <p:sp>
        <p:nvSpPr>
          <p:cNvPr id="7" name="TextBox 6">
            <a:extLst>
              <a:ext uri="{FF2B5EF4-FFF2-40B4-BE49-F238E27FC236}">
                <a16:creationId xmlns:a16="http://schemas.microsoft.com/office/drawing/2014/main" id="{FF12D279-71DF-73DE-F9D0-9C8D26CA56ED}"/>
              </a:ext>
            </a:extLst>
          </p:cNvPr>
          <p:cNvSpPr txBox="1"/>
          <p:nvPr/>
        </p:nvSpPr>
        <p:spPr>
          <a:xfrm>
            <a:off x="215347" y="3056838"/>
            <a:ext cx="9475305" cy="2062103"/>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FOREACH -----'</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you depositied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you withdrew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9D4C650C-DCD6-8022-7AEF-94BE06745C6A}"/>
              </a:ext>
            </a:extLst>
          </p:cNvPr>
          <p:cNvPicPr>
            <a:picLocks noChangeAspect="1"/>
          </p:cNvPicPr>
          <p:nvPr/>
        </p:nvPicPr>
        <p:blipFill>
          <a:blip r:embed="rId3"/>
          <a:stretch>
            <a:fillRect/>
          </a:stretch>
        </p:blipFill>
        <p:spPr>
          <a:xfrm>
            <a:off x="7527236" y="4725827"/>
            <a:ext cx="2315816" cy="1984985"/>
          </a:xfrm>
          <a:prstGeom prst="rect">
            <a:avLst/>
          </a:prstGeom>
        </p:spPr>
      </p:pic>
      <p:sp>
        <p:nvSpPr>
          <p:cNvPr id="10" name="TextBox 9">
            <a:extLst>
              <a:ext uri="{FF2B5EF4-FFF2-40B4-BE49-F238E27FC236}">
                <a16:creationId xmlns:a16="http://schemas.microsoft.com/office/drawing/2014/main" id="{461D3837-217B-BFBF-077F-1F9EBAFB22A0}"/>
              </a:ext>
            </a:extLst>
          </p:cNvPr>
          <p:cNvSpPr txBox="1"/>
          <p:nvPr/>
        </p:nvSpPr>
        <p:spPr>
          <a:xfrm>
            <a:off x="591378" y="5086323"/>
            <a:ext cx="5110369" cy="1477328"/>
          </a:xfrm>
          <a:prstGeom prst="rect">
            <a:avLst/>
          </a:prstGeom>
          <a:noFill/>
        </p:spPr>
        <p:txBody>
          <a:bodyPr wrap="square">
            <a:spAutoFit/>
          </a:bodyPr>
          <a:lstStyle/>
          <a:p>
            <a:r>
              <a:rPr lang="en-GB" b="1" dirty="0"/>
              <a:t>The forEach method passes the element, index and array so we can use that to construct our strings.</a:t>
            </a:r>
          </a:p>
          <a:p>
            <a:endParaRPr lang="en-GB" b="1" dirty="0"/>
          </a:p>
          <a:p>
            <a:r>
              <a:rPr lang="en-GB" b="1" dirty="0"/>
              <a:t>Note that in the real world we would abbreviate index to i and array to arr.</a:t>
            </a:r>
          </a:p>
        </p:txBody>
      </p:sp>
    </p:spTree>
    <p:extLst>
      <p:ext uri="{BB962C8B-B14F-4D97-AF65-F5344CB8AC3E}">
        <p14:creationId xmlns:p14="http://schemas.microsoft.com/office/powerpoint/2010/main" val="2659869156"/>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531C0A-4A40-024D-0772-ED5A65D46F50}"/>
              </a:ext>
            </a:extLst>
          </p:cNvPr>
          <p:cNvSpPr txBox="1"/>
          <p:nvPr/>
        </p:nvSpPr>
        <p:spPr>
          <a:xfrm>
            <a:off x="3680526" y="20184"/>
            <a:ext cx="6404378" cy="584775"/>
          </a:xfrm>
          <a:prstGeom prst="rect">
            <a:avLst/>
          </a:prstGeom>
          <a:noFill/>
        </p:spPr>
        <p:txBody>
          <a:bodyPr wrap="square">
            <a:spAutoFit/>
          </a:bodyPr>
          <a:lstStyle/>
          <a:p>
            <a:r>
              <a:rPr lang="en-GB" sz="3200" dirty="0">
                <a:solidFill>
                  <a:srgbClr val="1C1D1F"/>
                </a:solidFill>
              </a:rPr>
              <a:t>forEach method with Sets and maps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02CDD599-4CF9-0F22-DE15-82C4876471B6}"/>
              </a:ext>
            </a:extLst>
          </p:cNvPr>
          <p:cNvSpPr txBox="1"/>
          <p:nvPr/>
        </p:nvSpPr>
        <p:spPr>
          <a:xfrm>
            <a:off x="142196" y="238613"/>
            <a:ext cx="5738191"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currencies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'USD'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'United States dollar'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'GBP'</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'Pound sterling'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currencies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CFAAD77F-7BBA-F381-444D-3010CD420157}"/>
              </a:ext>
            </a:extLst>
          </p:cNvPr>
          <p:cNvPicPr>
            <a:picLocks noChangeAspect="1"/>
          </p:cNvPicPr>
          <p:nvPr/>
        </p:nvPicPr>
        <p:blipFill>
          <a:blip r:embed="rId2"/>
          <a:stretch>
            <a:fillRect/>
          </a:stretch>
        </p:blipFill>
        <p:spPr>
          <a:xfrm>
            <a:off x="6546574" y="1392774"/>
            <a:ext cx="2800519" cy="943995"/>
          </a:xfrm>
          <a:prstGeom prst="rect">
            <a:avLst/>
          </a:prstGeom>
        </p:spPr>
      </p:pic>
      <p:sp>
        <p:nvSpPr>
          <p:cNvPr id="7" name="TextBox 6">
            <a:extLst>
              <a:ext uri="{FF2B5EF4-FFF2-40B4-BE49-F238E27FC236}">
                <a16:creationId xmlns:a16="http://schemas.microsoft.com/office/drawing/2014/main" id="{599A9DB1-9472-1F40-BFE0-8625E66D5838}"/>
              </a:ext>
            </a:extLst>
          </p:cNvPr>
          <p:cNvSpPr txBox="1"/>
          <p:nvPr/>
        </p:nvSpPr>
        <p:spPr>
          <a:xfrm>
            <a:off x="4474795" y="692606"/>
            <a:ext cx="5289009" cy="646331"/>
          </a:xfrm>
          <a:prstGeom prst="rect">
            <a:avLst/>
          </a:prstGeom>
          <a:noFill/>
        </p:spPr>
        <p:txBody>
          <a:bodyPr wrap="square">
            <a:spAutoFit/>
          </a:bodyPr>
          <a:lstStyle/>
          <a:p>
            <a:r>
              <a:rPr lang="en-GB" b="1" dirty="0"/>
              <a:t>The forEach method on a map passes the value, key and map, so we can use that to construct our strings.</a:t>
            </a:r>
          </a:p>
        </p:txBody>
      </p:sp>
      <p:sp>
        <p:nvSpPr>
          <p:cNvPr id="9" name="TextBox 8">
            <a:extLst>
              <a:ext uri="{FF2B5EF4-FFF2-40B4-BE49-F238E27FC236}">
                <a16:creationId xmlns:a16="http://schemas.microsoft.com/office/drawing/2014/main" id="{3F50DABA-7975-82D2-2183-5966B6FA44DE}"/>
              </a:ext>
            </a:extLst>
          </p:cNvPr>
          <p:cNvSpPr txBox="1"/>
          <p:nvPr/>
        </p:nvSpPr>
        <p:spPr>
          <a:xfrm>
            <a:off x="142196" y="2845905"/>
            <a:ext cx="8736761" cy="160043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currenciesUnique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'GBP'</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'USD'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currenciesUnique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currenciesUnique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C5713A15-943E-607B-AA72-DA6F75263BDE}"/>
              </a:ext>
            </a:extLst>
          </p:cNvPr>
          <p:cNvPicPr>
            <a:picLocks noChangeAspect="1"/>
          </p:cNvPicPr>
          <p:nvPr/>
        </p:nvPicPr>
        <p:blipFill>
          <a:blip r:embed="rId3"/>
          <a:stretch>
            <a:fillRect/>
          </a:stretch>
        </p:blipFill>
        <p:spPr>
          <a:xfrm>
            <a:off x="6751303" y="3174126"/>
            <a:ext cx="2925561" cy="1079821"/>
          </a:xfrm>
          <a:prstGeom prst="rect">
            <a:avLst/>
          </a:prstGeom>
        </p:spPr>
      </p:pic>
      <p:sp>
        <p:nvSpPr>
          <p:cNvPr id="12" name="TextBox 11">
            <a:extLst>
              <a:ext uri="{FF2B5EF4-FFF2-40B4-BE49-F238E27FC236}">
                <a16:creationId xmlns:a16="http://schemas.microsoft.com/office/drawing/2014/main" id="{9B27AA5A-F129-1B5D-81A5-79AE50171492}"/>
              </a:ext>
            </a:extLst>
          </p:cNvPr>
          <p:cNvSpPr txBox="1"/>
          <p:nvPr/>
        </p:nvSpPr>
        <p:spPr>
          <a:xfrm>
            <a:off x="142196" y="4360370"/>
            <a:ext cx="9621608" cy="923330"/>
          </a:xfrm>
          <a:prstGeom prst="rect">
            <a:avLst/>
          </a:prstGeom>
          <a:noFill/>
        </p:spPr>
        <p:txBody>
          <a:bodyPr wrap="square">
            <a:spAutoFit/>
          </a:bodyPr>
          <a:lstStyle/>
          <a:p>
            <a:r>
              <a:rPr lang="en-GB" b="1" dirty="0"/>
              <a:t>The first console log shows that the set has taken out duplicate values because a set is an array that does not have duplicate values. Notice in the forEach loop we are using the same three parameters of value, key and map even though sets do not have keys. This is to allow convention in the forEach.</a:t>
            </a:r>
          </a:p>
        </p:txBody>
      </p:sp>
      <p:sp>
        <p:nvSpPr>
          <p:cNvPr id="14" name="TextBox 13">
            <a:extLst>
              <a:ext uri="{FF2B5EF4-FFF2-40B4-BE49-F238E27FC236}">
                <a16:creationId xmlns:a16="http://schemas.microsoft.com/office/drawing/2014/main" id="{FD216747-5E72-314D-2C89-38067DB9ECD3}"/>
              </a:ext>
            </a:extLst>
          </p:cNvPr>
          <p:cNvSpPr txBox="1"/>
          <p:nvPr/>
        </p:nvSpPr>
        <p:spPr>
          <a:xfrm>
            <a:off x="142196" y="5300492"/>
            <a:ext cx="5902583" cy="830997"/>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currenciesUnique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_</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1D6771AB-95CC-10E9-B0DA-636DEE8A4794}"/>
              </a:ext>
            </a:extLst>
          </p:cNvPr>
          <p:cNvSpPr txBox="1"/>
          <p:nvPr/>
        </p:nvSpPr>
        <p:spPr>
          <a:xfrm>
            <a:off x="6029738" y="5310204"/>
            <a:ext cx="4055166" cy="1200329"/>
          </a:xfrm>
          <a:prstGeom prst="rect">
            <a:avLst/>
          </a:prstGeom>
          <a:noFill/>
        </p:spPr>
        <p:txBody>
          <a:bodyPr wrap="square">
            <a:spAutoFit/>
          </a:bodyPr>
          <a:lstStyle/>
          <a:p>
            <a:r>
              <a:rPr lang="en-GB" b="1" dirty="0"/>
              <a:t>We can remove the key and replace it with underscore. Underscore is a throwaway variable which is a variable that is unnecessary.</a:t>
            </a:r>
          </a:p>
        </p:txBody>
      </p:sp>
      <p:sp>
        <p:nvSpPr>
          <p:cNvPr id="16" name="TextBox 15">
            <a:extLst>
              <a:ext uri="{FF2B5EF4-FFF2-40B4-BE49-F238E27FC236}">
                <a16:creationId xmlns:a16="http://schemas.microsoft.com/office/drawing/2014/main" id="{9AE2C995-AA82-4EF8-4569-B408D325C0A2}"/>
              </a:ext>
            </a:extLst>
          </p:cNvPr>
          <p:cNvSpPr txBox="1"/>
          <p:nvPr/>
        </p:nvSpPr>
        <p:spPr>
          <a:xfrm>
            <a:off x="142196" y="6148281"/>
            <a:ext cx="5171396" cy="646331"/>
          </a:xfrm>
          <a:prstGeom prst="rect">
            <a:avLst/>
          </a:prstGeom>
          <a:noFill/>
        </p:spPr>
        <p:txBody>
          <a:bodyPr wrap="square">
            <a:spAutoFit/>
          </a:bodyPr>
          <a:lstStyle/>
          <a:p>
            <a:r>
              <a:rPr lang="en-GB" b="1" dirty="0"/>
              <a:t>Because there is no key we only have value in the string.</a:t>
            </a:r>
          </a:p>
        </p:txBody>
      </p:sp>
    </p:spTree>
    <p:extLst>
      <p:ext uri="{BB962C8B-B14F-4D97-AF65-F5344CB8AC3E}">
        <p14:creationId xmlns:p14="http://schemas.microsoft.com/office/powerpoint/2010/main" val="3515761642"/>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5A16C6-3203-77EB-C998-B0A261B40F9D}"/>
              </a:ext>
            </a:extLst>
          </p:cNvPr>
          <p:cNvPicPr>
            <a:picLocks noChangeAspect="1"/>
          </p:cNvPicPr>
          <p:nvPr/>
        </p:nvPicPr>
        <p:blipFill>
          <a:blip r:embed="rId2"/>
          <a:stretch>
            <a:fillRect/>
          </a:stretch>
        </p:blipFill>
        <p:spPr>
          <a:xfrm>
            <a:off x="496956" y="798846"/>
            <a:ext cx="8912087" cy="5920596"/>
          </a:xfrm>
          <a:prstGeom prst="rect">
            <a:avLst/>
          </a:prstGeom>
        </p:spPr>
      </p:pic>
      <p:sp>
        <p:nvSpPr>
          <p:cNvPr id="5" name="TextBox 4">
            <a:extLst>
              <a:ext uri="{FF2B5EF4-FFF2-40B4-BE49-F238E27FC236}">
                <a16:creationId xmlns:a16="http://schemas.microsoft.com/office/drawing/2014/main" id="{3349F08D-42CA-B89B-E6F9-1C9AD69C5127}"/>
              </a:ext>
            </a:extLst>
          </p:cNvPr>
          <p:cNvSpPr txBox="1"/>
          <p:nvPr/>
        </p:nvSpPr>
        <p:spPr>
          <a:xfrm>
            <a:off x="6241774" y="138558"/>
            <a:ext cx="3518452" cy="646331"/>
          </a:xfrm>
          <a:prstGeom prst="rect">
            <a:avLst/>
          </a:prstGeom>
          <a:noFill/>
        </p:spPr>
        <p:txBody>
          <a:bodyPr wrap="square">
            <a:spAutoFit/>
          </a:bodyPr>
          <a:lstStyle/>
          <a:p>
            <a:r>
              <a:rPr lang="en-GB" b="1" dirty="0"/>
              <a:t>Demo: </a:t>
            </a:r>
            <a:r>
              <a:rPr lang="en-GB" b="1" dirty="0">
                <a:hlinkClick r:id="rId3"/>
              </a:rPr>
              <a:t>https://bankish.netlify.app</a:t>
            </a:r>
            <a:endParaRPr lang="en-GB" b="1" dirty="0"/>
          </a:p>
          <a:p>
            <a:endParaRPr lang="en-GB" b="1" dirty="0"/>
          </a:p>
        </p:txBody>
      </p:sp>
      <p:sp>
        <p:nvSpPr>
          <p:cNvPr id="6" name="TextBox 5">
            <a:extLst>
              <a:ext uri="{FF2B5EF4-FFF2-40B4-BE49-F238E27FC236}">
                <a16:creationId xmlns:a16="http://schemas.microsoft.com/office/drawing/2014/main" id="{8A41CE30-E4D4-4682-96CB-D2FEBC9BBBB9}"/>
              </a:ext>
            </a:extLst>
          </p:cNvPr>
          <p:cNvSpPr txBox="1"/>
          <p:nvPr/>
        </p:nvSpPr>
        <p:spPr>
          <a:xfrm>
            <a:off x="0" y="0"/>
            <a:ext cx="6404378" cy="584775"/>
          </a:xfrm>
          <a:prstGeom prst="rect">
            <a:avLst/>
          </a:prstGeom>
          <a:noFill/>
        </p:spPr>
        <p:txBody>
          <a:bodyPr wrap="square">
            <a:spAutoFit/>
          </a:bodyPr>
          <a:lstStyle/>
          <a:p>
            <a:r>
              <a:rPr lang="en-GB" sz="3200" dirty="0">
                <a:solidFill>
                  <a:srgbClr val="1C1D1F"/>
                </a:solidFill>
              </a:rPr>
              <a:t>Bankist project – minimalist banking</a:t>
            </a:r>
            <a:endParaRPr lang="en-GB" sz="3200" b="0" i="0" dirty="0">
              <a:solidFill>
                <a:srgbClr val="1C1D1F"/>
              </a:solidFill>
              <a:effectLst/>
            </a:endParaRPr>
          </a:p>
        </p:txBody>
      </p:sp>
    </p:spTree>
    <p:extLst>
      <p:ext uri="{BB962C8B-B14F-4D97-AF65-F5344CB8AC3E}">
        <p14:creationId xmlns:p14="http://schemas.microsoft.com/office/powerpoint/2010/main" val="3837110196"/>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F958CF-CD6C-7D93-89E8-EF0FD7F87E97}"/>
              </a:ext>
            </a:extLst>
          </p:cNvPr>
          <p:cNvSpPr txBox="1"/>
          <p:nvPr/>
        </p:nvSpPr>
        <p:spPr>
          <a:xfrm>
            <a:off x="261731" y="117693"/>
            <a:ext cx="7431156" cy="6340197"/>
          </a:xfrm>
          <a:prstGeom prst="rect">
            <a:avLst/>
          </a:prstGeom>
          <a:noFill/>
        </p:spPr>
        <p:txBody>
          <a:bodyPr wrap="square">
            <a:spAutoFit/>
          </a:bodyPr>
          <a:lstStyle/>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account1</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owner:</a:t>
            </a:r>
            <a:r>
              <a:rPr lang="en-GB" sz="1400" b="1" dirty="0">
                <a:solidFill>
                  <a:srgbClr val="D4D4D4"/>
                </a:solidFill>
                <a:effectLst/>
                <a:latin typeface="Consolas" panose="020B0609020204030204" pitchFamily="49" charset="0"/>
              </a:rPr>
              <a:t> </a:t>
            </a:r>
            <a:r>
              <a:rPr lang="en-GB" sz="1400" b="1" dirty="0">
                <a:solidFill>
                  <a:srgbClr val="CE9178"/>
                </a:solidFill>
                <a:effectLst/>
                <a:latin typeface="Consolas" panose="020B0609020204030204" pitchFamily="49" charset="0"/>
              </a:rPr>
              <a:t>'Jonas Schmedtmann'</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movements:</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200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450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3000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650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130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70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1300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interestRate:</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1.2</a:t>
            </a:r>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pin:</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1111</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account2</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owner:</a:t>
            </a:r>
            <a:r>
              <a:rPr lang="en-GB" sz="1400" b="1" dirty="0">
                <a:solidFill>
                  <a:srgbClr val="D4D4D4"/>
                </a:solidFill>
                <a:effectLst/>
                <a:latin typeface="Consolas" panose="020B0609020204030204" pitchFamily="49" charset="0"/>
              </a:rPr>
              <a:t> </a:t>
            </a:r>
            <a:r>
              <a:rPr lang="en-GB" sz="1400" b="1" dirty="0">
                <a:solidFill>
                  <a:srgbClr val="CE9178"/>
                </a:solidFill>
                <a:effectLst/>
                <a:latin typeface="Consolas" panose="020B0609020204030204" pitchFamily="49" charset="0"/>
              </a:rPr>
              <a:t>'Jessica Davis'</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movements:</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5000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3400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150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790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3210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1000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8500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interestRate:</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1.5</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pin:</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2222</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account3</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owner:</a:t>
            </a:r>
            <a:r>
              <a:rPr lang="en-GB" sz="1400" b="1" dirty="0">
                <a:solidFill>
                  <a:srgbClr val="D4D4D4"/>
                </a:solidFill>
                <a:effectLst/>
                <a:latin typeface="Consolas" panose="020B0609020204030204" pitchFamily="49" charset="0"/>
              </a:rPr>
              <a:t> </a:t>
            </a:r>
            <a:r>
              <a:rPr lang="en-GB" sz="1400" b="1" dirty="0">
                <a:solidFill>
                  <a:srgbClr val="CE9178"/>
                </a:solidFill>
                <a:effectLst/>
                <a:latin typeface="Consolas" panose="020B0609020204030204" pitchFamily="49" charset="0"/>
              </a:rPr>
              <a:t>'Steven Thomas Williams'</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movements:</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200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200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340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50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460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interestRate:</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0.7</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pin:</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3333</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account4</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owner:</a:t>
            </a:r>
            <a:r>
              <a:rPr lang="en-GB" sz="1400" b="1" dirty="0">
                <a:solidFill>
                  <a:srgbClr val="D4D4D4"/>
                </a:solidFill>
                <a:effectLst/>
                <a:latin typeface="Consolas" panose="020B0609020204030204" pitchFamily="49" charset="0"/>
              </a:rPr>
              <a:t> </a:t>
            </a:r>
            <a:r>
              <a:rPr lang="en-GB" sz="1400" b="1" dirty="0">
                <a:solidFill>
                  <a:srgbClr val="CE9178"/>
                </a:solidFill>
                <a:effectLst/>
                <a:latin typeface="Consolas" panose="020B0609020204030204" pitchFamily="49" charset="0"/>
              </a:rPr>
              <a:t>'Sarah Smith'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movements:</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430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1000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700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50</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90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interestRate:</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pin:</a:t>
            </a:r>
            <a:r>
              <a:rPr lang="en-GB" sz="1400" b="1" dirty="0">
                <a:solidFill>
                  <a:srgbClr val="D4D4D4"/>
                </a:solidFill>
                <a:effectLst/>
                <a:latin typeface="Consolas" panose="020B0609020204030204" pitchFamily="49" charset="0"/>
              </a:rPr>
              <a:t> </a:t>
            </a:r>
            <a:r>
              <a:rPr lang="en-GB" sz="1400" b="1" dirty="0">
                <a:solidFill>
                  <a:srgbClr val="B5CEA8"/>
                </a:solidFill>
                <a:effectLst/>
                <a:latin typeface="Consolas" panose="020B0609020204030204" pitchFamily="49" charset="0"/>
              </a:rPr>
              <a:t>4444</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endParaRPr lang="en-GB" sz="1400" b="1" dirty="0">
              <a:solidFill>
                <a:srgbClr val="D4D4D4"/>
              </a:solidFill>
              <a:latin typeface="Consolas" panose="020B0609020204030204" pitchFamily="49" charset="0"/>
            </a:endParaRPr>
          </a:p>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accounts</a:t>
            </a:r>
            <a:r>
              <a:rPr lang="en-GB" sz="1400" b="1" dirty="0">
                <a:solidFill>
                  <a:srgbClr val="D4D4D4"/>
                </a:solidFill>
                <a:effectLst/>
                <a:latin typeface="Consolas" panose="020B0609020204030204" pitchFamily="49" charset="0"/>
              </a:rPr>
              <a:t> = [</a:t>
            </a:r>
            <a:r>
              <a:rPr lang="en-GB" sz="1400" b="1" dirty="0">
                <a:solidFill>
                  <a:srgbClr val="4FC1FF"/>
                </a:solidFill>
                <a:effectLst/>
                <a:latin typeface="Consolas" panose="020B0609020204030204" pitchFamily="49" charset="0"/>
              </a:rPr>
              <a:t>account1</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account2</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account3</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account4</a:t>
            </a:r>
            <a:r>
              <a:rPr lang="en-GB" sz="14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088E4BB-AAB9-59A6-B8FF-B21C7B2CA056}"/>
              </a:ext>
            </a:extLst>
          </p:cNvPr>
          <p:cNvSpPr txBox="1"/>
          <p:nvPr/>
        </p:nvSpPr>
        <p:spPr>
          <a:xfrm>
            <a:off x="6930621" y="117693"/>
            <a:ext cx="2806413" cy="646331"/>
          </a:xfrm>
          <a:prstGeom prst="rect">
            <a:avLst/>
          </a:prstGeom>
          <a:noFill/>
        </p:spPr>
        <p:txBody>
          <a:bodyPr wrap="square">
            <a:spAutoFit/>
          </a:bodyPr>
          <a:lstStyle/>
          <a:p>
            <a:r>
              <a:rPr lang="en-GB" b="1" dirty="0"/>
              <a:t>User objects for people that have a bankist account</a:t>
            </a:r>
          </a:p>
        </p:txBody>
      </p:sp>
    </p:spTree>
    <p:extLst>
      <p:ext uri="{BB962C8B-B14F-4D97-AF65-F5344CB8AC3E}">
        <p14:creationId xmlns:p14="http://schemas.microsoft.com/office/powerpoint/2010/main" val="142982069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968012-40C5-1128-558A-209EFA928A81}"/>
              </a:ext>
            </a:extLst>
          </p:cNvPr>
          <p:cNvSpPr txBox="1"/>
          <p:nvPr/>
        </p:nvSpPr>
        <p:spPr>
          <a:xfrm>
            <a:off x="185530" y="524609"/>
            <a:ext cx="9037983"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labelWelcome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'.welcome'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labelDate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'.balance__value'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'.summary__value--in'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labelSumOut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'.summary__value--out'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labelSumInterest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'.summary__value--interest'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labelTimer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containerApp</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'.app'</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btnLogin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'.login__btn'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btnTransfer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'.form__btn--transfer'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btnLoan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'.form__btn--loan'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'.form__btn--close'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btnSort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'.btn--sort'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inputLoginUsername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'.login__input--user'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inputLoginPin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'.login__input--pin'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inputTransferTo</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'.form__input--to'</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inputTransferAmount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'.form__input--amount'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inputLoanAmount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'.form__input--loan-amount'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inputCloseUsername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'.form__input--user'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inputClosePin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'.form__input--pin'</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7AC9952-340D-8217-4759-8CD18F944095}"/>
              </a:ext>
            </a:extLst>
          </p:cNvPr>
          <p:cNvSpPr txBox="1"/>
          <p:nvPr/>
        </p:nvSpPr>
        <p:spPr>
          <a:xfrm>
            <a:off x="8328727" y="147082"/>
            <a:ext cx="1577273" cy="369332"/>
          </a:xfrm>
          <a:prstGeom prst="rect">
            <a:avLst/>
          </a:prstGeom>
          <a:noFill/>
        </p:spPr>
        <p:txBody>
          <a:bodyPr wrap="square">
            <a:spAutoFit/>
          </a:bodyPr>
          <a:lstStyle/>
          <a:p>
            <a:r>
              <a:rPr lang="en-GB" b="1" dirty="0"/>
              <a:t>DOM objects</a:t>
            </a:r>
          </a:p>
        </p:txBody>
      </p:sp>
    </p:spTree>
    <p:extLst>
      <p:ext uri="{BB962C8B-B14F-4D97-AF65-F5344CB8AC3E}">
        <p14:creationId xmlns:p14="http://schemas.microsoft.com/office/powerpoint/2010/main" val="229194925"/>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664434-25E8-095C-AB5E-C3C2DA741B6D}"/>
              </a:ext>
            </a:extLst>
          </p:cNvPr>
          <p:cNvSpPr txBox="1"/>
          <p:nvPr/>
        </p:nvSpPr>
        <p:spPr>
          <a:xfrm>
            <a:off x="185530" y="172279"/>
            <a:ext cx="4333461" cy="584775"/>
          </a:xfrm>
          <a:prstGeom prst="rect">
            <a:avLst/>
          </a:prstGeom>
          <a:noFill/>
        </p:spPr>
        <p:txBody>
          <a:bodyPr wrap="square">
            <a:spAutoFit/>
          </a:bodyPr>
          <a:lstStyle/>
          <a:p>
            <a:r>
              <a:rPr lang="en-GB" sz="3200" dirty="0">
                <a:solidFill>
                  <a:srgbClr val="1C1D1F"/>
                </a:solidFill>
              </a:rPr>
              <a:t>Creating DOM elements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EAAC5EA2-2C0C-4070-AEBC-B54C4A5078A8}"/>
              </a:ext>
            </a:extLst>
          </p:cNvPr>
          <p:cNvSpPr txBox="1"/>
          <p:nvPr/>
        </p:nvSpPr>
        <p:spPr>
          <a:xfrm>
            <a:off x="185530" y="758734"/>
            <a:ext cx="9130747" cy="646331"/>
          </a:xfrm>
          <a:prstGeom prst="rect">
            <a:avLst/>
          </a:prstGeom>
          <a:noFill/>
        </p:spPr>
        <p:txBody>
          <a:bodyPr wrap="square">
            <a:spAutoFit/>
          </a:bodyPr>
          <a:lstStyle/>
          <a:p>
            <a:r>
              <a:rPr lang="en-GB" dirty="0">
                <a:hlinkClick r:id="rId2"/>
              </a:rPr>
              <a:t>https://developer.mozilla.org/en-US/docs/Web/API/Element/insertAdjacentHTML</a:t>
            </a:r>
            <a:endParaRPr lang="en-GB" dirty="0"/>
          </a:p>
          <a:p>
            <a:endParaRPr lang="en-GB" dirty="0"/>
          </a:p>
        </p:txBody>
      </p:sp>
      <p:sp>
        <p:nvSpPr>
          <p:cNvPr id="6" name="TextBox 5">
            <a:extLst>
              <a:ext uri="{FF2B5EF4-FFF2-40B4-BE49-F238E27FC236}">
                <a16:creationId xmlns:a16="http://schemas.microsoft.com/office/drawing/2014/main" id="{C0FAA839-9EE2-9983-2DB2-E074BA447651}"/>
              </a:ext>
            </a:extLst>
          </p:cNvPr>
          <p:cNvSpPr txBox="1"/>
          <p:nvPr/>
        </p:nvSpPr>
        <p:spPr>
          <a:xfrm>
            <a:off x="185530" y="1303184"/>
            <a:ext cx="9534939" cy="452431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class="movements__row"&gt;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class="movements__type movements__type--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class="movements__date"&gt;3 days ago&lt;/div&gt;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class="movements__value"&gt;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'afterBegin'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E51BB938-A5B1-19FC-460A-994D530526FC}"/>
              </a:ext>
            </a:extLst>
          </p:cNvPr>
          <p:cNvSpPr txBox="1"/>
          <p:nvPr/>
        </p:nvSpPr>
        <p:spPr>
          <a:xfrm>
            <a:off x="6457123" y="1254497"/>
            <a:ext cx="3263346" cy="1200329"/>
          </a:xfrm>
          <a:prstGeom prst="rect">
            <a:avLst/>
          </a:prstGeom>
          <a:noFill/>
        </p:spPr>
        <p:txBody>
          <a:bodyPr wrap="square">
            <a:spAutoFit/>
          </a:bodyPr>
          <a:lstStyle/>
          <a:p>
            <a:r>
              <a:rPr lang="en-GB" b="1" dirty="0"/>
              <a:t>Using innerHTML means that any JavaScript references to the descendants of element will be removed.</a:t>
            </a:r>
          </a:p>
        </p:txBody>
      </p:sp>
      <p:sp>
        <p:nvSpPr>
          <p:cNvPr id="9" name="TextBox 8">
            <a:extLst>
              <a:ext uri="{FF2B5EF4-FFF2-40B4-BE49-F238E27FC236}">
                <a16:creationId xmlns:a16="http://schemas.microsoft.com/office/drawing/2014/main" id="{F103F6FF-A3A0-CBDF-73E2-6A3B61ED0C19}"/>
              </a:ext>
            </a:extLst>
          </p:cNvPr>
          <p:cNvSpPr txBox="1"/>
          <p:nvPr/>
        </p:nvSpPr>
        <p:spPr>
          <a:xfrm>
            <a:off x="5115340" y="4845928"/>
            <a:ext cx="4790660" cy="1754326"/>
          </a:xfrm>
          <a:prstGeom prst="rect">
            <a:avLst/>
          </a:prstGeom>
          <a:noFill/>
        </p:spPr>
        <p:txBody>
          <a:bodyPr wrap="square">
            <a:spAutoFit/>
          </a:bodyPr>
          <a:lstStyle/>
          <a:p>
            <a:r>
              <a:rPr lang="en-GB" b="1" dirty="0"/>
              <a:t>When you use insertAdjacentHTML, adding additional content will not corrupt the existing JS references and the existing nodes are not altered. We are using it here to forEach loop over the array and add a html block ‘movements__row’ for each iteration. </a:t>
            </a:r>
          </a:p>
        </p:txBody>
      </p:sp>
      <p:cxnSp>
        <p:nvCxnSpPr>
          <p:cNvPr id="10" name="Straight Arrow Connector 9">
            <a:extLst>
              <a:ext uri="{FF2B5EF4-FFF2-40B4-BE49-F238E27FC236}">
                <a16:creationId xmlns:a16="http://schemas.microsoft.com/office/drawing/2014/main" id="{014414A2-0399-716C-3505-431589687253}"/>
              </a:ext>
            </a:extLst>
          </p:cNvPr>
          <p:cNvCxnSpPr>
            <a:cxnSpLocks/>
          </p:cNvCxnSpPr>
          <p:nvPr/>
        </p:nvCxnSpPr>
        <p:spPr>
          <a:xfrm flipH="1">
            <a:off x="4278303" y="1727448"/>
            <a:ext cx="2178820"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1DAB371-BECD-DE4C-8746-13C283EBB796}"/>
              </a:ext>
            </a:extLst>
          </p:cNvPr>
          <p:cNvSpPr txBox="1"/>
          <p:nvPr/>
        </p:nvSpPr>
        <p:spPr>
          <a:xfrm>
            <a:off x="2517913" y="2503513"/>
            <a:ext cx="7388087" cy="369332"/>
          </a:xfrm>
          <a:prstGeom prst="rect">
            <a:avLst/>
          </a:prstGeom>
          <a:noFill/>
        </p:spPr>
        <p:txBody>
          <a:bodyPr wrap="square">
            <a:spAutoFit/>
          </a:bodyPr>
          <a:lstStyle/>
          <a:p>
            <a:r>
              <a:rPr lang="en-GB" b="1" dirty="0"/>
              <a:t>Using Template literals to build a block of HTML for each row of movements</a:t>
            </a:r>
          </a:p>
        </p:txBody>
      </p:sp>
      <p:cxnSp>
        <p:nvCxnSpPr>
          <p:cNvPr id="11" name="Straight Arrow Connector 10">
            <a:extLst>
              <a:ext uri="{FF2B5EF4-FFF2-40B4-BE49-F238E27FC236}">
                <a16:creationId xmlns:a16="http://schemas.microsoft.com/office/drawing/2014/main" id="{2D00C966-3F59-EC2D-C164-8D2CC9493592}"/>
              </a:ext>
            </a:extLst>
          </p:cNvPr>
          <p:cNvCxnSpPr>
            <a:cxnSpLocks/>
          </p:cNvCxnSpPr>
          <p:nvPr/>
        </p:nvCxnSpPr>
        <p:spPr>
          <a:xfrm flipH="1" flipV="1">
            <a:off x="3980130" y="4845928"/>
            <a:ext cx="1135210" cy="70673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6731359"/>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F908411-D22D-593A-3582-A21ED77331FF}"/>
              </a:ext>
            </a:extLst>
          </p:cNvPr>
          <p:cNvSpPr/>
          <p:nvPr/>
        </p:nvSpPr>
        <p:spPr>
          <a:xfrm>
            <a:off x="278297" y="1243141"/>
            <a:ext cx="2919441" cy="584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AF43CCF9-E5F6-AA0A-123A-1B571476CA22}"/>
              </a:ext>
            </a:extLst>
          </p:cNvPr>
          <p:cNvSpPr txBox="1"/>
          <p:nvPr/>
        </p:nvSpPr>
        <p:spPr>
          <a:xfrm>
            <a:off x="0" y="-29553"/>
            <a:ext cx="8189844" cy="584775"/>
          </a:xfrm>
          <a:prstGeom prst="rect">
            <a:avLst/>
          </a:prstGeom>
          <a:noFill/>
        </p:spPr>
        <p:txBody>
          <a:bodyPr wrap="square">
            <a:spAutoFit/>
          </a:bodyPr>
          <a:lstStyle/>
          <a:p>
            <a:r>
              <a:rPr lang="en-GB" sz="3200" dirty="0">
                <a:solidFill>
                  <a:srgbClr val="1C1D1F"/>
                </a:solidFill>
              </a:rPr>
              <a:t>Data Transformations: Map, Filter, Reduce</a:t>
            </a:r>
            <a:endParaRPr lang="en-GB" sz="3200" b="0" i="0" dirty="0">
              <a:solidFill>
                <a:srgbClr val="1C1D1F"/>
              </a:solidFill>
              <a:effectLst/>
            </a:endParaRPr>
          </a:p>
        </p:txBody>
      </p:sp>
      <p:sp>
        <p:nvSpPr>
          <p:cNvPr id="3" name="TextBox 2">
            <a:extLst>
              <a:ext uri="{FF2B5EF4-FFF2-40B4-BE49-F238E27FC236}">
                <a16:creationId xmlns:a16="http://schemas.microsoft.com/office/drawing/2014/main" id="{99D062D7-103F-796C-0B39-E39E065A68D7}"/>
              </a:ext>
            </a:extLst>
          </p:cNvPr>
          <p:cNvSpPr txBox="1"/>
          <p:nvPr/>
        </p:nvSpPr>
        <p:spPr>
          <a:xfrm>
            <a:off x="770656" y="691118"/>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Map</a:t>
            </a:r>
          </a:p>
        </p:txBody>
      </p:sp>
      <p:sp>
        <p:nvSpPr>
          <p:cNvPr id="4" name="TextBox 3">
            <a:extLst>
              <a:ext uri="{FF2B5EF4-FFF2-40B4-BE49-F238E27FC236}">
                <a16:creationId xmlns:a16="http://schemas.microsoft.com/office/drawing/2014/main" id="{7D42F14D-4B59-0E50-12B7-AE4EA5EC187B}"/>
              </a:ext>
            </a:extLst>
          </p:cNvPr>
          <p:cNvSpPr txBox="1"/>
          <p:nvPr/>
        </p:nvSpPr>
        <p:spPr>
          <a:xfrm>
            <a:off x="3944913" y="691118"/>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Filter</a:t>
            </a:r>
          </a:p>
        </p:txBody>
      </p:sp>
      <p:sp>
        <p:nvSpPr>
          <p:cNvPr id="5" name="TextBox 4">
            <a:extLst>
              <a:ext uri="{FF2B5EF4-FFF2-40B4-BE49-F238E27FC236}">
                <a16:creationId xmlns:a16="http://schemas.microsoft.com/office/drawing/2014/main" id="{75C82156-2140-A6CA-5994-45408819C941}"/>
              </a:ext>
            </a:extLst>
          </p:cNvPr>
          <p:cNvSpPr txBox="1"/>
          <p:nvPr/>
        </p:nvSpPr>
        <p:spPr>
          <a:xfrm>
            <a:off x="7226645" y="691118"/>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Reduce</a:t>
            </a:r>
          </a:p>
        </p:txBody>
      </p:sp>
      <p:sp>
        <p:nvSpPr>
          <p:cNvPr id="6" name="TextBox 5">
            <a:extLst>
              <a:ext uri="{FF2B5EF4-FFF2-40B4-BE49-F238E27FC236}">
                <a16:creationId xmlns:a16="http://schemas.microsoft.com/office/drawing/2014/main" id="{5B055CC5-52C8-79E5-973D-C29FAFD46CE3}"/>
              </a:ext>
            </a:extLst>
          </p:cNvPr>
          <p:cNvSpPr txBox="1"/>
          <p:nvPr/>
        </p:nvSpPr>
        <p:spPr>
          <a:xfrm>
            <a:off x="265044" y="3861569"/>
            <a:ext cx="2945856" cy="1477328"/>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map is similar to the forEach method but creates a brand new array. IT maps the original values of an array to a new array.</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39605C6-A06F-B140-450D-39187EFA35AD}"/>
              </a:ext>
            </a:extLst>
          </p:cNvPr>
          <p:cNvSpPr txBox="1"/>
          <p:nvPr/>
        </p:nvSpPr>
        <p:spPr>
          <a:xfrm>
            <a:off x="234211" y="5358217"/>
            <a:ext cx="2665715" cy="1200329"/>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Map returns a </a:t>
            </a:r>
            <a:r>
              <a:rPr lang="en-GB" b="1" dirty="0">
                <a:effectLst/>
                <a:latin typeface="Calibri" panose="020F0502020204030204" pitchFamily="34" charset="0"/>
                <a:cs typeface="Calibri" panose="020F0502020204030204" pitchFamily="34" charset="0"/>
              </a:rPr>
              <a:t>new array </a:t>
            </a:r>
            <a:r>
              <a:rPr lang="en-GB" dirty="0">
                <a:effectLst/>
                <a:latin typeface="Calibri" panose="020F0502020204030204" pitchFamily="34" charset="0"/>
                <a:cs typeface="Calibri" panose="020F0502020204030204" pitchFamily="34" charset="0"/>
              </a:rPr>
              <a:t>containing the results of applying an operation on all original array elements.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45C0677-9FDD-39CC-4014-DBF69C5F479E}"/>
              </a:ext>
            </a:extLst>
          </p:cNvPr>
          <p:cNvSpPr txBox="1"/>
          <p:nvPr/>
        </p:nvSpPr>
        <p:spPr>
          <a:xfrm>
            <a:off x="3488985" y="3990391"/>
            <a:ext cx="2932603" cy="646331"/>
          </a:xfrm>
          <a:prstGeom prst="rect">
            <a:avLst/>
          </a:prstGeom>
          <a:noFill/>
        </p:spPr>
        <p:txBody>
          <a:bodyPr wrap="square">
            <a:spAutoFit/>
          </a:bodyPr>
          <a:lstStyle/>
          <a:p>
            <a:r>
              <a:rPr lang="en-GB" dirty="0"/>
              <a:t>Filter is used to filter for certain elements in the array.</a:t>
            </a:r>
          </a:p>
        </p:txBody>
      </p:sp>
      <p:sp>
        <p:nvSpPr>
          <p:cNvPr id="10" name="TextBox 9">
            <a:extLst>
              <a:ext uri="{FF2B5EF4-FFF2-40B4-BE49-F238E27FC236}">
                <a16:creationId xmlns:a16="http://schemas.microsoft.com/office/drawing/2014/main" id="{1FEB2DC3-891C-322E-F9DB-0B4B001ACE5E}"/>
              </a:ext>
            </a:extLst>
          </p:cNvPr>
          <p:cNvSpPr txBox="1"/>
          <p:nvPr/>
        </p:nvSpPr>
        <p:spPr>
          <a:xfrm>
            <a:off x="3458804" y="4851454"/>
            <a:ext cx="2962784" cy="1200329"/>
          </a:xfrm>
          <a:prstGeom prst="rect">
            <a:avLst/>
          </a:prstGeom>
          <a:noFill/>
        </p:spPr>
        <p:txBody>
          <a:bodyPr wrap="square">
            <a:spAutoFit/>
          </a:bodyPr>
          <a:lstStyle/>
          <a:p>
            <a:r>
              <a:rPr lang="en-GB" dirty="0"/>
              <a:t>filter returns a new array containing the array elements that passed a specific test condition.</a:t>
            </a:r>
          </a:p>
        </p:txBody>
      </p:sp>
      <p:sp>
        <p:nvSpPr>
          <p:cNvPr id="11" name="TextBox 10">
            <a:extLst>
              <a:ext uri="{FF2B5EF4-FFF2-40B4-BE49-F238E27FC236}">
                <a16:creationId xmlns:a16="http://schemas.microsoft.com/office/drawing/2014/main" id="{2CF6D178-34AC-2B33-FB80-9EB45DA1F265}"/>
              </a:ext>
            </a:extLst>
          </p:cNvPr>
          <p:cNvSpPr txBox="1"/>
          <p:nvPr/>
        </p:nvSpPr>
        <p:spPr>
          <a:xfrm>
            <a:off x="6695102" y="4959301"/>
            <a:ext cx="2989849" cy="1200329"/>
          </a:xfrm>
          <a:prstGeom prst="rect">
            <a:avLst/>
          </a:prstGeom>
          <a:noFill/>
        </p:spPr>
        <p:txBody>
          <a:bodyPr wrap="square">
            <a:spAutoFit/>
          </a:bodyPr>
          <a:lstStyle/>
          <a:p>
            <a:r>
              <a:rPr lang="en-GB" dirty="0"/>
              <a:t>reduce boils ("reduces") all array elements down to one single value (e.g adding all elements together)</a:t>
            </a:r>
          </a:p>
        </p:txBody>
      </p:sp>
      <p:sp>
        <p:nvSpPr>
          <p:cNvPr id="12" name="TextBox 11">
            <a:extLst>
              <a:ext uri="{FF2B5EF4-FFF2-40B4-BE49-F238E27FC236}">
                <a16:creationId xmlns:a16="http://schemas.microsoft.com/office/drawing/2014/main" id="{610006FD-9931-A3D4-D474-4BF51208667E}"/>
              </a:ext>
            </a:extLst>
          </p:cNvPr>
          <p:cNvSpPr txBox="1"/>
          <p:nvPr/>
        </p:nvSpPr>
        <p:spPr>
          <a:xfrm>
            <a:off x="384314" y="1364979"/>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13" name="TextBox 12">
            <a:extLst>
              <a:ext uri="{FF2B5EF4-FFF2-40B4-BE49-F238E27FC236}">
                <a16:creationId xmlns:a16="http://schemas.microsoft.com/office/drawing/2014/main" id="{4E281AD0-AB71-9D06-85FB-13CC7CF31C39}"/>
              </a:ext>
            </a:extLst>
          </p:cNvPr>
          <p:cNvSpPr txBox="1"/>
          <p:nvPr/>
        </p:nvSpPr>
        <p:spPr>
          <a:xfrm>
            <a:off x="775253" y="1364979"/>
            <a:ext cx="304800" cy="369332"/>
          </a:xfrm>
          <a:prstGeom prst="rect">
            <a:avLst/>
          </a:prstGeom>
          <a:solidFill>
            <a:schemeClr val="bg1">
              <a:lumMod val="65000"/>
            </a:schemeClr>
          </a:solidFill>
        </p:spPr>
        <p:txBody>
          <a:bodyPr wrap="square" rtlCol="0">
            <a:spAutoFit/>
          </a:bodyPr>
          <a:lstStyle/>
          <a:p>
            <a:pPr algn="ctr"/>
            <a:r>
              <a:rPr lang="en-GB" b="1" dirty="0"/>
              <a:t>1</a:t>
            </a:r>
          </a:p>
        </p:txBody>
      </p:sp>
      <p:sp>
        <p:nvSpPr>
          <p:cNvPr id="14" name="TextBox 13">
            <a:extLst>
              <a:ext uri="{FF2B5EF4-FFF2-40B4-BE49-F238E27FC236}">
                <a16:creationId xmlns:a16="http://schemas.microsoft.com/office/drawing/2014/main" id="{418A0637-62CC-B122-7B20-8D8458FF73A6}"/>
              </a:ext>
            </a:extLst>
          </p:cNvPr>
          <p:cNvSpPr txBox="1"/>
          <p:nvPr/>
        </p:nvSpPr>
        <p:spPr>
          <a:xfrm>
            <a:off x="1166192" y="1364979"/>
            <a:ext cx="304800" cy="369332"/>
          </a:xfrm>
          <a:prstGeom prst="rect">
            <a:avLst/>
          </a:prstGeom>
          <a:solidFill>
            <a:schemeClr val="bg1">
              <a:lumMod val="65000"/>
            </a:schemeClr>
          </a:solidFill>
        </p:spPr>
        <p:txBody>
          <a:bodyPr wrap="square" rtlCol="0">
            <a:spAutoFit/>
          </a:bodyPr>
          <a:lstStyle/>
          <a:p>
            <a:pPr algn="ctr"/>
            <a:r>
              <a:rPr lang="en-GB" b="1" dirty="0"/>
              <a:t>4</a:t>
            </a:r>
          </a:p>
        </p:txBody>
      </p:sp>
      <p:sp>
        <p:nvSpPr>
          <p:cNvPr id="15" name="TextBox 14">
            <a:extLst>
              <a:ext uri="{FF2B5EF4-FFF2-40B4-BE49-F238E27FC236}">
                <a16:creationId xmlns:a16="http://schemas.microsoft.com/office/drawing/2014/main" id="{76243770-D769-9230-5B8A-158585C8F78F}"/>
              </a:ext>
            </a:extLst>
          </p:cNvPr>
          <p:cNvSpPr txBox="1"/>
          <p:nvPr/>
        </p:nvSpPr>
        <p:spPr>
          <a:xfrm>
            <a:off x="1580974" y="1364115"/>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16" name="TextBox 15">
            <a:extLst>
              <a:ext uri="{FF2B5EF4-FFF2-40B4-BE49-F238E27FC236}">
                <a16:creationId xmlns:a16="http://schemas.microsoft.com/office/drawing/2014/main" id="{CDF95F26-0258-2369-96A8-10655EC47A3F}"/>
              </a:ext>
            </a:extLst>
          </p:cNvPr>
          <p:cNvSpPr txBox="1"/>
          <p:nvPr/>
        </p:nvSpPr>
        <p:spPr>
          <a:xfrm>
            <a:off x="1971913" y="1364115"/>
            <a:ext cx="304800" cy="369332"/>
          </a:xfrm>
          <a:prstGeom prst="rect">
            <a:avLst/>
          </a:prstGeom>
          <a:solidFill>
            <a:schemeClr val="bg1">
              <a:lumMod val="65000"/>
            </a:schemeClr>
          </a:solidFill>
        </p:spPr>
        <p:txBody>
          <a:bodyPr wrap="square" rtlCol="0">
            <a:spAutoFit/>
          </a:bodyPr>
          <a:lstStyle/>
          <a:p>
            <a:pPr algn="ctr"/>
            <a:r>
              <a:rPr lang="en-GB" b="1" dirty="0"/>
              <a:t>2</a:t>
            </a:r>
          </a:p>
        </p:txBody>
      </p:sp>
      <p:sp>
        <p:nvSpPr>
          <p:cNvPr id="17" name="TextBox 16">
            <a:extLst>
              <a:ext uri="{FF2B5EF4-FFF2-40B4-BE49-F238E27FC236}">
                <a16:creationId xmlns:a16="http://schemas.microsoft.com/office/drawing/2014/main" id="{DD48CA4F-956A-485D-8FF1-D808D398818F}"/>
              </a:ext>
            </a:extLst>
          </p:cNvPr>
          <p:cNvSpPr txBox="1"/>
          <p:nvPr/>
        </p:nvSpPr>
        <p:spPr>
          <a:xfrm>
            <a:off x="2336347" y="1243141"/>
            <a:ext cx="861391" cy="584775"/>
          </a:xfrm>
          <a:prstGeom prst="rect">
            <a:avLst/>
          </a:prstGeom>
          <a:noFill/>
          <a:ln w="22225">
            <a:noFill/>
          </a:ln>
        </p:spPr>
        <p:txBody>
          <a:bodyPr wrap="square" rtlCol="0" anchor="ctr" anchorCtr="0">
            <a:spAutoFit/>
          </a:bodyPr>
          <a:lstStyle/>
          <a:p>
            <a:pPr algn="ctr"/>
            <a:r>
              <a:rPr lang="en-GB" sz="1600" b="1" dirty="0">
                <a:solidFill>
                  <a:srgbClr val="FF0000"/>
                </a:solidFill>
              </a:rPr>
              <a:t>Original array</a:t>
            </a:r>
          </a:p>
        </p:txBody>
      </p:sp>
      <p:sp>
        <p:nvSpPr>
          <p:cNvPr id="19" name="Rectangle 18">
            <a:extLst>
              <a:ext uri="{FF2B5EF4-FFF2-40B4-BE49-F238E27FC236}">
                <a16:creationId xmlns:a16="http://schemas.microsoft.com/office/drawing/2014/main" id="{BD18BCD0-46D6-8F78-26E2-B75B3EE84B70}"/>
              </a:ext>
            </a:extLst>
          </p:cNvPr>
          <p:cNvSpPr/>
          <p:nvPr/>
        </p:nvSpPr>
        <p:spPr>
          <a:xfrm>
            <a:off x="291459" y="2112894"/>
            <a:ext cx="2919441" cy="74087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E0A6CD89-39FE-68D4-11BC-DAA05C6D8F78}"/>
              </a:ext>
            </a:extLst>
          </p:cNvPr>
          <p:cNvSpPr txBox="1"/>
          <p:nvPr/>
        </p:nvSpPr>
        <p:spPr>
          <a:xfrm>
            <a:off x="2303128" y="2422285"/>
            <a:ext cx="921025" cy="338554"/>
          </a:xfrm>
          <a:prstGeom prst="rect">
            <a:avLst/>
          </a:prstGeom>
          <a:noFill/>
          <a:ln w="22225">
            <a:noFill/>
          </a:ln>
        </p:spPr>
        <p:txBody>
          <a:bodyPr wrap="square" rtlCol="0" anchor="ctr" anchorCtr="0">
            <a:spAutoFit/>
          </a:bodyPr>
          <a:lstStyle/>
          <a:p>
            <a:pPr algn="ctr"/>
            <a:r>
              <a:rPr lang="en-GB" sz="1600" b="1" dirty="0">
                <a:solidFill>
                  <a:srgbClr val="FF0000"/>
                </a:solidFill>
              </a:rPr>
              <a:t>Example</a:t>
            </a:r>
          </a:p>
        </p:txBody>
      </p:sp>
      <p:sp>
        <p:nvSpPr>
          <p:cNvPr id="26" name="TextBox 25">
            <a:extLst>
              <a:ext uri="{FF2B5EF4-FFF2-40B4-BE49-F238E27FC236}">
                <a16:creationId xmlns:a16="http://schemas.microsoft.com/office/drawing/2014/main" id="{A0D52117-336F-DD14-AB2D-C5DC72D40FF9}"/>
              </a:ext>
            </a:extLst>
          </p:cNvPr>
          <p:cNvSpPr txBox="1"/>
          <p:nvPr/>
        </p:nvSpPr>
        <p:spPr>
          <a:xfrm>
            <a:off x="304712" y="2115102"/>
            <a:ext cx="2058050" cy="369332"/>
          </a:xfrm>
          <a:prstGeom prst="rect">
            <a:avLst/>
          </a:prstGeom>
          <a:solidFill>
            <a:schemeClr val="bg1">
              <a:lumMod val="65000"/>
            </a:schemeClr>
          </a:solidFill>
        </p:spPr>
        <p:txBody>
          <a:bodyPr wrap="square" rtlCol="0">
            <a:spAutoFit/>
          </a:bodyPr>
          <a:lstStyle/>
          <a:p>
            <a:pPr algn="ctr"/>
            <a:r>
              <a:rPr lang="en-GB" b="1" dirty="0"/>
              <a:t>MAP</a:t>
            </a:r>
          </a:p>
        </p:txBody>
      </p:sp>
      <p:sp>
        <p:nvSpPr>
          <p:cNvPr id="27" name="TextBox 26">
            <a:extLst>
              <a:ext uri="{FF2B5EF4-FFF2-40B4-BE49-F238E27FC236}">
                <a16:creationId xmlns:a16="http://schemas.microsoft.com/office/drawing/2014/main" id="{319F26FE-24FE-235A-E163-11AE7DC17FC9}"/>
              </a:ext>
            </a:extLst>
          </p:cNvPr>
          <p:cNvSpPr txBox="1"/>
          <p:nvPr/>
        </p:nvSpPr>
        <p:spPr>
          <a:xfrm>
            <a:off x="405162" y="2484434"/>
            <a:ext cx="2058050" cy="369332"/>
          </a:xfrm>
          <a:prstGeom prst="rect">
            <a:avLst/>
          </a:prstGeom>
          <a:noFill/>
        </p:spPr>
        <p:txBody>
          <a:bodyPr wrap="square" rtlCol="0">
            <a:spAutoFit/>
          </a:bodyPr>
          <a:lstStyle/>
          <a:p>
            <a:pPr algn="ctr"/>
            <a:r>
              <a:rPr lang="en-GB" b="1" dirty="0"/>
              <a:t>Current * 2</a:t>
            </a:r>
          </a:p>
        </p:txBody>
      </p:sp>
      <p:sp>
        <p:nvSpPr>
          <p:cNvPr id="28" name="Rectangle 27">
            <a:extLst>
              <a:ext uri="{FF2B5EF4-FFF2-40B4-BE49-F238E27FC236}">
                <a16:creationId xmlns:a16="http://schemas.microsoft.com/office/drawing/2014/main" id="{160DABD8-5458-28D0-68AA-E19E795B42EA}"/>
              </a:ext>
            </a:extLst>
          </p:cNvPr>
          <p:cNvSpPr/>
          <p:nvPr/>
        </p:nvSpPr>
        <p:spPr>
          <a:xfrm>
            <a:off x="278297" y="3138744"/>
            <a:ext cx="2919441" cy="584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TextBox 28">
            <a:extLst>
              <a:ext uri="{FF2B5EF4-FFF2-40B4-BE49-F238E27FC236}">
                <a16:creationId xmlns:a16="http://schemas.microsoft.com/office/drawing/2014/main" id="{ED292B27-55F4-CB32-F8BE-19915D94568D}"/>
              </a:ext>
            </a:extLst>
          </p:cNvPr>
          <p:cNvSpPr txBox="1"/>
          <p:nvPr/>
        </p:nvSpPr>
        <p:spPr>
          <a:xfrm>
            <a:off x="384314" y="3260582"/>
            <a:ext cx="304800" cy="369332"/>
          </a:xfrm>
          <a:prstGeom prst="rect">
            <a:avLst/>
          </a:prstGeom>
          <a:solidFill>
            <a:schemeClr val="bg1">
              <a:lumMod val="65000"/>
            </a:schemeClr>
          </a:solidFill>
        </p:spPr>
        <p:txBody>
          <a:bodyPr wrap="square" rtlCol="0">
            <a:spAutoFit/>
          </a:bodyPr>
          <a:lstStyle/>
          <a:p>
            <a:pPr algn="ctr"/>
            <a:r>
              <a:rPr lang="en-GB" b="1" dirty="0"/>
              <a:t>6</a:t>
            </a:r>
          </a:p>
        </p:txBody>
      </p:sp>
      <p:sp>
        <p:nvSpPr>
          <p:cNvPr id="30" name="TextBox 29">
            <a:extLst>
              <a:ext uri="{FF2B5EF4-FFF2-40B4-BE49-F238E27FC236}">
                <a16:creationId xmlns:a16="http://schemas.microsoft.com/office/drawing/2014/main" id="{5306ADD5-FF78-4BE9-0A5A-8D2C6BA484C9}"/>
              </a:ext>
            </a:extLst>
          </p:cNvPr>
          <p:cNvSpPr txBox="1"/>
          <p:nvPr/>
        </p:nvSpPr>
        <p:spPr>
          <a:xfrm>
            <a:off x="775253" y="3260582"/>
            <a:ext cx="304800" cy="369332"/>
          </a:xfrm>
          <a:prstGeom prst="rect">
            <a:avLst/>
          </a:prstGeom>
          <a:solidFill>
            <a:schemeClr val="bg1">
              <a:lumMod val="65000"/>
            </a:schemeClr>
          </a:solidFill>
        </p:spPr>
        <p:txBody>
          <a:bodyPr wrap="square" rtlCol="0">
            <a:spAutoFit/>
          </a:bodyPr>
          <a:lstStyle/>
          <a:p>
            <a:pPr algn="ctr"/>
            <a:r>
              <a:rPr lang="en-GB" b="1" dirty="0"/>
              <a:t>2</a:t>
            </a:r>
          </a:p>
        </p:txBody>
      </p:sp>
      <p:sp>
        <p:nvSpPr>
          <p:cNvPr id="31" name="TextBox 30">
            <a:extLst>
              <a:ext uri="{FF2B5EF4-FFF2-40B4-BE49-F238E27FC236}">
                <a16:creationId xmlns:a16="http://schemas.microsoft.com/office/drawing/2014/main" id="{C2D148B8-6883-3C35-170F-24BDE3AC7CB0}"/>
              </a:ext>
            </a:extLst>
          </p:cNvPr>
          <p:cNvSpPr txBox="1"/>
          <p:nvPr/>
        </p:nvSpPr>
        <p:spPr>
          <a:xfrm>
            <a:off x="1166192" y="3260582"/>
            <a:ext cx="304800" cy="369332"/>
          </a:xfrm>
          <a:prstGeom prst="rect">
            <a:avLst/>
          </a:prstGeom>
          <a:solidFill>
            <a:schemeClr val="bg1">
              <a:lumMod val="65000"/>
            </a:schemeClr>
          </a:solidFill>
        </p:spPr>
        <p:txBody>
          <a:bodyPr wrap="square" rtlCol="0">
            <a:spAutoFit/>
          </a:bodyPr>
          <a:lstStyle/>
          <a:p>
            <a:pPr algn="ctr"/>
            <a:r>
              <a:rPr lang="en-GB" b="1" dirty="0"/>
              <a:t>8</a:t>
            </a:r>
          </a:p>
        </p:txBody>
      </p:sp>
      <p:sp>
        <p:nvSpPr>
          <p:cNvPr id="32" name="TextBox 31">
            <a:extLst>
              <a:ext uri="{FF2B5EF4-FFF2-40B4-BE49-F238E27FC236}">
                <a16:creationId xmlns:a16="http://schemas.microsoft.com/office/drawing/2014/main" id="{ECC62812-20F4-BBC0-33EB-3B568A5241B2}"/>
              </a:ext>
            </a:extLst>
          </p:cNvPr>
          <p:cNvSpPr txBox="1"/>
          <p:nvPr/>
        </p:nvSpPr>
        <p:spPr>
          <a:xfrm>
            <a:off x="1580974" y="3259718"/>
            <a:ext cx="304800" cy="369332"/>
          </a:xfrm>
          <a:prstGeom prst="rect">
            <a:avLst/>
          </a:prstGeom>
          <a:solidFill>
            <a:schemeClr val="bg1">
              <a:lumMod val="65000"/>
            </a:schemeClr>
          </a:solidFill>
        </p:spPr>
        <p:txBody>
          <a:bodyPr wrap="square" rtlCol="0">
            <a:spAutoFit/>
          </a:bodyPr>
          <a:lstStyle/>
          <a:p>
            <a:pPr algn="ctr"/>
            <a:r>
              <a:rPr lang="en-GB" b="1" dirty="0"/>
              <a:t>6</a:t>
            </a:r>
          </a:p>
        </p:txBody>
      </p:sp>
      <p:sp>
        <p:nvSpPr>
          <p:cNvPr id="33" name="TextBox 32">
            <a:extLst>
              <a:ext uri="{FF2B5EF4-FFF2-40B4-BE49-F238E27FC236}">
                <a16:creationId xmlns:a16="http://schemas.microsoft.com/office/drawing/2014/main" id="{8EA33841-669B-1BF9-9849-E994D5F3B142}"/>
              </a:ext>
            </a:extLst>
          </p:cNvPr>
          <p:cNvSpPr txBox="1"/>
          <p:nvPr/>
        </p:nvSpPr>
        <p:spPr>
          <a:xfrm>
            <a:off x="1971913" y="3259718"/>
            <a:ext cx="304800" cy="369332"/>
          </a:xfrm>
          <a:prstGeom prst="rect">
            <a:avLst/>
          </a:prstGeom>
          <a:solidFill>
            <a:schemeClr val="bg1">
              <a:lumMod val="65000"/>
            </a:schemeClr>
          </a:solidFill>
        </p:spPr>
        <p:txBody>
          <a:bodyPr wrap="square" rtlCol="0">
            <a:spAutoFit/>
          </a:bodyPr>
          <a:lstStyle/>
          <a:p>
            <a:pPr algn="ctr"/>
            <a:r>
              <a:rPr lang="en-GB" b="1" dirty="0"/>
              <a:t>4</a:t>
            </a:r>
          </a:p>
        </p:txBody>
      </p:sp>
      <p:sp>
        <p:nvSpPr>
          <p:cNvPr id="34" name="TextBox 33">
            <a:extLst>
              <a:ext uri="{FF2B5EF4-FFF2-40B4-BE49-F238E27FC236}">
                <a16:creationId xmlns:a16="http://schemas.microsoft.com/office/drawing/2014/main" id="{749166B9-8189-175A-E53C-CFF44CBD335C}"/>
              </a:ext>
            </a:extLst>
          </p:cNvPr>
          <p:cNvSpPr txBox="1"/>
          <p:nvPr/>
        </p:nvSpPr>
        <p:spPr>
          <a:xfrm>
            <a:off x="2336347" y="3138744"/>
            <a:ext cx="861391" cy="584775"/>
          </a:xfrm>
          <a:prstGeom prst="rect">
            <a:avLst/>
          </a:prstGeom>
          <a:noFill/>
          <a:ln w="22225">
            <a:noFill/>
          </a:ln>
        </p:spPr>
        <p:txBody>
          <a:bodyPr wrap="square" rtlCol="0" anchor="ctr" anchorCtr="0">
            <a:spAutoFit/>
          </a:bodyPr>
          <a:lstStyle/>
          <a:p>
            <a:pPr algn="ctr"/>
            <a:r>
              <a:rPr lang="en-GB" sz="1600" b="1" dirty="0">
                <a:solidFill>
                  <a:srgbClr val="FF0000"/>
                </a:solidFill>
              </a:rPr>
              <a:t>New array</a:t>
            </a:r>
          </a:p>
        </p:txBody>
      </p:sp>
      <p:sp>
        <p:nvSpPr>
          <p:cNvPr id="35" name="Arrow: Down 34">
            <a:extLst>
              <a:ext uri="{FF2B5EF4-FFF2-40B4-BE49-F238E27FC236}">
                <a16:creationId xmlns:a16="http://schemas.microsoft.com/office/drawing/2014/main" id="{FBBE3A0F-D65D-11F0-1037-69370067E24D}"/>
              </a:ext>
            </a:extLst>
          </p:cNvPr>
          <p:cNvSpPr/>
          <p:nvPr/>
        </p:nvSpPr>
        <p:spPr>
          <a:xfrm>
            <a:off x="440636" y="1723744"/>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6" name="Arrow: Down 35">
            <a:extLst>
              <a:ext uri="{FF2B5EF4-FFF2-40B4-BE49-F238E27FC236}">
                <a16:creationId xmlns:a16="http://schemas.microsoft.com/office/drawing/2014/main" id="{5D728734-6086-B996-08AC-0AC1F14B77AD}"/>
              </a:ext>
            </a:extLst>
          </p:cNvPr>
          <p:cNvSpPr/>
          <p:nvPr/>
        </p:nvSpPr>
        <p:spPr>
          <a:xfrm>
            <a:off x="818649" y="1732877"/>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Arrow: Down 36">
            <a:extLst>
              <a:ext uri="{FF2B5EF4-FFF2-40B4-BE49-F238E27FC236}">
                <a16:creationId xmlns:a16="http://schemas.microsoft.com/office/drawing/2014/main" id="{CFE003CC-CB1E-7DC5-413C-4C0D0C43588F}"/>
              </a:ext>
            </a:extLst>
          </p:cNvPr>
          <p:cNvSpPr/>
          <p:nvPr/>
        </p:nvSpPr>
        <p:spPr>
          <a:xfrm>
            <a:off x="1242377" y="1732328"/>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Arrow: Down 37">
            <a:extLst>
              <a:ext uri="{FF2B5EF4-FFF2-40B4-BE49-F238E27FC236}">
                <a16:creationId xmlns:a16="http://schemas.microsoft.com/office/drawing/2014/main" id="{D6B4561C-34AF-579A-A677-C834198AF621}"/>
              </a:ext>
            </a:extLst>
          </p:cNvPr>
          <p:cNvSpPr/>
          <p:nvPr/>
        </p:nvSpPr>
        <p:spPr>
          <a:xfrm>
            <a:off x="1620390" y="174146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Arrow: Down 38">
            <a:extLst>
              <a:ext uri="{FF2B5EF4-FFF2-40B4-BE49-F238E27FC236}">
                <a16:creationId xmlns:a16="http://schemas.microsoft.com/office/drawing/2014/main" id="{0D292756-0080-325F-F9C1-8B4B7DBE9D78}"/>
              </a:ext>
            </a:extLst>
          </p:cNvPr>
          <p:cNvSpPr/>
          <p:nvPr/>
        </p:nvSpPr>
        <p:spPr>
          <a:xfrm>
            <a:off x="2037632" y="1723743"/>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Arrow: Down 39">
            <a:extLst>
              <a:ext uri="{FF2B5EF4-FFF2-40B4-BE49-F238E27FC236}">
                <a16:creationId xmlns:a16="http://schemas.microsoft.com/office/drawing/2014/main" id="{67A4E5D7-5204-49F7-7EBE-BDB571818E33}"/>
              </a:ext>
            </a:extLst>
          </p:cNvPr>
          <p:cNvSpPr/>
          <p:nvPr/>
        </p:nvSpPr>
        <p:spPr>
          <a:xfrm>
            <a:off x="460513" y="2819267"/>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Arrow: Down 40">
            <a:extLst>
              <a:ext uri="{FF2B5EF4-FFF2-40B4-BE49-F238E27FC236}">
                <a16:creationId xmlns:a16="http://schemas.microsoft.com/office/drawing/2014/main" id="{65AAEDB5-B9F0-97B6-0558-6EF37701C3A5}"/>
              </a:ext>
            </a:extLst>
          </p:cNvPr>
          <p:cNvSpPr/>
          <p:nvPr/>
        </p:nvSpPr>
        <p:spPr>
          <a:xfrm>
            <a:off x="838526" y="2828400"/>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Arrow: Down 41">
            <a:extLst>
              <a:ext uri="{FF2B5EF4-FFF2-40B4-BE49-F238E27FC236}">
                <a16:creationId xmlns:a16="http://schemas.microsoft.com/office/drawing/2014/main" id="{AE5909D4-69AF-1FBF-FD7F-759D3BF04B04}"/>
              </a:ext>
            </a:extLst>
          </p:cNvPr>
          <p:cNvSpPr/>
          <p:nvPr/>
        </p:nvSpPr>
        <p:spPr>
          <a:xfrm>
            <a:off x="1262254" y="282785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Arrow: Down 42">
            <a:extLst>
              <a:ext uri="{FF2B5EF4-FFF2-40B4-BE49-F238E27FC236}">
                <a16:creationId xmlns:a16="http://schemas.microsoft.com/office/drawing/2014/main" id="{9A3DAEF8-1BC1-85D6-3948-4D7E4A31EA00}"/>
              </a:ext>
            </a:extLst>
          </p:cNvPr>
          <p:cNvSpPr/>
          <p:nvPr/>
        </p:nvSpPr>
        <p:spPr>
          <a:xfrm>
            <a:off x="1640267" y="2836984"/>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Arrow: Down 43">
            <a:extLst>
              <a:ext uri="{FF2B5EF4-FFF2-40B4-BE49-F238E27FC236}">
                <a16:creationId xmlns:a16="http://schemas.microsoft.com/office/drawing/2014/main" id="{92DA52F3-ABD5-4240-8755-F5D5F1F0B14E}"/>
              </a:ext>
            </a:extLst>
          </p:cNvPr>
          <p:cNvSpPr/>
          <p:nvPr/>
        </p:nvSpPr>
        <p:spPr>
          <a:xfrm>
            <a:off x="2057509" y="2819266"/>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03471D67-A17A-2159-6A1B-74634386B189}"/>
              </a:ext>
            </a:extLst>
          </p:cNvPr>
          <p:cNvSpPr/>
          <p:nvPr/>
        </p:nvSpPr>
        <p:spPr>
          <a:xfrm>
            <a:off x="3488985" y="1243141"/>
            <a:ext cx="2919441" cy="584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TextBox 45">
            <a:extLst>
              <a:ext uri="{FF2B5EF4-FFF2-40B4-BE49-F238E27FC236}">
                <a16:creationId xmlns:a16="http://schemas.microsoft.com/office/drawing/2014/main" id="{6DC521E0-DB30-FD50-5DE6-8DF321E57356}"/>
              </a:ext>
            </a:extLst>
          </p:cNvPr>
          <p:cNvSpPr txBox="1"/>
          <p:nvPr/>
        </p:nvSpPr>
        <p:spPr>
          <a:xfrm>
            <a:off x="3595002" y="1364979"/>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47" name="TextBox 46">
            <a:extLst>
              <a:ext uri="{FF2B5EF4-FFF2-40B4-BE49-F238E27FC236}">
                <a16:creationId xmlns:a16="http://schemas.microsoft.com/office/drawing/2014/main" id="{3032CA3A-A8EF-AB51-4038-E7BF2D68C211}"/>
              </a:ext>
            </a:extLst>
          </p:cNvPr>
          <p:cNvSpPr txBox="1"/>
          <p:nvPr/>
        </p:nvSpPr>
        <p:spPr>
          <a:xfrm>
            <a:off x="3985941" y="1364979"/>
            <a:ext cx="304800" cy="369332"/>
          </a:xfrm>
          <a:prstGeom prst="rect">
            <a:avLst/>
          </a:prstGeom>
          <a:solidFill>
            <a:schemeClr val="bg1">
              <a:lumMod val="65000"/>
            </a:schemeClr>
          </a:solidFill>
        </p:spPr>
        <p:txBody>
          <a:bodyPr wrap="square" rtlCol="0">
            <a:spAutoFit/>
          </a:bodyPr>
          <a:lstStyle/>
          <a:p>
            <a:pPr algn="ctr"/>
            <a:r>
              <a:rPr lang="en-GB" b="1" dirty="0"/>
              <a:t>1</a:t>
            </a:r>
          </a:p>
        </p:txBody>
      </p:sp>
      <p:sp>
        <p:nvSpPr>
          <p:cNvPr id="48" name="TextBox 47">
            <a:extLst>
              <a:ext uri="{FF2B5EF4-FFF2-40B4-BE49-F238E27FC236}">
                <a16:creationId xmlns:a16="http://schemas.microsoft.com/office/drawing/2014/main" id="{DD12F819-5E84-5F09-BA52-3F3DBBB83A07}"/>
              </a:ext>
            </a:extLst>
          </p:cNvPr>
          <p:cNvSpPr txBox="1"/>
          <p:nvPr/>
        </p:nvSpPr>
        <p:spPr>
          <a:xfrm>
            <a:off x="4376880" y="1364979"/>
            <a:ext cx="304800" cy="369332"/>
          </a:xfrm>
          <a:prstGeom prst="rect">
            <a:avLst/>
          </a:prstGeom>
          <a:solidFill>
            <a:schemeClr val="bg1">
              <a:lumMod val="65000"/>
            </a:schemeClr>
          </a:solidFill>
        </p:spPr>
        <p:txBody>
          <a:bodyPr wrap="square" rtlCol="0">
            <a:spAutoFit/>
          </a:bodyPr>
          <a:lstStyle/>
          <a:p>
            <a:pPr algn="ctr"/>
            <a:r>
              <a:rPr lang="en-GB" b="1" dirty="0"/>
              <a:t>4</a:t>
            </a:r>
          </a:p>
        </p:txBody>
      </p:sp>
      <p:sp>
        <p:nvSpPr>
          <p:cNvPr id="49" name="TextBox 48">
            <a:extLst>
              <a:ext uri="{FF2B5EF4-FFF2-40B4-BE49-F238E27FC236}">
                <a16:creationId xmlns:a16="http://schemas.microsoft.com/office/drawing/2014/main" id="{69BCB046-0DFE-F119-2D55-ECB8867700D8}"/>
              </a:ext>
            </a:extLst>
          </p:cNvPr>
          <p:cNvSpPr txBox="1"/>
          <p:nvPr/>
        </p:nvSpPr>
        <p:spPr>
          <a:xfrm>
            <a:off x="4791662" y="1364115"/>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50" name="TextBox 49">
            <a:extLst>
              <a:ext uri="{FF2B5EF4-FFF2-40B4-BE49-F238E27FC236}">
                <a16:creationId xmlns:a16="http://schemas.microsoft.com/office/drawing/2014/main" id="{95E7C7B8-9273-45DC-3141-DF0CE21AF732}"/>
              </a:ext>
            </a:extLst>
          </p:cNvPr>
          <p:cNvSpPr txBox="1"/>
          <p:nvPr/>
        </p:nvSpPr>
        <p:spPr>
          <a:xfrm>
            <a:off x="5182601" y="1364115"/>
            <a:ext cx="304800" cy="369332"/>
          </a:xfrm>
          <a:prstGeom prst="rect">
            <a:avLst/>
          </a:prstGeom>
          <a:solidFill>
            <a:schemeClr val="bg1">
              <a:lumMod val="65000"/>
            </a:schemeClr>
          </a:solidFill>
        </p:spPr>
        <p:txBody>
          <a:bodyPr wrap="square" rtlCol="0">
            <a:spAutoFit/>
          </a:bodyPr>
          <a:lstStyle/>
          <a:p>
            <a:pPr algn="ctr"/>
            <a:r>
              <a:rPr lang="en-GB" b="1" dirty="0"/>
              <a:t>2</a:t>
            </a:r>
          </a:p>
        </p:txBody>
      </p:sp>
      <p:sp>
        <p:nvSpPr>
          <p:cNvPr id="51" name="TextBox 50">
            <a:extLst>
              <a:ext uri="{FF2B5EF4-FFF2-40B4-BE49-F238E27FC236}">
                <a16:creationId xmlns:a16="http://schemas.microsoft.com/office/drawing/2014/main" id="{7D69723E-8ED1-A6FB-FDB1-AEF65ABF42B4}"/>
              </a:ext>
            </a:extLst>
          </p:cNvPr>
          <p:cNvSpPr txBox="1"/>
          <p:nvPr/>
        </p:nvSpPr>
        <p:spPr>
          <a:xfrm>
            <a:off x="5547035" y="1243141"/>
            <a:ext cx="861391" cy="584775"/>
          </a:xfrm>
          <a:prstGeom prst="rect">
            <a:avLst/>
          </a:prstGeom>
          <a:noFill/>
          <a:ln w="22225">
            <a:noFill/>
          </a:ln>
        </p:spPr>
        <p:txBody>
          <a:bodyPr wrap="square" rtlCol="0" anchor="ctr" anchorCtr="0">
            <a:spAutoFit/>
          </a:bodyPr>
          <a:lstStyle/>
          <a:p>
            <a:pPr algn="ctr"/>
            <a:r>
              <a:rPr lang="en-GB" sz="1600" b="1" dirty="0">
                <a:solidFill>
                  <a:srgbClr val="FF0000"/>
                </a:solidFill>
              </a:rPr>
              <a:t>Original array</a:t>
            </a:r>
          </a:p>
        </p:txBody>
      </p:sp>
      <p:sp>
        <p:nvSpPr>
          <p:cNvPr id="52" name="Rectangle 51">
            <a:extLst>
              <a:ext uri="{FF2B5EF4-FFF2-40B4-BE49-F238E27FC236}">
                <a16:creationId xmlns:a16="http://schemas.microsoft.com/office/drawing/2014/main" id="{2A664D89-1228-FDFC-F406-BF12F302F228}"/>
              </a:ext>
            </a:extLst>
          </p:cNvPr>
          <p:cNvSpPr/>
          <p:nvPr/>
        </p:nvSpPr>
        <p:spPr>
          <a:xfrm>
            <a:off x="3502147" y="2112894"/>
            <a:ext cx="2919441" cy="74087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TextBox 52">
            <a:extLst>
              <a:ext uri="{FF2B5EF4-FFF2-40B4-BE49-F238E27FC236}">
                <a16:creationId xmlns:a16="http://schemas.microsoft.com/office/drawing/2014/main" id="{4E1AF64A-C52A-FB64-E3C0-1BA3F5DB6732}"/>
              </a:ext>
            </a:extLst>
          </p:cNvPr>
          <p:cNvSpPr txBox="1"/>
          <p:nvPr/>
        </p:nvSpPr>
        <p:spPr>
          <a:xfrm>
            <a:off x="5513816" y="2422285"/>
            <a:ext cx="921025" cy="338554"/>
          </a:xfrm>
          <a:prstGeom prst="rect">
            <a:avLst/>
          </a:prstGeom>
          <a:noFill/>
          <a:ln w="22225">
            <a:noFill/>
          </a:ln>
        </p:spPr>
        <p:txBody>
          <a:bodyPr wrap="square" rtlCol="0" anchor="ctr" anchorCtr="0">
            <a:spAutoFit/>
          </a:bodyPr>
          <a:lstStyle/>
          <a:p>
            <a:pPr algn="ctr"/>
            <a:r>
              <a:rPr lang="en-GB" sz="1600" b="1" dirty="0">
                <a:solidFill>
                  <a:srgbClr val="FF0000"/>
                </a:solidFill>
              </a:rPr>
              <a:t>Example</a:t>
            </a:r>
          </a:p>
        </p:txBody>
      </p:sp>
      <p:sp>
        <p:nvSpPr>
          <p:cNvPr id="54" name="TextBox 53">
            <a:extLst>
              <a:ext uri="{FF2B5EF4-FFF2-40B4-BE49-F238E27FC236}">
                <a16:creationId xmlns:a16="http://schemas.microsoft.com/office/drawing/2014/main" id="{BAB6B58A-1CE2-7995-A869-C7D5231AD077}"/>
              </a:ext>
            </a:extLst>
          </p:cNvPr>
          <p:cNvSpPr txBox="1"/>
          <p:nvPr/>
        </p:nvSpPr>
        <p:spPr>
          <a:xfrm>
            <a:off x="3515400" y="2115102"/>
            <a:ext cx="2058050" cy="369332"/>
          </a:xfrm>
          <a:prstGeom prst="rect">
            <a:avLst/>
          </a:prstGeom>
          <a:solidFill>
            <a:schemeClr val="bg1">
              <a:lumMod val="65000"/>
            </a:schemeClr>
          </a:solidFill>
        </p:spPr>
        <p:txBody>
          <a:bodyPr wrap="square" rtlCol="0">
            <a:spAutoFit/>
          </a:bodyPr>
          <a:lstStyle/>
          <a:p>
            <a:pPr algn="ctr"/>
            <a:r>
              <a:rPr lang="en-GB" b="1" dirty="0"/>
              <a:t>FILTER</a:t>
            </a:r>
          </a:p>
        </p:txBody>
      </p:sp>
      <p:sp>
        <p:nvSpPr>
          <p:cNvPr id="55" name="TextBox 54">
            <a:extLst>
              <a:ext uri="{FF2B5EF4-FFF2-40B4-BE49-F238E27FC236}">
                <a16:creationId xmlns:a16="http://schemas.microsoft.com/office/drawing/2014/main" id="{E6C1F269-230A-A451-855B-3139E1F35538}"/>
              </a:ext>
            </a:extLst>
          </p:cNvPr>
          <p:cNvSpPr txBox="1"/>
          <p:nvPr/>
        </p:nvSpPr>
        <p:spPr>
          <a:xfrm>
            <a:off x="3615850" y="2484434"/>
            <a:ext cx="2058050" cy="369332"/>
          </a:xfrm>
          <a:prstGeom prst="rect">
            <a:avLst/>
          </a:prstGeom>
          <a:noFill/>
        </p:spPr>
        <p:txBody>
          <a:bodyPr wrap="square" rtlCol="0">
            <a:spAutoFit/>
          </a:bodyPr>
          <a:lstStyle/>
          <a:p>
            <a:pPr algn="ctr"/>
            <a:r>
              <a:rPr lang="en-GB" b="1" dirty="0"/>
              <a:t>Current &gt; 2</a:t>
            </a:r>
          </a:p>
        </p:txBody>
      </p:sp>
      <p:sp>
        <p:nvSpPr>
          <p:cNvPr id="56" name="Rectangle 55">
            <a:extLst>
              <a:ext uri="{FF2B5EF4-FFF2-40B4-BE49-F238E27FC236}">
                <a16:creationId xmlns:a16="http://schemas.microsoft.com/office/drawing/2014/main" id="{5FB8845E-C469-9393-C9BC-338D4631958C}"/>
              </a:ext>
            </a:extLst>
          </p:cNvPr>
          <p:cNvSpPr/>
          <p:nvPr/>
        </p:nvSpPr>
        <p:spPr>
          <a:xfrm>
            <a:off x="3488985" y="3138744"/>
            <a:ext cx="2919441" cy="584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7" name="TextBox 56">
            <a:extLst>
              <a:ext uri="{FF2B5EF4-FFF2-40B4-BE49-F238E27FC236}">
                <a16:creationId xmlns:a16="http://schemas.microsoft.com/office/drawing/2014/main" id="{FBD3934D-7528-C94D-DAA8-3726D8B6FBEC}"/>
              </a:ext>
            </a:extLst>
          </p:cNvPr>
          <p:cNvSpPr txBox="1"/>
          <p:nvPr/>
        </p:nvSpPr>
        <p:spPr>
          <a:xfrm>
            <a:off x="3595002" y="3260582"/>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59" name="TextBox 58">
            <a:extLst>
              <a:ext uri="{FF2B5EF4-FFF2-40B4-BE49-F238E27FC236}">
                <a16:creationId xmlns:a16="http://schemas.microsoft.com/office/drawing/2014/main" id="{B5619A5B-516C-BB6E-96DA-ED87284ACABF}"/>
              </a:ext>
            </a:extLst>
          </p:cNvPr>
          <p:cNvSpPr txBox="1"/>
          <p:nvPr/>
        </p:nvSpPr>
        <p:spPr>
          <a:xfrm>
            <a:off x="4376880" y="3260582"/>
            <a:ext cx="304800" cy="369332"/>
          </a:xfrm>
          <a:prstGeom prst="rect">
            <a:avLst/>
          </a:prstGeom>
          <a:solidFill>
            <a:schemeClr val="bg1">
              <a:lumMod val="65000"/>
            </a:schemeClr>
          </a:solidFill>
        </p:spPr>
        <p:txBody>
          <a:bodyPr wrap="square" rtlCol="0">
            <a:spAutoFit/>
          </a:bodyPr>
          <a:lstStyle/>
          <a:p>
            <a:pPr algn="ctr"/>
            <a:r>
              <a:rPr lang="en-GB" b="1" dirty="0"/>
              <a:t>4</a:t>
            </a:r>
          </a:p>
        </p:txBody>
      </p:sp>
      <p:sp>
        <p:nvSpPr>
          <p:cNvPr id="60" name="TextBox 59">
            <a:extLst>
              <a:ext uri="{FF2B5EF4-FFF2-40B4-BE49-F238E27FC236}">
                <a16:creationId xmlns:a16="http://schemas.microsoft.com/office/drawing/2014/main" id="{D40F1C38-E5AE-8748-064D-7F095ACD334F}"/>
              </a:ext>
            </a:extLst>
          </p:cNvPr>
          <p:cNvSpPr txBox="1"/>
          <p:nvPr/>
        </p:nvSpPr>
        <p:spPr>
          <a:xfrm>
            <a:off x="4791662" y="3259718"/>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62" name="TextBox 61">
            <a:extLst>
              <a:ext uri="{FF2B5EF4-FFF2-40B4-BE49-F238E27FC236}">
                <a16:creationId xmlns:a16="http://schemas.microsoft.com/office/drawing/2014/main" id="{953A32E5-90F9-F126-1C79-C029FC97735A}"/>
              </a:ext>
            </a:extLst>
          </p:cNvPr>
          <p:cNvSpPr txBox="1"/>
          <p:nvPr/>
        </p:nvSpPr>
        <p:spPr>
          <a:xfrm>
            <a:off x="5547035" y="3138744"/>
            <a:ext cx="861391" cy="584775"/>
          </a:xfrm>
          <a:prstGeom prst="rect">
            <a:avLst/>
          </a:prstGeom>
          <a:noFill/>
          <a:ln w="22225">
            <a:noFill/>
          </a:ln>
        </p:spPr>
        <p:txBody>
          <a:bodyPr wrap="square" rtlCol="0" anchor="ctr" anchorCtr="0">
            <a:spAutoFit/>
          </a:bodyPr>
          <a:lstStyle/>
          <a:p>
            <a:pPr algn="ctr"/>
            <a:r>
              <a:rPr lang="en-GB" sz="1600" b="1" dirty="0">
                <a:solidFill>
                  <a:srgbClr val="FF0000"/>
                </a:solidFill>
              </a:rPr>
              <a:t>New array</a:t>
            </a:r>
          </a:p>
        </p:txBody>
      </p:sp>
      <p:sp>
        <p:nvSpPr>
          <p:cNvPr id="63" name="Arrow: Down 62">
            <a:extLst>
              <a:ext uri="{FF2B5EF4-FFF2-40B4-BE49-F238E27FC236}">
                <a16:creationId xmlns:a16="http://schemas.microsoft.com/office/drawing/2014/main" id="{C003A8DD-DDDB-B319-3481-1A6523244FB1}"/>
              </a:ext>
            </a:extLst>
          </p:cNvPr>
          <p:cNvSpPr/>
          <p:nvPr/>
        </p:nvSpPr>
        <p:spPr>
          <a:xfrm>
            <a:off x="3651324" y="1723744"/>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5" name="Arrow: Down 64">
            <a:extLst>
              <a:ext uri="{FF2B5EF4-FFF2-40B4-BE49-F238E27FC236}">
                <a16:creationId xmlns:a16="http://schemas.microsoft.com/office/drawing/2014/main" id="{A81EA9A5-1E36-6B35-68A2-77F648796B2A}"/>
              </a:ext>
            </a:extLst>
          </p:cNvPr>
          <p:cNvSpPr/>
          <p:nvPr/>
        </p:nvSpPr>
        <p:spPr>
          <a:xfrm>
            <a:off x="4453065" y="1732328"/>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6" name="Arrow: Down 65">
            <a:extLst>
              <a:ext uri="{FF2B5EF4-FFF2-40B4-BE49-F238E27FC236}">
                <a16:creationId xmlns:a16="http://schemas.microsoft.com/office/drawing/2014/main" id="{AD4A2C0C-AB12-3FFC-C505-C5E32E9A5E39}"/>
              </a:ext>
            </a:extLst>
          </p:cNvPr>
          <p:cNvSpPr/>
          <p:nvPr/>
        </p:nvSpPr>
        <p:spPr>
          <a:xfrm>
            <a:off x="4831078" y="174146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8" name="Arrow: Down 67">
            <a:extLst>
              <a:ext uri="{FF2B5EF4-FFF2-40B4-BE49-F238E27FC236}">
                <a16:creationId xmlns:a16="http://schemas.microsoft.com/office/drawing/2014/main" id="{51A255B5-8175-72AF-3B62-3A85E34546E0}"/>
              </a:ext>
            </a:extLst>
          </p:cNvPr>
          <p:cNvSpPr/>
          <p:nvPr/>
        </p:nvSpPr>
        <p:spPr>
          <a:xfrm>
            <a:off x="3671201" y="2819267"/>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0" name="Arrow: Down 69">
            <a:extLst>
              <a:ext uri="{FF2B5EF4-FFF2-40B4-BE49-F238E27FC236}">
                <a16:creationId xmlns:a16="http://schemas.microsoft.com/office/drawing/2014/main" id="{039591C8-4D1B-5530-FB7C-B88DC70B0470}"/>
              </a:ext>
            </a:extLst>
          </p:cNvPr>
          <p:cNvSpPr/>
          <p:nvPr/>
        </p:nvSpPr>
        <p:spPr>
          <a:xfrm>
            <a:off x="4472942" y="282785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1" name="Arrow: Down 70">
            <a:extLst>
              <a:ext uri="{FF2B5EF4-FFF2-40B4-BE49-F238E27FC236}">
                <a16:creationId xmlns:a16="http://schemas.microsoft.com/office/drawing/2014/main" id="{E1DEA85B-D275-E419-F1C6-7892C2E97BB9}"/>
              </a:ext>
            </a:extLst>
          </p:cNvPr>
          <p:cNvSpPr/>
          <p:nvPr/>
        </p:nvSpPr>
        <p:spPr>
          <a:xfrm>
            <a:off x="4850955" y="2836984"/>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3" name="Rectangle 72">
            <a:extLst>
              <a:ext uri="{FF2B5EF4-FFF2-40B4-BE49-F238E27FC236}">
                <a16:creationId xmlns:a16="http://schemas.microsoft.com/office/drawing/2014/main" id="{5FFDE248-8187-11D7-FAF5-C5E2CEB48899}"/>
              </a:ext>
            </a:extLst>
          </p:cNvPr>
          <p:cNvSpPr/>
          <p:nvPr/>
        </p:nvSpPr>
        <p:spPr>
          <a:xfrm>
            <a:off x="6754742" y="1243141"/>
            <a:ext cx="2919441" cy="584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4" name="TextBox 73">
            <a:extLst>
              <a:ext uri="{FF2B5EF4-FFF2-40B4-BE49-F238E27FC236}">
                <a16:creationId xmlns:a16="http://schemas.microsoft.com/office/drawing/2014/main" id="{D73CFCA7-1AAD-E7BA-5658-5E3A16A576D4}"/>
              </a:ext>
            </a:extLst>
          </p:cNvPr>
          <p:cNvSpPr txBox="1"/>
          <p:nvPr/>
        </p:nvSpPr>
        <p:spPr>
          <a:xfrm>
            <a:off x="6860759" y="1364979"/>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75" name="TextBox 74">
            <a:extLst>
              <a:ext uri="{FF2B5EF4-FFF2-40B4-BE49-F238E27FC236}">
                <a16:creationId xmlns:a16="http://schemas.microsoft.com/office/drawing/2014/main" id="{697E4A4C-6882-6642-7FD0-19FF8E2A7B96}"/>
              </a:ext>
            </a:extLst>
          </p:cNvPr>
          <p:cNvSpPr txBox="1"/>
          <p:nvPr/>
        </p:nvSpPr>
        <p:spPr>
          <a:xfrm>
            <a:off x="7251698" y="1364979"/>
            <a:ext cx="304800" cy="369332"/>
          </a:xfrm>
          <a:prstGeom prst="rect">
            <a:avLst/>
          </a:prstGeom>
          <a:solidFill>
            <a:schemeClr val="bg1">
              <a:lumMod val="65000"/>
            </a:schemeClr>
          </a:solidFill>
        </p:spPr>
        <p:txBody>
          <a:bodyPr wrap="square" rtlCol="0">
            <a:spAutoFit/>
          </a:bodyPr>
          <a:lstStyle/>
          <a:p>
            <a:pPr algn="ctr"/>
            <a:r>
              <a:rPr lang="en-GB" b="1" dirty="0"/>
              <a:t>1</a:t>
            </a:r>
          </a:p>
        </p:txBody>
      </p:sp>
      <p:sp>
        <p:nvSpPr>
          <p:cNvPr id="76" name="TextBox 75">
            <a:extLst>
              <a:ext uri="{FF2B5EF4-FFF2-40B4-BE49-F238E27FC236}">
                <a16:creationId xmlns:a16="http://schemas.microsoft.com/office/drawing/2014/main" id="{D0510E3C-9808-D2BB-0B0A-C35371CEC2EB}"/>
              </a:ext>
            </a:extLst>
          </p:cNvPr>
          <p:cNvSpPr txBox="1"/>
          <p:nvPr/>
        </p:nvSpPr>
        <p:spPr>
          <a:xfrm>
            <a:off x="7642637" y="1364979"/>
            <a:ext cx="304800" cy="369332"/>
          </a:xfrm>
          <a:prstGeom prst="rect">
            <a:avLst/>
          </a:prstGeom>
          <a:solidFill>
            <a:schemeClr val="bg1">
              <a:lumMod val="65000"/>
            </a:schemeClr>
          </a:solidFill>
        </p:spPr>
        <p:txBody>
          <a:bodyPr wrap="square" rtlCol="0">
            <a:spAutoFit/>
          </a:bodyPr>
          <a:lstStyle/>
          <a:p>
            <a:pPr algn="ctr"/>
            <a:r>
              <a:rPr lang="en-GB" b="1" dirty="0"/>
              <a:t>4</a:t>
            </a:r>
          </a:p>
        </p:txBody>
      </p:sp>
      <p:sp>
        <p:nvSpPr>
          <p:cNvPr id="77" name="TextBox 76">
            <a:extLst>
              <a:ext uri="{FF2B5EF4-FFF2-40B4-BE49-F238E27FC236}">
                <a16:creationId xmlns:a16="http://schemas.microsoft.com/office/drawing/2014/main" id="{199452AD-6247-D28A-259A-DA5EE853D80A}"/>
              </a:ext>
            </a:extLst>
          </p:cNvPr>
          <p:cNvSpPr txBox="1"/>
          <p:nvPr/>
        </p:nvSpPr>
        <p:spPr>
          <a:xfrm>
            <a:off x="8057419" y="1364115"/>
            <a:ext cx="304800" cy="369332"/>
          </a:xfrm>
          <a:prstGeom prst="rect">
            <a:avLst/>
          </a:prstGeom>
          <a:solidFill>
            <a:schemeClr val="bg1">
              <a:lumMod val="65000"/>
            </a:schemeClr>
          </a:solidFill>
        </p:spPr>
        <p:txBody>
          <a:bodyPr wrap="square" rtlCol="0">
            <a:spAutoFit/>
          </a:bodyPr>
          <a:lstStyle/>
          <a:p>
            <a:pPr algn="ctr"/>
            <a:r>
              <a:rPr lang="en-GB" b="1" dirty="0"/>
              <a:t>3</a:t>
            </a:r>
          </a:p>
        </p:txBody>
      </p:sp>
      <p:sp>
        <p:nvSpPr>
          <p:cNvPr id="78" name="TextBox 77">
            <a:extLst>
              <a:ext uri="{FF2B5EF4-FFF2-40B4-BE49-F238E27FC236}">
                <a16:creationId xmlns:a16="http://schemas.microsoft.com/office/drawing/2014/main" id="{8D4D6E07-ED44-8D13-5B36-53CF4C40EB3F}"/>
              </a:ext>
            </a:extLst>
          </p:cNvPr>
          <p:cNvSpPr txBox="1"/>
          <p:nvPr/>
        </p:nvSpPr>
        <p:spPr>
          <a:xfrm>
            <a:off x="8448358" y="1364115"/>
            <a:ext cx="304800" cy="369332"/>
          </a:xfrm>
          <a:prstGeom prst="rect">
            <a:avLst/>
          </a:prstGeom>
          <a:solidFill>
            <a:schemeClr val="bg1">
              <a:lumMod val="65000"/>
            </a:schemeClr>
          </a:solidFill>
        </p:spPr>
        <p:txBody>
          <a:bodyPr wrap="square" rtlCol="0">
            <a:spAutoFit/>
          </a:bodyPr>
          <a:lstStyle/>
          <a:p>
            <a:pPr algn="ctr"/>
            <a:r>
              <a:rPr lang="en-GB" b="1" dirty="0"/>
              <a:t>2</a:t>
            </a:r>
          </a:p>
        </p:txBody>
      </p:sp>
      <p:sp>
        <p:nvSpPr>
          <p:cNvPr id="79" name="TextBox 78">
            <a:extLst>
              <a:ext uri="{FF2B5EF4-FFF2-40B4-BE49-F238E27FC236}">
                <a16:creationId xmlns:a16="http://schemas.microsoft.com/office/drawing/2014/main" id="{7525DC40-D568-3302-9340-A39212F3126D}"/>
              </a:ext>
            </a:extLst>
          </p:cNvPr>
          <p:cNvSpPr txBox="1"/>
          <p:nvPr/>
        </p:nvSpPr>
        <p:spPr>
          <a:xfrm>
            <a:off x="8812792" y="1243141"/>
            <a:ext cx="861391" cy="584775"/>
          </a:xfrm>
          <a:prstGeom prst="rect">
            <a:avLst/>
          </a:prstGeom>
          <a:noFill/>
          <a:ln w="22225">
            <a:noFill/>
          </a:ln>
        </p:spPr>
        <p:txBody>
          <a:bodyPr wrap="square" rtlCol="0" anchor="ctr" anchorCtr="0">
            <a:spAutoFit/>
          </a:bodyPr>
          <a:lstStyle/>
          <a:p>
            <a:pPr algn="ctr"/>
            <a:r>
              <a:rPr lang="en-GB" sz="1600" b="1" dirty="0">
                <a:solidFill>
                  <a:srgbClr val="FF0000"/>
                </a:solidFill>
              </a:rPr>
              <a:t>Original array</a:t>
            </a:r>
          </a:p>
        </p:txBody>
      </p:sp>
      <p:sp>
        <p:nvSpPr>
          <p:cNvPr id="80" name="Rectangle 79">
            <a:extLst>
              <a:ext uri="{FF2B5EF4-FFF2-40B4-BE49-F238E27FC236}">
                <a16:creationId xmlns:a16="http://schemas.microsoft.com/office/drawing/2014/main" id="{12C95785-4969-4858-1C76-3B4D7DC3CC82}"/>
              </a:ext>
            </a:extLst>
          </p:cNvPr>
          <p:cNvSpPr/>
          <p:nvPr/>
        </p:nvSpPr>
        <p:spPr>
          <a:xfrm>
            <a:off x="6767904" y="2112894"/>
            <a:ext cx="2919441" cy="74087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1" name="TextBox 80">
            <a:extLst>
              <a:ext uri="{FF2B5EF4-FFF2-40B4-BE49-F238E27FC236}">
                <a16:creationId xmlns:a16="http://schemas.microsoft.com/office/drawing/2014/main" id="{47D7A983-624E-98EB-4374-4A1CE369F3CA}"/>
              </a:ext>
            </a:extLst>
          </p:cNvPr>
          <p:cNvSpPr txBox="1"/>
          <p:nvPr/>
        </p:nvSpPr>
        <p:spPr>
          <a:xfrm>
            <a:off x="8779573" y="2422285"/>
            <a:ext cx="921025" cy="338554"/>
          </a:xfrm>
          <a:prstGeom prst="rect">
            <a:avLst/>
          </a:prstGeom>
          <a:noFill/>
          <a:ln w="22225">
            <a:noFill/>
          </a:ln>
        </p:spPr>
        <p:txBody>
          <a:bodyPr wrap="square" rtlCol="0" anchor="ctr" anchorCtr="0">
            <a:spAutoFit/>
          </a:bodyPr>
          <a:lstStyle/>
          <a:p>
            <a:pPr algn="ctr"/>
            <a:r>
              <a:rPr lang="en-GB" sz="1600" b="1" dirty="0">
                <a:solidFill>
                  <a:srgbClr val="FF0000"/>
                </a:solidFill>
              </a:rPr>
              <a:t>Example</a:t>
            </a:r>
          </a:p>
        </p:txBody>
      </p:sp>
      <p:sp>
        <p:nvSpPr>
          <p:cNvPr id="82" name="TextBox 81">
            <a:extLst>
              <a:ext uri="{FF2B5EF4-FFF2-40B4-BE49-F238E27FC236}">
                <a16:creationId xmlns:a16="http://schemas.microsoft.com/office/drawing/2014/main" id="{26C1A194-9A59-41D0-3559-C77275856439}"/>
              </a:ext>
            </a:extLst>
          </p:cNvPr>
          <p:cNvSpPr txBox="1"/>
          <p:nvPr/>
        </p:nvSpPr>
        <p:spPr>
          <a:xfrm>
            <a:off x="6781157" y="2115102"/>
            <a:ext cx="2058050" cy="369332"/>
          </a:xfrm>
          <a:prstGeom prst="rect">
            <a:avLst/>
          </a:prstGeom>
          <a:solidFill>
            <a:schemeClr val="bg1">
              <a:lumMod val="65000"/>
            </a:schemeClr>
          </a:solidFill>
        </p:spPr>
        <p:txBody>
          <a:bodyPr wrap="square" rtlCol="0">
            <a:spAutoFit/>
          </a:bodyPr>
          <a:lstStyle/>
          <a:p>
            <a:pPr algn="ctr"/>
            <a:r>
              <a:rPr lang="en-GB" b="1" dirty="0"/>
              <a:t>REDUCE</a:t>
            </a:r>
          </a:p>
        </p:txBody>
      </p:sp>
      <p:sp>
        <p:nvSpPr>
          <p:cNvPr id="83" name="TextBox 82">
            <a:extLst>
              <a:ext uri="{FF2B5EF4-FFF2-40B4-BE49-F238E27FC236}">
                <a16:creationId xmlns:a16="http://schemas.microsoft.com/office/drawing/2014/main" id="{B8D8A1F9-6E4C-371B-D74B-E8FA7188E367}"/>
              </a:ext>
            </a:extLst>
          </p:cNvPr>
          <p:cNvSpPr txBox="1"/>
          <p:nvPr/>
        </p:nvSpPr>
        <p:spPr>
          <a:xfrm>
            <a:off x="6852779" y="2431923"/>
            <a:ext cx="2058050" cy="369332"/>
          </a:xfrm>
          <a:prstGeom prst="rect">
            <a:avLst/>
          </a:prstGeom>
          <a:noFill/>
        </p:spPr>
        <p:txBody>
          <a:bodyPr wrap="square" rtlCol="0">
            <a:spAutoFit/>
          </a:bodyPr>
          <a:lstStyle/>
          <a:p>
            <a:pPr algn="ctr"/>
            <a:r>
              <a:rPr lang="en-GB" b="1" dirty="0"/>
              <a:t>Acc + Current</a:t>
            </a:r>
          </a:p>
        </p:txBody>
      </p:sp>
      <p:sp>
        <p:nvSpPr>
          <p:cNvPr id="85" name="TextBox 84">
            <a:extLst>
              <a:ext uri="{FF2B5EF4-FFF2-40B4-BE49-F238E27FC236}">
                <a16:creationId xmlns:a16="http://schemas.microsoft.com/office/drawing/2014/main" id="{F7FCB5EF-9C30-231E-981F-3978758DB447}"/>
              </a:ext>
            </a:extLst>
          </p:cNvPr>
          <p:cNvSpPr txBox="1"/>
          <p:nvPr/>
        </p:nvSpPr>
        <p:spPr>
          <a:xfrm>
            <a:off x="7607671" y="3259718"/>
            <a:ext cx="454212" cy="369332"/>
          </a:xfrm>
          <a:prstGeom prst="rect">
            <a:avLst/>
          </a:prstGeom>
          <a:solidFill>
            <a:schemeClr val="bg1">
              <a:lumMod val="65000"/>
            </a:schemeClr>
          </a:solidFill>
        </p:spPr>
        <p:txBody>
          <a:bodyPr wrap="square" rtlCol="0">
            <a:spAutoFit/>
          </a:bodyPr>
          <a:lstStyle/>
          <a:p>
            <a:pPr algn="ctr"/>
            <a:r>
              <a:rPr lang="en-GB" b="1" dirty="0"/>
              <a:t>13</a:t>
            </a:r>
          </a:p>
        </p:txBody>
      </p:sp>
      <p:sp>
        <p:nvSpPr>
          <p:cNvPr id="91" name="Arrow: Down 90">
            <a:extLst>
              <a:ext uri="{FF2B5EF4-FFF2-40B4-BE49-F238E27FC236}">
                <a16:creationId xmlns:a16="http://schemas.microsoft.com/office/drawing/2014/main" id="{BDC512D8-3990-B417-B3E6-9773EBCBDE26}"/>
              </a:ext>
            </a:extLst>
          </p:cNvPr>
          <p:cNvSpPr/>
          <p:nvPr/>
        </p:nvSpPr>
        <p:spPr>
          <a:xfrm>
            <a:off x="6917081" y="1723744"/>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2" name="Arrow: Down 91">
            <a:extLst>
              <a:ext uri="{FF2B5EF4-FFF2-40B4-BE49-F238E27FC236}">
                <a16:creationId xmlns:a16="http://schemas.microsoft.com/office/drawing/2014/main" id="{D187DC98-1E98-A0D2-707D-828C2A9FD228}"/>
              </a:ext>
            </a:extLst>
          </p:cNvPr>
          <p:cNvSpPr/>
          <p:nvPr/>
        </p:nvSpPr>
        <p:spPr>
          <a:xfrm>
            <a:off x="7295094" y="1732877"/>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3" name="Arrow: Down 92">
            <a:extLst>
              <a:ext uri="{FF2B5EF4-FFF2-40B4-BE49-F238E27FC236}">
                <a16:creationId xmlns:a16="http://schemas.microsoft.com/office/drawing/2014/main" id="{91C89F41-4C4E-3AC8-68A5-19C71D5D16D7}"/>
              </a:ext>
            </a:extLst>
          </p:cNvPr>
          <p:cNvSpPr/>
          <p:nvPr/>
        </p:nvSpPr>
        <p:spPr>
          <a:xfrm>
            <a:off x="7718822" y="1732328"/>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Arrow: Down 93">
            <a:extLst>
              <a:ext uri="{FF2B5EF4-FFF2-40B4-BE49-F238E27FC236}">
                <a16:creationId xmlns:a16="http://schemas.microsoft.com/office/drawing/2014/main" id="{DAE7D5F0-7944-22A1-4EE8-A4C541029705}"/>
              </a:ext>
            </a:extLst>
          </p:cNvPr>
          <p:cNvSpPr/>
          <p:nvPr/>
        </p:nvSpPr>
        <p:spPr>
          <a:xfrm>
            <a:off x="8096835" y="174146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5" name="Arrow: Down 94">
            <a:extLst>
              <a:ext uri="{FF2B5EF4-FFF2-40B4-BE49-F238E27FC236}">
                <a16:creationId xmlns:a16="http://schemas.microsoft.com/office/drawing/2014/main" id="{5E9A5A72-A80C-50BE-1B6F-1D5C2AEC532C}"/>
              </a:ext>
            </a:extLst>
          </p:cNvPr>
          <p:cNvSpPr/>
          <p:nvPr/>
        </p:nvSpPr>
        <p:spPr>
          <a:xfrm>
            <a:off x="8514077" y="1723743"/>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6" name="Arrow: Down 95">
            <a:extLst>
              <a:ext uri="{FF2B5EF4-FFF2-40B4-BE49-F238E27FC236}">
                <a16:creationId xmlns:a16="http://schemas.microsoft.com/office/drawing/2014/main" id="{76E7BD5A-BA61-3ED5-9A13-400654B37244}"/>
              </a:ext>
            </a:extLst>
          </p:cNvPr>
          <p:cNvSpPr/>
          <p:nvPr/>
        </p:nvSpPr>
        <p:spPr>
          <a:xfrm rot="18752340">
            <a:off x="7161268" y="2732510"/>
            <a:ext cx="172279" cy="7304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7" name="Arrow: Down 96">
            <a:extLst>
              <a:ext uri="{FF2B5EF4-FFF2-40B4-BE49-F238E27FC236}">
                <a16:creationId xmlns:a16="http://schemas.microsoft.com/office/drawing/2014/main" id="{887CD8B3-90CC-B486-CA2F-A58B69F0140D}"/>
              </a:ext>
            </a:extLst>
          </p:cNvPr>
          <p:cNvSpPr/>
          <p:nvPr/>
        </p:nvSpPr>
        <p:spPr>
          <a:xfrm rot="19661101">
            <a:off x="7405257" y="2749333"/>
            <a:ext cx="185736" cy="5734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8" name="Arrow: Down 97">
            <a:extLst>
              <a:ext uri="{FF2B5EF4-FFF2-40B4-BE49-F238E27FC236}">
                <a16:creationId xmlns:a16="http://schemas.microsoft.com/office/drawing/2014/main" id="{98CD8ED1-1974-46C1-3438-44710BE27CED}"/>
              </a:ext>
            </a:extLst>
          </p:cNvPr>
          <p:cNvSpPr/>
          <p:nvPr/>
        </p:nvSpPr>
        <p:spPr>
          <a:xfrm>
            <a:off x="7738699" y="2827851"/>
            <a:ext cx="192156" cy="405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1" name="Arrow: Down 100">
            <a:extLst>
              <a:ext uri="{FF2B5EF4-FFF2-40B4-BE49-F238E27FC236}">
                <a16:creationId xmlns:a16="http://schemas.microsoft.com/office/drawing/2014/main" id="{0C3CE558-8812-D715-6F09-3B2A59E821E8}"/>
              </a:ext>
            </a:extLst>
          </p:cNvPr>
          <p:cNvSpPr/>
          <p:nvPr/>
        </p:nvSpPr>
        <p:spPr>
          <a:xfrm rot="2272649" flipH="1">
            <a:off x="8078562" y="2724431"/>
            <a:ext cx="185736" cy="5734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2" name="Arrow: Down 101">
            <a:extLst>
              <a:ext uri="{FF2B5EF4-FFF2-40B4-BE49-F238E27FC236}">
                <a16:creationId xmlns:a16="http://schemas.microsoft.com/office/drawing/2014/main" id="{FBBC952A-B0D6-19C0-25E1-C460395CEFA2}"/>
              </a:ext>
            </a:extLst>
          </p:cNvPr>
          <p:cNvSpPr/>
          <p:nvPr/>
        </p:nvSpPr>
        <p:spPr>
          <a:xfrm rot="2847660" flipH="1">
            <a:off x="8322060" y="2729796"/>
            <a:ext cx="172279" cy="7304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3" name="TextBox 102">
            <a:extLst>
              <a:ext uri="{FF2B5EF4-FFF2-40B4-BE49-F238E27FC236}">
                <a16:creationId xmlns:a16="http://schemas.microsoft.com/office/drawing/2014/main" id="{05CA6342-02BD-74D2-1C9B-36342A8FACD7}"/>
              </a:ext>
            </a:extLst>
          </p:cNvPr>
          <p:cNvSpPr txBox="1"/>
          <p:nvPr/>
        </p:nvSpPr>
        <p:spPr>
          <a:xfrm>
            <a:off x="6695102" y="3758972"/>
            <a:ext cx="3022424" cy="1200329"/>
          </a:xfrm>
          <a:prstGeom prst="rect">
            <a:avLst/>
          </a:prstGeom>
          <a:noFill/>
        </p:spPr>
        <p:txBody>
          <a:bodyPr wrap="square">
            <a:spAutoFit/>
          </a:bodyPr>
          <a:lstStyle/>
          <a:p>
            <a:r>
              <a:rPr lang="en-GB" dirty="0"/>
              <a:t>We have an accumulator variable and as we loop through the array we add on the values.</a:t>
            </a:r>
          </a:p>
        </p:txBody>
      </p:sp>
      <p:sp>
        <p:nvSpPr>
          <p:cNvPr id="104" name="TextBox 103">
            <a:extLst>
              <a:ext uri="{FF2B5EF4-FFF2-40B4-BE49-F238E27FC236}">
                <a16:creationId xmlns:a16="http://schemas.microsoft.com/office/drawing/2014/main" id="{C3508767-E603-6739-D7B5-E49452011C6A}"/>
              </a:ext>
            </a:extLst>
          </p:cNvPr>
          <p:cNvSpPr txBox="1"/>
          <p:nvPr/>
        </p:nvSpPr>
        <p:spPr>
          <a:xfrm>
            <a:off x="6754742" y="6154695"/>
            <a:ext cx="2950997" cy="646331"/>
          </a:xfrm>
          <a:prstGeom prst="rect">
            <a:avLst/>
          </a:prstGeom>
          <a:noFill/>
        </p:spPr>
        <p:txBody>
          <a:bodyPr wrap="square">
            <a:spAutoFit/>
          </a:bodyPr>
          <a:lstStyle/>
          <a:p>
            <a:r>
              <a:rPr lang="en-GB" dirty="0"/>
              <a:t>Reduce returns a single value, not an array.</a:t>
            </a:r>
          </a:p>
        </p:txBody>
      </p:sp>
    </p:spTree>
    <p:extLst>
      <p:ext uri="{BB962C8B-B14F-4D97-AF65-F5344CB8AC3E}">
        <p14:creationId xmlns:p14="http://schemas.microsoft.com/office/powerpoint/2010/main" val="3198470522"/>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1BE846-CCA3-F288-DEA6-0B26FB94E363}"/>
              </a:ext>
            </a:extLst>
          </p:cNvPr>
          <p:cNvSpPr txBox="1"/>
          <p:nvPr/>
        </p:nvSpPr>
        <p:spPr>
          <a:xfrm>
            <a:off x="6417365" y="92456"/>
            <a:ext cx="3140765" cy="584775"/>
          </a:xfrm>
          <a:prstGeom prst="rect">
            <a:avLst/>
          </a:prstGeom>
          <a:noFill/>
        </p:spPr>
        <p:txBody>
          <a:bodyPr wrap="square">
            <a:spAutoFit/>
          </a:bodyPr>
          <a:lstStyle/>
          <a:p>
            <a:r>
              <a:rPr lang="en-GB" sz="3200" dirty="0">
                <a:solidFill>
                  <a:srgbClr val="1C1D1F"/>
                </a:solidFill>
              </a:rPr>
              <a:t>The MAP method</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389949A9-6EBA-1C88-5FC8-9A391A9648DE}"/>
              </a:ext>
            </a:extLst>
          </p:cNvPr>
          <p:cNvSpPr txBox="1"/>
          <p:nvPr/>
        </p:nvSpPr>
        <p:spPr>
          <a:xfrm>
            <a:off x="119270" y="120642"/>
            <a:ext cx="6407425"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movementsUSD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movementsUSD</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BA2CD240-D24C-2160-131C-8A99F0C30BA0}"/>
              </a:ext>
            </a:extLst>
          </p:cNvPr>
          <p:cNvSpPr txBox="1"/>
          <p:nvPr/>
        </p:nvSpPr>
        <p:spPr>
          <a:xfrm>
            <a:off x="6427305" y="677231"/>
            <a:ext cx="3478695" cy="923330"/>
          </a:xfrm>
          <a:prstGeom prst="rect">
            <a:avLst/>
          </a:prstGeom>
          <a:noFill/>
        </p:spPr>
        <p:txBody>
          <a:bodyPr wrap="square">
            <a:spAutoFit/>
          </a:bodyPr>
          <a:lstStyle/>
          <a:p>
            <a:r>
              <a:rPr lang="en-GB" b="1" dirty="0"/>
              <a:t>We use an anonymous call back function to return a new array of values of movements * eurToUsd.</a:t>
            </a:r>
          </a:p>
        </p:txBody>
      </p:sp>
      <p:pic>
        <p:nvPicPr>
          <p:cNvPr id="7" name="Picture 6">
            <a:extLst>
              <a:ext uri="{FF2B5EF4-FFF2-40B4-BE49-F238E27FC236}">
                <a16:creationId xmlns:a16="http://schemas.microsoft.com/office/drawing/2014/main" id="{2BEF9AA8-4DF6-760D-91FF-59E2C6C0A0EF}"/>
              </a:ext>
            </a:extLst>
          </p:cNvPr>
          <p:cNvPicPr>
            <a:picLocks noChangeAspect="1"/>
          </p:cNvPicPr>
          <p:nvPr/>
        </p:nvPicPr>
        <p:blipFill>
          <a:blip r:embed="rId2"/>
          <a:stretch>
            <a:fillRect/>
          </a:stretch>
        </p:blipFill>
        <p:spPr>
          <a:xfrm>
            <a:off x="3048000" y="2386329"/>
            <a:ext cx="6738730" cy="868756"/>
          </a:xfrm>
          <a:prstGeom prst="rect">
            <a:avLst/>
          </a:prstGeom>
        </p:spPr>
      </p:pic>
      <p:sp>
        <p:nvSpPr>
          <p:cNvPr id="8" name="TextBox 7">
            <a:extLst>
              <a:ext uri="{FF2B5EF4-FFF2-40B4-BE49-F238E27FC236}">
                <a16:creationId xmlns:a16="http://schemas.microsoft.com/office/drawing/2014/main" id="{D5C32679-6A4C-B94C-81E3-89DD67431361}"/>
              </a:ext>
            </a:extLst>
          </p:cNvPr>
          <p:cNvSpPr txBox="1"/>
          <p:nvPr/>
        </p:nvSpPr>
        <p:spPr>
          <a:xfrm>
            <a:off x="2729948" y="2001434"/>
            <a:ext cx="7176052" cy="369332"/>
          </a:xfrm>
          <a:prstGeom prst="rect">
            <a:avLst/>
          </a:prstGeom>
          <a:noFill/>
        </p:spPr>
        <p:txBody>
          <a:bodyPr wrap="square">
            <a:spAutoFit/>
          </a:bodyPr>
          <a:lstStyle/>
          <a:p>
            <a:r>
              <a:rPr lang="en-GB" b="1" dirty="0"/>
              <a:t>Note how the original movements array was not mutated but conserved.</a:t>
            </a:r>
          </a:p>
        </p:txBody>
      </p:sp>
      <p:sp>
        <p:nvSpPr>
          <p:cNvPr id="10" name="TextBox 9">
            <a:extLst>
              <a:ext uri="{FF2B5EF4-FFF2-40B4-BE49-F238E27FC236}">
                <a16:creationId xmlns:a16="http://schemas.microsoft.com/office/drawing/2014/main" id="{955A7795-169B-597E-92E1-9786F13A9C05}"/>
              </a:ext>
            </a:extLst>
          </p:cNvPr>
          <p:cNvSpPr txBox="1"/>
          <p:nvPr/>
        </p:nvSpPr>
        <p:spPr>
          <a:xfrm>
            <a:off x="119270" y="3734534"/>
            <a:ext cx="8136834"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movementsUSDfor</a:t>
            </a:r>
            <a:r>
              <a:rPr lang="en-GB" sz="1600" b="1" dirty="0">
                <a:solidFill>
                  <a:srgbClr val="D4D4D4"/>
                </a:solidFill>
                <a:effectLst/>
                <a:latin typeface="Consolas" panose="020B0609020204030204" pitchFamily="49" charset="0"/>
              </a:rPr>
              <a:t> = [];</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movementsUSDfor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movementsUSDfor</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530567F7-FA17-44B7-0100-CA32F80E47B2}"/>
              </a:ext>
            </a:extLst>
          </p:cNvPr>
          <p:cNvSpPr txBox="1"/>
          <p:nvPr/>
        </p:nvSpPr>
        <p:spPr>
          <a:xfrm>
            <a:off x="4459356" y="4344519"/>
            <a:ext cx="5327374" cy="923330"/>
          </a:xfrm>
          <a:prstGeom prst="rect">
            <a:avLst/>
          </a:prstGeom>
          <a:noFill/>
        </p:spPr>
        <p:txBody>
          <a:bodyPr wrap="square">
            <a:spAutoFit/>
          </a:bodyPr>
          <a:lstStyle/>
          <a:p>
            <a:r>
              <a:rPr lang="en-GB" b="1" dirty="0"/>
              <a:t>The same could be achieved by a for loop but it has more steps: 1) initialise blank array, 2) loop over array and perform calculation, 3) push new value into array.</a:t>
            </a:r>
          </a:p>
        </p:txBody>
      </p:sp>
      <p:pic>
        <p:nvPicPr>
          <p:cNvPr id="13" name="Picture 12">
            <a:extLst>
              <a:ext uri="{FF2B5EF4-FFF2-40B4-BE49-F238E27FC236}">
                <a16:creationId xmlns:a16="http://schemas.microsoft.com/office/drawing/2014/main" id="{344150AF-DA74-D7FD-9E3D-A77D41F61F3A}"/>
              </a:ext>
            </a:extLst>
          </p:cNvPr>
          <p:cNvPicPr>
            <a:picLocks noChangeAspect="1"/>
          </p:cNvPicPr>
          <p:nvPr/>
        </p:nvPicPr>
        <p:blipFill>
          <a:blip r:embed="rId3"/>
          <a:stretch>
            <a:fillRect/>
          </a:stretch>
        </p:blipFill>
        <p:spPr>
          <a:xfrm>
            <a:off x="2928730" y="5203632"/>
            <a:ext cx="6858000" cy="539807"/>
          </a:xfrm>
          <a:prstGeom prst="rect">
            <a:avLst/>
          </a:prstGeom>
        </p:spPr>
      </p:pic>
      <p:sp>
        <p:nvSpPr>
          <p:cNvPr id="15" name="TextBox 14">
            <a:extLst>
              <a:ext uri="{FF2B5EF4-FFF2-40B4-BE49-F238E27FC236}">
                <a16:creationId xmlns:a16="http://schemas.microsoft.com/office/drawing/2014/main" id="{ED0D24F3-9820-CD6A-C064-2F5949055AED}"/>
              </a:ext>
            </a:extLst>
          </p:cNvPr>
          <p:cNvSpPr txBox="1"/>
          <p:nvPr/>
        </p:nvSpPr>
        <p:spPr>
          <a:xfrm>
            <a:off x="119270" y="6199156"/>
            <a:ext cx="7487478"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movementsUSDarr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movementsUSDarr</a:t>
            </a:r>
            <a:r>
              <a:rPr lang="en-GB" sz="1600" b="1" dirty="0">
                <a:solidFill>
                  <a:srgbClr val="D4D4D4"/>
                </a:solidFill>
                <a:effectLst/>
                <a:latin typeface="Consolas" panose="020B0609020204030204" pitchFamily="49" charset="0"/>
              </a:rPr>
              <a:t>);</a:t>
            </a:r>
          </a:p>
        </p:txBody>
      </p:sp>
      <p:sp>
        <p:nvSpPr>
          <p:cNvPr id="16" name="TextBox 15">
            <a:extLst>
              <a:ext uri="{FF2B5EF4-FFF2-40B4-BE49-F238E27FC236}">
                <a16:creationId xmlns:a16="http://schemas.microsoft.com/office/drawing/2014/main" id="{3302B51B-B263-4F59-0477-5780788D229A}"/>
              </a:ext>
            </a:extLst>
          </p:cNvPr>
          <p:cNvSpPr txBox="1"/>
          <p:nvPr/>
        </p:nvSpPr>
        <p:spPr>
          <a:xfrm>
            <a:off x="7010400" y="6224922"/>
            <a:ext cx="2895600" cy="646331"/>
          </a:xfrm>
          <a:prstGeom prst="rect">
            <a:avLst/>
          </a:prstGeom>
          <a:noFill/>
        </p:spPr>
        <p:txBody>
          <a:bodyPr wrap="square">
            <a:spAutoFit/>
          </a:bodyPr>
          <a:lstStyle/>
          <a:p>
            <a:r>
              <a:rPr lang="en-GB" b="1" dirty="0"/>
              <a:t>This can be further reduced to an arrow function.</a:t>
            </a:r>
          </a:p>
        </p:txBody>
      </p:sp>
    </p:spTree>
    <p:extLst>
      <p:ext uri="{BB962C8B-B14F-4D97-AF65-F5344CB8AC3E}">
        <p14:creationId xmlns:p14="http://schemas.microsoft.com/office/powerpoint/2010/main" val="149348136"/>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C0EB30-B7EA-9357-8EDF-D8C5E9AC9C4F}"/>
              </a:ext>
            </a:extLst>
          </p:cNvPr>
          <p:cNvSpPr txBox="1"/>
          <p:nvPr/>
        </p:nvSpPr>
        <p:spPr>
          <a:xfrm>
            <a:off x="354496" y="294215"/>
            <a:ext cx="4986130"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createUsernames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createUsernames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B818F515-196A-C851-3CF5-EC640FFCB2E9}"/>
              </a:ext>
            </a:extLst>
          </p:cNvPr>
          <p:cNvPicPr>
            <a:picLocks noChangeAspect="1"/>
          </p:cNvPicPr>
          <p:nvPr/>
        </p:nvPicPr>
        <p:blipFill>
          <a:blip r:embed="rId2"/>
          <a:stretch>
            <a:fillRect/>
          </a:stretch>
        </p:blipFill>
        <p:spPr>
          <a:xfrm>
            <a:off x="354496" y="3211456"/>
            <a:ext cx="6708913" cy="2547234"/>
          </a:xfrm>
          <a:prstGeom prst="rect">
            <a:avLst/>
          </a:prstGeom>
        </p:spPr>
      </p:pic>
      <p:sp>
        <p:nvSpPr>
          <p:cNvPr id="6" name="TextBox 5">
            <a:extLst>
              <a:ext uri="{FF2B5EF4-FFF2-40B4-BE49-F238E27FC236}">
                <a16:creationId xmlns:a16="http://schemas.microsoft.com/office/drawing/2014/main" id="{C9A5258E-2E8B-36E2-ADD2-09BF289D58B7}"/>
              </a:ext>
            </a:extLst>
          </p:cNvPr>
          <p:cNvSpPr txBox="1"/>
          <p:nvPr/>
        </p:nvSpPr>
        <p:spPr>
          <a:xfrm>
            <a:off x="5860773" y="294215"/>
            <a:ext cx="3863009" cy="1200329"/>
          </a:xfrm>
          <a:prstGeom prst="rect">
            <a:avLst/>
          </a:prstGeom>
          <a:noFill/>
        </p:spPr>
        <p:txBody>
          <a:bodyPr wrap="square">
            <a:spAutoFit/>
          </a:bodyPr>
          <a:lstStyle/>
          <a:p>
            <a:r>
              <a:rPr lang="en-GB" b="1" dirty="0"/>
              <a:t>We use the map method within a forEach loop to create a new array of usernames by taking the initial letter of owner from the accounts objects.</a:t>
            </a:r>
          </a:p>
        </p:txBody>
      </p:sp>
      <p:sp>
        <p:nvSpPr>
          <p:cNvPr id="7" name="Rectangle 6">
            <a:extLst>
              <a:ext uri="{FF2B5EF4-FFF2-40B4-BE49-F238E27FC236}">
                <a16:creationId xmlns:a16="http://schemas.microsoft.com/office/drawing/2014/main" id="{C21593A1-31E4-B63E-0D01-F1DFB71E643E}"/>
              </a:ext>
            </a:extLst>
          </p:cNvPr>
          <p:cNvSpPr/>
          <p:nvPr/>
        </p:nvSpPr>
        <p:spPr>
          <a:xfrm>
            <a:off x="795130" y="4379842"/>
            <a:ext cx="2544417" cy="22528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6CEF863E-7492-5CBE-4B61-EF7370B32C5C}"/>
              </a:ext>
            </a:extLst>
          </p:cNvPr>
          <p:cNvSpPr/>
          <p:nvPr/>
        </p:nvSpPr>
        <p:spPr>
          <a:xfrm>
            <a:off x="795130" y="4753616"/>
            <a:ext cx="1258957" cy="22528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39110045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AA77D1E-CD34-19C5-A323-3554A61BA285}"/>
              </a:ext>
            </a:extLst>
          </p:cNvPr>
          <p:cNvSpPr txBox="1"/>
          <p:nvPr/>
        </p:nvSpPr>
        <p:spPr>
          <a:xfrm>
            <a:off x="7315200" y="2791358"/>
            <a:ext cx="2590800" cy="2308324"/>
          </a:xfrm>
          <a:prstGeom prst="rect">
            <a:avLst/>
          </a:prstGeom>
          <a:noFill/>
        </p:spPr>
        <p:txBody>
          <a:bodyPr wrap="square">
            <a:spAutoFit/>
          </a:bodyPr>
          <a:lstStyle/>
          <a:p>
            <a:r>
              <a:rPr lang="en-GB" b="1" dirty="0"/>
              <a:t>The same could be achieved by a for loop but it has more steps:</a:t>
            </a:r>
          </a:p>
          <a:p>
            <a:pPr marL="342900" indent="-342900">
              <a:buAutoNum type="arabicParenR"/>
            </a:pPr>
            <a:r>
              <a:rPr lang="en-GB" b="1" dirty="0"/>
              <a:t>initialise blank array, </a:t>
            </a:r>
          </a:p>
          <a:p>
            <a:pPr marL="342900" indent="-342900">
              <a:buAutoNum type="arabicParenR"/>
            </a:pPr>
            <a:r>
              <a:rPr lang="en-GB" b="1" dirty="0"/>
              <a:t>loop over array and perform calculation, </a:t>
            </a:r>
          </a:p>
          <a:p>
            <a:pPr marL="342900" indent="-342900">
              <a:buAutoNum type="arabicParenR"/>
            </a:pPr>
            <a:r>
              <a:rPr lang="en-GB" b="1" dirty="0"/>
              <a:t>push new value into array.</a:t>
            </a:r>
          </a:p>
        </p:txBody>
      </p:sp>
      <p:sp>
        <p:nvSpPr>
          <p:cNvPr id="2" name="TextBox 1">
            <a:extLst>
              <a:ext uri="{FF2B5EF4-FFF2-40B4-BE49-F238E27FC236}">
                <a16:creationId xmlns:a16="http://schemas.microsoft.com/office/drawing/2014/main" id="{78B154A7-D6E9-58E6-971D-15076F7597F5}"/>
              </a:ext>
            </a:extLst>
          </p:cNvPr>
          <p:cNvSpPr txBox="1"/>
          <p:nvPr/>
        </p:nvSpPr>
        <p:spPr>
          <a:xfrm>
            <a:off x="159027" y="92456"/>
            <a:ext cx="3339547" cy="584775"/>
          </a:xfrm>
          <a:prstGeom prst="rect">
            <a:avLst/>
          </a:prstGeom>
          <a:noFill/>
        </p:spPr>
        <p:txBody>
          <a:bodyPr wrap="square">
            <a:spAutoFit/>
          </a:bodyPr>
          <a:lstStyle/>
          <a:p>
            <a:r>
              <a:rPr lang="en-GB" sz="3200" dirty="0">
                <a:solidFill>
                  <a:srgbClr val="1C1D1F"/>
                </a:solidFill>
              </a:rPr>
              <a:t>The FILTER method</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C24581C6-677E-56F8-E2B6-CD62AA66C327}"/>
              </a:ext>
            </a:extLst>
          </p:cNvPr>
          <p:cNvSpPr txBox="1"/>
          <p:nvPr/>
        </p:nvSpPr>
        <p:spPr>
          <a:xfrm>
            <a:off x="159027" y="738814"/>
            <a:ext cx="7265503"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39834D24-7797-46C7-1B7E-6B0B7F132843}"/>
              </a:ext>
            </a:extLst>
          </p:cNvPr>
          <p:cNvSpPr txBox="1"/>
          <p:nvPr/>
        </p:nvSpPr>
        <p:spPr>
          <a:xfrm>
            <a:off x="159026" y="3152699"/>
            <a:ext cx="7447722"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depositsFor</a:t>
            </a:r>
            <a:r>
              <a:rPr lang="en-GB" sz="1600" b="1" dirty="0">
                <a:solidFill>
                  <a:srgbClr val="D4D4D4"/>
                </a:solidFill>
                <a:effectLst/>
                <a:latin typeface="Consolas" panose="020B0609020204030204" pitchFamily="49" charset="0"/>
              </a:rPr>
              <a:t> = [];</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depositsFor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depositsFor</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0932A6B7-F14F-800B-A91F-7B2A9D3FAB2B}"/>
              </a:ext>
            </a:extLst>
          </p:cNvPr>
          <p:cNvSpPr txBox="1"/>
          <p:nvPr/>
        </p:nvSpPr>
        <p:spPr>
          <a:xfrm>
            <a:off x="6029738" y="1257039"/>
            <a:ext cx="3717235" cy="923330"/>
          </a:xfrm>
          <a:prstGeom prst="rect">
            <a:avLst/>
          </a:prstGeom>
          <a:noFill/>
        </p:spPr>
        <p:txBody>
          <a:bodyPr wrap="square">
            <a:spAutoFit/>
          </a:bodyPr>
          <a:lstStyle/>
          <a:p>
            <a:r>
              <a:rPr lang="en-GB" b="1" dirty="0"/>
              <a:t>We use the filter method to select only the values from movements that are positive i.e. deposits.</a:t>
            </a:r>
          </a:p>
        </p:txBody>
      </p:sp>
      <p:pic>
        <p:nvPicPr>
          <p:cNvPr id="8" name="Picture 7">
            <a:extLst>
              <a:ext uri="{FF2B5EF4-FFF2-40B4-BE49-F238E27FC236}">
                <a16:creationId xmlns:a16="http://schemas.microsoft.com/office/drawing/2014/main" id="{31EF069F-87EE-0332-5B0C-4422C52017FA}"/>
              </a:ext>
            </a:extLst>
          </p:cNvPr>
          <p:cNvPicPr>
            <a:picLocks noChangeAspect="1"/>
          </p:cNvPicPr>
          <p:nvPr/>
        </p:nvPicPr>
        <p:blipFill>
          <a:blip r:embed="rId2"/>
          <a:stretch>
            <a:fillRect/>
          </a:stretch>
        </p:blipFill>
        <p:spPr>
          <a:xfrm>
            <a:off x="2774857" y="2236203"/>
            <a:ext cx="5201878" cy="637267"/>
          </a:xfrm>
          <a:prstGeom prst="rect">
            <a:avLst/>
          </a:prstGeom>
        </p:spPr>
      </p:pic>
      <p:pic>
        <p:nvPicPr>
          <p:cNvPr id="10" name="Picture 9">
            <a:extLst>
              <a:ext uri="{FF2B5EF4-FFF2-40B4-BE49-F238E27FC236}">
                <a16:creationId xmlns:a16="http://schemas.microsoft.com/office/drawing/2014/main" id="{25194A70-00EA-E5D3-77B2-90B1FEA044E7}"/>
              </a:ext>
            </a:extLst>
          </p:cNvPr>
          <p:cNvPicPr>
            <a:picLocks noChangeAspect="1"/>
          </p:cNvPicPr>
          <p:nvPr/>
        </p:nvPicPr>
        <p:blipFill>
          <a:blip r:embed="rId3"/>
          <a:stretch>
            <a:fillRect/>
          </a:stretch>
        </p:blipFill>
        <p:spPr>
          <a:xfrm>
            <a:off x="3117573" y="3893643"/>
            <a:ext cx="3138557" cy="336274"/>
          </a:xfrm>
          <a:prstGeom prst="rect">
            <a:avLst/>
          </a:prstGeom>
        </p:spPr>
      </p:pic>
      <p:sp>
        <p:nvSpPr>
          <p:cNvPr id="14" name="TextBox 13">
            <a:extLst>
              <a:ext uri="{FF2B5EF4-FFF2-40B4-BE49-F238E27FC236}">
                <a16:creationId xmlns:a16="http://schemas.microsoft.com/office/drawing/2014/main" id="{3F38124E-66BC-27B4-64C2-1F5B478ED2C7}"/>
              </a:ext>
            </a:extLst>
          </p:cNvPr>
          <p:cNvSpPr txBox="1"/>
          <p:nvPr/>
        </p:nvSpPr>
        <p:spPr>
          <a:xfrm>
            <a:off x="159026" y="4801609"/>
            <a:ext cx="6920947"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a:t>
            </a:r>
          </a:p>
        </p:txBody>
      </p:sp>
      <p:pic>
        <p:nvPicPr>
          <p:cNvPr id="16" name="Picture 15">
            <a:extLst>
              <a:ext uri="{FF2B5EF4-FFF2-40B4-BE49-F238E27FC236}">
                <a16:creationId xmlns:a16="http://schemas.microsoft.com/office/drawing/2014/main" id="{D3E0E2C4-25C2-03D4-D0BE-A4C9EAD5E3B0}"/>
              </a:ext>
            </a:extLst>
          </p:cNvPr>
          <p:cNvPicPr>
            <a:picLocks noChangeAspect="1"/>
          </p:cNvPicPr>
          <p:nvPr/>
        </p:nvPicPr>
        <p:blipFill>
          <a:blip r:embed="rId4"/>
          <a:stretch>
            <a:fillRect/>
          </a:stretch>
        </p:blipFill>
        <p:spPr>
          <a:xfrm>
            <a:off x="3117573" y="5710671"/>
            <a:ext cx="4806904" cy="660598"/>
          </a:xfrm>
          <a:prstGeom prst="rect">
            <a:avLst/>
          </a:prstGeom>
        </p:spPr>
      </p:pic>
      <p:sp>
        <p:nvSpPr>
          <p:cNvPr id="17" name="TextBox 16">
            <a:extLst>
              <a:ext uri="{FF2B5EF4-FFF2-40B4-BE49-F238E27FC236}">
                <a16:creationId xmlns:a16="http://schemas.microsoft.com/office/drawing/2014/main" id="{90058CBC-5992-5D47-4C96-E03180FC6395}"/>
              </a:ext>
            </a:extLst>
          </p:cNvPr>
          <p:cNvSpPr txBox="1"/>
          <p:nvPr/>
        </p:nvSpPr>
        <p:spPr>
          <a:xfrm>
            <a:off x="5844207" y="6090660"/>
            <a:ext cx="4088295" cy="646331"/>
          </a:xfrm>
          <a:prstGeom prst="rect">
            <a:avLst/>
          </a:prstGeom>
          <a:noFill/>
        </p:spPr>
        <p:txBody>
          <a:bodyPr wrap="square">
            <a:spAutoFit/>
          </a:bodyPr>
          <a:lstStyle/>
          <a:p>
            <a:r>
              <a:rPr lang="en-GB" b="1" dirty="0"/>
              <a:t>Same can be done to get a withdrawals array, This time using an arrow function.</a:t>
            </a:r>
          </a:p>
        </p:txBody>
      </p:sp>
    </p:spTree>
    <p:extLst>
      <p:ext uri="{BB962C8B-B14F-4D97-AF65-F5344CB8AC3E}">
        <p14:creationId xmlns:p14="http://schemas.microsoft.com/office/powerpoint/2010/main" val="3193001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D4ADE9-690C-4636-A155-F55DF3DC3216}"/>
              </a:ext>
            </a:extLst>
          </p:cNvPr>
          <p:cNvSpPr txBox="1"/>
          <p:nvPr/>
        </p:nvSpPr>
        <p:spPr>
          <a:xfrm>
            <a:off x="213167" y="182281"/>
            <a:ext cx="9479666" cy="3631763"/>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JavaScript has full backwards compatibility. If we take code written in 1997 then it will still work today in the browser.</a:t>
            </a:r>
          </a:p>
          <a:p>
            <a:pPr>
              <a:spcBef>
                <a:spcPts val="600"/>
              </a:spcBef>
              <a:spcAft>
                <a:spcPts val="600"/>
              </a:spcAft>
            </a:pPr>
            <a:r>
              <a:rPr lang="en-GB" dirty="0">
                <a:effectLst/>
                <a:latin typeface="Calibri" panose="020F0502020204030204" pitchFamily="34" charset="0"/>
                <a:cs typeface="Calibri" panose="020F0502020204030204" pitchFamily="34" charset="0"/>
              </a:rPr>
              <a:t>The guiding principle behind this is to not break the web. Websites keep working forever.</a:t>
            </a:r>
          </a:p>
          <a:p>
            <a:pPr>
              <a:spcBef>
                <a:spcPts val="600"/>
              </a:spcBef>
              <a:spcAft>
                <a:spcPts val="600"/>
              </a:spcAft>
            </a:pPr>
            <a:r>
              <a:rPr lang="en-GB" dirty="0">
                <a:effectLst/>
                <a:latin typeface="Calibri" panose="020F0502020204030204" pitchFamily="34" charset="0"/>
                <a:cs typeface="Calibri" panose="020F0502020204030204" pitchFamily="34" charset="0"/>
              </a:rPr>
              <a:t>Forwards compatibility: If we take code written in 2009 and try and run it in a browser from 1997 then it will not work!</a:t>
            </a:r>
          </a:p>
          <a:p>
            <a:pPr>
              <a:spcBef>
                <a:spcPts val="600"/>
              </a:spcBef>
              <a:spcAft>
                <a:spcPts val="600"/>
              </a:spcAft>
            </a:pPr>
            <a:r>
              <a:rPr lang="en-GB" dirty="0">
                <a:effectLst/>
                <a:latin typeface="Calibri" panose="020F0502020204030204" pitchFamily="34" charset="0"/>
                <a:cs typeface="Calibri" panose="020F0502020204030204" pitchFamily="34" charset="0"/>
              </a:rPr>
              <a:t>How can we use JavaScript today when coding for possible users that have an outdated browser?</a:t>
            </a:r>
          </a:p>
          <a:p>
            <a:pPr>
              <a:spcBef>
                <a:spcPts val="600"/>
              </a:spcBef>
              <a:spcAft>
                <a:spcPts val="600"/>
              </a:spcAft>
            </a:pP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Well as a developer all we have to do is use the most up to date version of a browser with dev tools.</a:t>
            </a:r>
          </a:p>
          <a:p>
            <a:pPr>
              <a:spcBef>
                <a:spcPts val="600"/>
              </a:spcBef>
              <a:spcAft>
                <a:spcPts val="600"/>
              </a:spcAft>
            </a:pPr>
            <a:r>
              <a:rPr lang="en-GB" dirty="0">
                <a:latin typeface="Calibri" panose="020F0502020204030204" pitchFamily="34" charset="0"/>
                <a:cs typeface="Calibri" panose="020F0502020204030204" pitchFamily="34" charset="0"/>
              </a:rPr>
              <a:t>When we finish the code we can use a tool like babel to transpile and polyfill the code converting it back to an ES5 version to ensure most browser compatibility for must users.</a:t>
            </a:r>
            <a:endParaRPr lang="en-GB" dirty="0">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1D13ACDA-51C9-4280-9ED9-D0DF3C7067B7}"/>
              </a:ext>
            </a:extLst>
          </p:cNvPr>
          <p:cNvSpPr txBox="1"/>
          <p:nvPr/>
        </p:nvSpPr>
        <p:spPr>
          <a:xfrm>
            <a:off x="510446" y="4014393"/>
            <a:ext cx="696013" cy="369332"/>
          </a:xfrm>
          <a:prstGeom prst="rect">
            <a:avLst/>
          </a:prstGeom>
          <a:solidFill>
            <a:srgbClr val="FFFF00"/>
          </a:solidFill>
        </p:spPr>
        <p:txBody>
          <a:bodyPr wrap="square" rtlCol="0">
            <a:spAutoFit/>
          </a:bodyPr>
          <a:lstStyle/>
          <a:p>
            <a:pPr algn="ctr"/>
            <a:r>
              <a:rPr lang="en-GB" b="1" dirty="0"/>
              <a:t>ES5</a:t>
            </a:r>
          </a:p>
        </p:txBody>
      </p:sp>
      <p:sp>
        <p:nvSpPr>
          <p:cNvPr id="4" name="TextBox 3">
            <a:extLst>
              <a:ext uri="{FF2B5EF4-FFF2-40B4-BE49-F238E27FC236}">
                <a16:creationId xmlns:a16="http://schemas.microsoft.com/office/drawing/2014/main" id="{D933B221-D0B0-4246-8AE2-1C748E5780EF}"/>
              </a:ext>
            </a:extLst>
          </p:cNvPr>
          <p:cNvSpPr txBox="1"/>
          <p:nvPr/>
        </p:nvSpPr>
        <p:spPr>
          <a:xfrm>
            <a:off x="1258766" y="4012376"/>
            <a:ext cx="8090491" cy="369332"/>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Fully supported in all browsers back to IE9 from 2011 </a:t>
            </a:r>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rPr>
              <a:t>Ready to be used today.</a:t>
            </a:r>
          </a:p>
        </p:txBody>
      </p:sp>
      <p:sp>
        <p:nvSpPr>
          <p:cNvPr id="5" name="TextBox 4">
            <a:extLst>
              <a:ext uri="{FF2B5EF4-FFF2-40B4-BE49-F238E27FC236}">
                <a16:creationId xmlns:a16="http://schemas.microsoft.com/office/drawing/2014/main" id="{C264CDFA-3F7B-4CF5-A19B-018EFFCE9CB6}"/>
              </a:ext>
            </a:extLst>
          </p:cNvPr>
          <p:cNvSpPr txBox="1"/>
          <p:nvPr/>
        </p:nvSpPr>
        <p:spPr>
          <a:xfrm>
            <a:off x="253459" y="4429563"/>
            <a:ext cx="953000" cy="923330"/>
          </a:xfrm>
          <a:prstGeom prst="rect">
            <a:avLst/>
          </a:prstGeom>
          <a:solidFill>
            <a:srgbClr val="FFFF00"/>
          </a:solidFill>
        </p:spPr>
        <p:txBody>
          <a:bodyPr wrap="square" rtlCol="0">
            <a:spAutoFit/>
          </a:bodyPr>
          <a:lstStyle/>
          <a:p>
            <a:pPr algn="ctr"/>
            <a:r>
              <a:rPr lang="en-GB" b="1" dirty="0"/>
              <a:t>ES6</a:t>
            </a:r>
          </a:p>
          <a:p>
            <a:pPr algn="ctr"/>
            <a:endParaRPr lang="en-GB" b="1" dirty="0"/>
          </a:p>
          <a:p>
            <a:pPr algn="ctr"/>
            <a:r>
              <a:rPr lang="en-GB" b="1" dirty="0"/>
              <a:t>ES2022</a:t>
            </a:r>
          </a:p>
        </p:txBody>
      </p:sp>
      <p:sp>
        <p:nvSpPr>
          <p:cNvPr id="6" name="TextBox 5">
            <a:extLst>
              <a:ext uri="{FF2B5EF4-FFF2-40B4-BE49-F238E27FC236}">
                <a16:creationId xmlns:a16="http://schemas.microsoft.com/office/drawing/2014/main" id="{06D12E7D-B22F-4DB6-9BCF-963BC5B2B88F}"/>
              </a:ext>
            </a:extLst>
          </p:cNvPr>
          <p:cNvSpPr txBox="1"/>
          <p:nvPr/>
        </p:nvSpPr>
        <p:spPr>
          <a:xfrm>
            <a:off x="1258766" y="4448648"/>
            <a:ext cx="8090491"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ES6+ Fully supported in most modern browsers</a:t>
            </a:r>
          </a:p>
          <a:p>
            <a:r>
              <a:rPr lang="en-GB" dirty="0">
                <a:latin typeface="Calibri" panose="020F0502020204030204" pitchFamily="34" charset="0"/>
                <a:cs typeface="Calibri" panose="020F0502020204030204" pitchFamily="34" charset="0"/>
              </a:rPr>
              <a:t>No support in older browsers</a:t>
            </a:r>
            <a:r>
              <a:rPr lang="en-GB" dirty="0">
                <a:effectLst/>
                <a:latin typeface="Calibri" panose="020F0502020204030204" pitchFamily="34" charset="0"/>
                <a:cs typeface="Calibri" panose="020F0502020204030204" pitchFamily="34" charset="0"/>
              </a:rPr>
              <a:t> </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use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most features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30EC2E11-CA23-49AA-A087-D46FD4343DE3}"/>
              </a:ext>
            </a:extLst>
          </p:cNvPr>
          <p:cNvCxnSpPr/>
          <p:nvPr/>
        </p:nvCxnSpPr>
        <p:spPr>
          <a:xfrm>
            <a:off x="729959" y="4752331"/>
            <a:ext cx="0" cy="266218"/>
          </a:xfrm>
          <a:prstGeom prst="straightConnector1">
            <a:avLst/>
          </a:prstGeom>
          <a:ln w="47625">
            <a:solidFill>
              <a:schemeClr val="tx1">
                <a:alpha val="93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5997A3-25C4-45C6-A0DB-0E8CF15FAB01}"/>
              </a:ext>
            </a:extLst>
          </p:cNvPr>
          <p:cNvSpPr txBox="1"/>
          <p:nvPr/>
        </p:nvSpPr>
        <p:spPr>
          <a:xfrm>
            <a:off x="267726" y="5460103"/>
            <a:ext cx="953000" cy="646331"/>
          </a:xfrm>
          <a:prstGeom prst="rect">
            <a:avLst/>
          </a:prstGeom>
          <a:solidFill>
            <a:srgbClr val="FFFF00"/>
          </a:solidFill>
        </p:spPr>
        <p:txBody>
          <a:bodyPr wrap="square" rtlCol="0">
            <a:spAutoFit/>
          </a:bodyPr>
          <a:lstStyle/>
          <a:p>
            <a:pPr algn="ctr"/>
            <a:r>
              <a:rPr lang="en-GB" b="1" dirty="0"/>
              <a:t>ES2022 ∞ </a:t>
            </a:r>
          </a:p>
        </p:txBody>
      </p:sp>
      <p:sp>
        <p:nvSpPr>
          <p:cNvPr id="11" name="TextBox 10">
            <a:extLst>
              <a:ext uri="{FF2B5EF4-FFF2-40B4-BE49-F238E27FC236}">
                <a16:creationId xmlns:a16="http://schemas.microsoft.com/office/drawing/2014/main" id="{C388C8BE-A1AF-4DBD-B518-E165F4F90507}"/>
              </a:ext>
            </a:extLst>
          </p:cNvPr>
          <p:cNvSpPr txBox="1"/>
          <p:nvPr/>
        </p:nvSpPr>
        <p:spPr>
          <a:xfrm>
            <a:off x="1311073" y="5395127"/>
            <a:ext cx="8090491"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Esnext New versions of the language (new feature proposals that reach stage 4)</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already use SOME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features in production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AE69987-E342-446E-B9EF-7B24895E06D1}"/>
              </a:ext>
            </a:extLst>
          </p:cNvPr>
          <p:cNvSpPr txBox="1"/>
          <p:nvPr/>
        </p:nvSpPr>
        <p:spPr>
          <a:xfrm>
            <a:off x="213167" y="6180705"/>
            <a:ext cx="4326125" cy="646331"/>
          </a:xfrm>
          <a:prstGeom prst="rect">
            <a:avLst/>
          </a:prstGeom>
          <a:noFill/>
        </p:spPr>
        <p:txBody>
          <a:bodyPr wrap="square">
            <a:spAutoFit/>
          </a:bodyPr>
          <a:lstStyle/>
          <a:p>
            <a:r>
              <a:rPr lang="en-GB" dirty="0">
                <a:hlinkClick r:id="rId2"/>
              </a:rPr>
              <a:t>https://kangax.github.io/compat-table/es6/</a:t>
            </a:r>
            <a:endParaRPr lang="en-GB" dirty="0"/>
          </a:p>
          <a:p>
            <a:endParaRPr lang="en-GB" dirty="0"/>
          </a:p>
        </p:txBody>
      </p:sp>
      <p:sp>
        <p:nvSpPr>
          <p:cNvPr id="15" name="TextBox 14">
            <a:extLst>
              <a:ext uri="{FF2B5EF4-FFF2-40B4-BE49-F238E27FC236}">
                <a16:creationId xmlns:a16="http://schemas.microsoft.com/office/drawing/2014/main" id="{D3CC0AFD-661C-4851-B724-7F9517769B4B}"/>
              </a:ext>
            </a:extLst>
          </p:cNvPr>
          <p:cNvSpPr txBox="1"/>
          <p:nvPr/>
        </p:nvSpPr>
        <p:spPr>
          <a:xfrm>
            <a:off x="4593851" y="6180705"/>
            <a:ext cx="5312149" cy="646331"/>
          </a:xfrm>
          <a:prstGeom prst="rect">
            <a:avLst/>
          </a:prstGeom>
          <a:noFill/>
        </p:spPr>
        <p:txBody>
          <a:bodyPr wrap="square">
            <a:spAutoFit/>
          </a:bodyPr>
          <a:lstStyle/>
          <a:p>
            <a:r>
              <a:rPr lang="en-GB" dirty="0">
                <a:hlinkClick r:id="rId3"/>
              </a:rPr>
              <a:t>https://kangax.github.io/compat-table/es2016plus/</a:t>
            </a:r>
            <a:endParaRPr lang="en-GB" dirty="0"/>
          </a:p>
          <a:p>
            <a:endParaRPr lang="en-GB" dirty="0"/>
          </a:p>
        </p:txBody>
      </p:sp>
    </p:spTree>
    <p:extLst>
      <p:ext uri="{BB962C8B-B14F-4D97-AF65-F5344CB8AC3E}">
        <p14:creationId xmlns:p14="http://schemas.microsoft.com/office/powerpoint/2010/main" val="170236262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20AF94-6442-1D27-368A-3A561BC411E9}"/>
              </a:ext>
            </a:extLst>
          </p:cNvPr>
          <p:cNvSpPr txBox="1"/>
          <p:nvPr/>
        </p:nvSpPr>
        <p:spPr>
          <a:xfrm>
            <a:off x="291548" y="774678"/>
            <a:ext cx="7079973"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`iteration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32722A2-FD27-BBBC-9037-E1E5FDD34E06}"/>
              </a:ext>
            </a:extLst>
          </p:cNvPr>
          <p:cNvSpPr txBox="1"/>
          <p:nvPr/>
        </p:nvSpPr>
        <p:spPr>
          <a:xfrm>
            <a:off x="159027" y="92456"/>
            <a:ext cx="3988903" cy="584775"/>
          </a:xfrm>
          <a:prstGeom prst="rect">
            <a:avLst/>
          </a:prstGeom>
          <a:noFill/>
        </p:spPr>
        <p:txBody>
          <a:bodyPr wrap="square">
            <a:spAutoFit/>
          </a:bodyPr>
          <a:lstStyle/>
          <a:p>
            <a:r>
              <a:rPr lang="en-GB" sz="3200" dirty="0">
                <a:solidFill>
                  <a:srgbClr val="1C1D1F"/>
                </a:solidFill>
              </a:rPr>
              <a:t>The REDUCE method</a:t>
            </a:r>
            <a:endParaRPr lang="en-GB" sz="3200" b="0" i="0" dirty="0">
              <a:solidFill>
                <a:srgbClr val="1C1D1F"/>
              </a:solidFill>
              <a:effectLst/>
            </a:endParaRPr>
          </a:p>
        </p:txBody>
      </p:sp>
      <p:sp>
        <p:nvSpPr>
          <p:cNvPr id="5" name="TextBox 4">
            <a:extLst>
              <a:ext uri="{FF2B5EF4-FFF2-40B4-BE49-F238E27FC236}">
                <a16:creationId xmlns:a16="http://schemas.microsoft.com/office/drawing/2014/main" id="{CBA85FB4-4FB7-27E2-BF3F-2186761F8E0A}"/>
              </a:ext>
            </a:extLst>
          </p:cNvPr>
          <p:cNvSpPr txBox="1"/>
          <p:nvPr/>
        </p:nvSpPr>
        <p:spPr>
          <a:xfrm>
            <a:off x="7371521" y="132212"/>
            <a:ext cx="2514599" cy="2031325"/>
          </a:xfrm>
          <a:prstGeom prst="rect">
            <a:avLst/>
          </a:prstGeom>
          <a:noFill/>
        </p:spPr>
        <p:txBody>
          <a:bodyPr wrap="square">
            <a:spAutoFit/>
          </a:bodyPr>
          <a:lstStyle/>
          <a:p>
            <a:r>
              <a:rPr lang="en-GB" b="1" dirty="0"/>
              <a:t>1) The reduce method takes the usual 3 parameters of current, iteration and array but also has the additional value of the accumulator (acc)</a:t>
            </a:r>
          </a:p>
        </p:txBody>
      </p:sp>
      <p:sp>
        <p:nvSpPr>
          <p:cNvPr id="6" name="TextBox 5">
            <a:extLst>
              <a:ext uri="{FF2B5EF4-FFF2-40B4-BE49-F238E27FC236}">
                <a16:creationId xmlns:a16="http://schemas.microsoft.com/office/drawing/2014/main" id="{46E61666-DB00-DF53-C0E5-B27E97353EE9}"/>
              </a:ext>
            </a:extLst>
          </p:cNvPr>
          <p:cNvSpPr txBox="1"/>
          <p:nvPr/>
        </p:nvSpPr>
        <p:spPr>
          <a:xfrm>
            <a:off x="291548" y="2169513"/>
            <a:ext cx="3273288" cy="923330"/>
          </a:xfrm>
          <a:prstGeom prst="rect">
            <a:avLst/>
          </a:prstGeom>
          <a:noFill/>
        </p:spPr>
        <p:txBody>
          <a:bodyPr wrap="square">
            <a:spAutoFit/>
          </a:bodyPr>
          <a:lstStyle/>
          <a:p>
            <a:r>
              <a:rPr lang="en-GB" b="1" dirty="0"/>
              <a:t>3) The accumulator value we set here. In this case we want to start from a value of zero.</a:t>
            </a:r>
          </a:p>
        </p:txBody>
      </p:sp>
      <p:sp>
        <p:nvSpPr>
          <p:cNvPr id="7" name="TextBox 6">
            <a:extLst>
              <a:ext uri="{FF2B5EF4-FFF2-40B4-BE49-F238E27FC236}">
                <a16:creationId xmlns:a16="http://schemas.microsoft.com/office/drawing/2014/main" id="{9515E4D6-165D-02F5-372C-931B9975C66B}"/>
              </a:ext>
            </a:extLst>
          </p:cNvPr>
          <p:cNvSpPr txBox="1"/>
          <p:nvPr/>
        </p:nvSpPr>
        <p:spPr>
          <a:xfrm>
            <a:off x="4147930" y="2221228"/>
            <a:ext cx="3896140" cy="1754326"/>
          </a:xfrm>
          <a:prstGeom prst="rect">
            <a:avLst/>
          </a:prstGeom>
          <a:noFill/>
        </p:spPr>
        <p:txBody>
          <a:bodyPr wrap="square">
            <a:spAutoFit/>
          </a:bodyPr>
          <a:lstStyle/>
          <a:p>
            <a:r>
              <a:rPr lang="en-GB" b="1" dirty="0"/>
              <a:t>2) For each iteration through the loop we want to increment the accumulator by the current value (cur) and return that new value so that the acc is updated for the next iteration in the loop.</a:t>
            </a:r>
          </a:p>
        </p:txBody>
      </p:sp>
      <p:cxnSp>
        <p:nvCxnSpPr>
          <p:cNvPr id="8" name="Straight Arrow Connector 7">
            <a:extLst>
              <a:ext uri="{FF2B5EF4-FFF2-40B4-BE49-F238E27FC236}">
                <a16:creationId xmlns:a16="http://schemas.microsoft.com/office/drawing/2014/main" id="{B2AFE80B-5ACC-8314-E159-D5C41C111F85}"/>
              </a:ext>
            </a:extLst>
          </p:cNvPr>
          <p:cNvCxnSpPr>
            <a:cxnSpLocks/>
          </p:cNvCxnSpPr>
          <p:nvPr/>
        </p:nvCxnSpPr>
        <p:spPr>
          <a:xfrm flipH="1" flipV="1">
            <a:off x="5910470" y="1099930"/>
            <a:ext cx="1461051" cy="5082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62CBA7C-3949-73FF-EFB1-3E288CDA3E6E}"/>
              </a:ext>
            </a:extLst>
          </p:cNvPr>
          <p:cNvCxnSpPr>
            <a:cxnSpLocks/>
          </p:cNvCxnSpPr>
          <p:nvPr/>
        </p:nvCxnSpPr>
        <p:spPr>
          <a:xfrm flipH="1" flipV="1">
            <a:off x="2557670" y="1484243"/>
            <a:ext cx="2744855" cy="73698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74902A3-BAE8-AF6D-097D-68B276B9A544}"/>
              </a:ext>
            </a:extLst>
          </p:cNvPr>
          <p:cNvCxnSpPr>
            <a:cxnSpLocks/>
          </p:cNvCxnSpPr>
          <p:nvPr/>
        </p:nvCxnSpPr>
        <p:spPr>
          <a:xfrm flipV="1">
            <a:off x="768627" y="1774876"/>
            <a:ext cx="0" cy="39463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69EC8CD-5426-4E0C-5431-22B51660946D}"/>
              </a:ext>
            </a:extLst>
          </p:cNvPr>
          <p:cNvPicPr>
            <a:picLocks noChangeAspect="1"/>
          </p:cNvPicPr>
          <p:nvPr/>
        </p:nvPicPr>
        <p:blipFill>
          <a:blip r:embed="rId2"/>
          <a:stretch>
            <a:fillRect/>
          </a:stretch>
        </p:blipFill>
        <p:spPr>
          <a:xfrm>
            <a:off x="8142838" y="2260984"/>
            <a:ext cx="1743282" cy="2424866"/>
          </a:xfrm>
          <a:prstGeom prst="rect">
            <a:avLst/>
          </a:prstGeom>
        </p:spPr>
      </p:pic>
      <p:sp>
        <p:nvSpPr>
          <p:cNvPr id="19" name="TextBox 18">
            <a:extLst>
              <a:ext uri="{FF2B5EF4-FFF2-40B4-BE49-F238E27FC236}">
                <a16:creationId xmlns:a16="http://schemas.microsoft.com/office/drawing/2014/main" id="{1BD33C4B-B465-68CB-01EB-0B64ED511D5F}"/>
              </a:ext>
            </a:extLst>
          </p:cNvPr>
          <p:cNvSpPr txBox="1"/>
          <p:nvPr/>
        </p:nvSpPr>
        <p:spPr>
          <a:xfrm>
            <a:off x="159027" y="4062943"/>
            <a:ext cx="6493564" cy="923330"/>
          </a:xfrm>
          <a:prstGeom prst="rect">
            <a:avLst/>
          </a:prstGeom>
          <a:noFill/>
        </p:spPr>
        <p:txBody>
          <a:bodyPr wrap="square">
            <a:spAutoFit/>
          </a:bodyPr>
          <a:lstStyle/>
          <a:p>
            <a:r>
              <a:rPr lang="en-GB" b="1" dirty="0">
                <a:solidFill>
                  <a:srgbClr val="569CD6"/>
                </a:solidFill>
                <a:effectLst/>
                <a:latin typeface="Consolas" panose="020B0609020204030204" pitchFamily="49" charset="0"/>
              </a:rPr>
              <a:t>let</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balance2</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0</a:t>
            </a:r>
            <a:r>
              <a:rPr lang="en-GB" b="1" dirty="0">
                <a:solidFill>
                  <a:srgbClr val="D4D4D4"/>
                </a:solidFill>
                <a:effectLst/>
                <a:latin typeface="Consolas" panose="020B0609020204030204" pitchFamily="49" charset="0"/>
              </a:rPr>
              <a:t>;</a:t>
            </a:r>
          </a:p>
          <a:p>
            <a:r>
              <a:rPr lang="en-GB" b="1" dirty="0">
                <a:solidFill>
                  <a:srgbClr val="C586C0"/>
                </a:solidFill>
                <a:effectLst/>
                <a:latin typeface="Consolas" panose="020B0609020204030204" pitchFamily="49" charset="0"/>
              </a:rPr>
              <a:t>for</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mov</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of</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movements</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balance2</a:t>
            </a:r>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mov</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9CDCFE"/>
                </a:solidFill>
                <a:effectLst/>
                <a:latin typeface="Consolas" panose="020B0609020204030204" pitchFamily="49" charset="0"/>
              </a:rPr>
              <a:t>balance2</a:t>
            </a:r>
            <a:r>
              <a:rPr lang="en-GB" b="1" dirty="0">
                <a:solidFill>
                  <a:srgbClr val="D4D4D4"/>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BC93645C-7923-BBDE-7D7D-B82AA08CF165}"/>
              </a:ext>
            </a:extLst>
          </p:cNvPr>
          <p:cNvSpPr txBox="1"/>
          <p:nvPr/>
        </p:nvSpPr>
        <p:spPr>
          <a:xfrm>
            <a:off x="3349487" y="4772508"/>
            <a:ext cx="5925377" cy="1200329"/>
          </a:xfrm>
          <a:prstGeom prst="rect">
            <a:avLst/>
          </a:prstGeom>
          <a:noFill/>
        </p:spPr>
        <p:txBody>
          <a:bodyPr wrap="square">
            <a:spAutoFit/>
          </a:bodyPr>
          <a:lstStyle/>
          <a:p>
            <a:r>
              <a:rPr lang="en-GB" b="1" dirty="0"/>
              <a:t>This could also be achieved with a for loop but it is a bit more cumbersome because we have to first define a balance variable outside of the loop and increment it with each iteration.</a:t>
            </a:r>
          </a:p>
        </p:txBody>
      </p:sp>
      <p:sp>
        <p:nvSpPr>
          <p:cNvPr id="22" name="TextBox 21">
            <a:extLst>
              <a:ext uri="{FF2B5EF4-FFF2-40B4-BE49-F238E27FC236}">
                <a16:creationId xmlns:a16="http://schemas.microsoft.com/office/drawing/2014/main" id="{1AD02C14-92CB-2555-FA6B-21AAB76A3533}"/>
              </a:ext>
            </a:extLst>
          </p:cNvPr>
          <p:cNvSpPr txBox="1"/>
          <p:nvPr/>
        </p:nvSpPr>
        <p:spPr>
          <a:xfrm>
            <a:off x="159027" y="6053978"/>
            <a:ext cx="7212494"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balance3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balance3</a:t>
            </a:r>
            <a:r>
              <a:rPr lang="en-GB" sz="1600" b="1" dirty="0">
                <a:solidFill>
                  <a:srgbClr val="D4D4D4"/>
                </a:solidFill>
                <a:effectLst/>
                <a:latin typeface="Consolas" panose="020B0609020204030204" pitchFamily="49" charset="0"/>
              </a:rPr>
              <a:t>);</a:t>
            </a:r>
          </a:p>
        </p:txBody>
      </p:sp>
      <p:sp>
        <p:nvSpPr>
          <p:cNvPr id="24" name="TextBox 23">
            <a:extLst>
              <a:ext uri="{FF2B5EF4-FFF2-40B4-BE49-F238E27FC236}">
                <a16:creationId xmlns:a16="http://schemas.microsoft.com/office/drawing/2014/main" id="{DAA36152-D637-46F0-8D7C-045D3490C58C}"/>
              </a:ext>
            </a:extLst>
          </p:cNvPr>
          <p:cNvSpPr txBox="1"/>
          <p:nvPr/>
        </p:nvSpPr>
        <p:spPr>
          <a:xfrm>
            <a:off x="3178864" y="6462164"/>
            <a:ext cx="6924261" cy="369332"/>
          </a:xfrm>
          <a:prstGeom prst="rect">
            <a:avLst/>
          </a:prstGeom>
          <a:noFill/>
        </p:spPr>
        <p:txBody>
          <a:bodyPr wrap="square">
            <a:spAutoFit/>
          </a:bodyPr>
          <a:lstStyle/>
          <a:p>
            <a:r>
              <a:rPr lang="en-GB" b="1" dirty="0"/>
              <a:t>Same can be done to get balance, this time using an arrow function.</a:t>
            </a:r>
          </a:p>
        </p:txBody>
      </p:sp>
    </p:spTree>
    <p:extLst>
      <p:ext uri="{BB962C8B-B14F-4D97-AF65-F5344CB8AC3E}">
        <p14:creationId xmlns:p14="http://schemas.microsoft.com/office/powerpoint/2010/main" val="444656982"/>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A46340-BE1E-66EC-8AF3-D7992673D08F}"/>
              </a:ext>
            </a:extLst>
          </p:cNvPr>
          <p:cNvSpPr txBox="1"/>
          <p:nvPr/>
        </p:nvSpPr>
        <p:spPr>
          <a:xfrm>
            <a:off x="261731" y="257844"/>
            <a:ext cx="7212495"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418D906-5D55-3F91-E7E6-9DD507CF6CD6}"/>
              </a:ext>
            </a:extLst>
          </p:cNvPr>
          <p:cNvSpPr txBox="1"/>
          <p:nvPr/>
        </p:nvSpPr>
        <p:spPr>
          <a:xfrm>
            <a:off x="5927034" y="704120"/>
            <a:ext cx="3717235" cy="923330"/>
          </a:xfrm>
          <a:prstGeom prst="rect">
            <a:avLst/>
          </a:prstGeom>
          <a:noFill/>
        </p:spPr>
        <p:txBody>
          <a:bodyPr wrap="square">
            <a:spAutoFit/>
          </a:bodyPr>
          <a:lstStyle/>
          <a:p>
            <a:r>
              <a:rPr lang="en-GB" b="1" dirty="0"/>
              <a:t>The reduce method can also be used to find the maximum value in an array. </a:t>
            </a:r>
          </a:p>
        </p:txBody>
      </p:sp>
      <p:sp>
        <p:nvSpPr>
          <p:cNvPr id="5" name="TextBox 4">
            <a:extLst>
              <a:ext uri="{FF2B5EF4-FFF2-40B4-BE49-F238E27FC236}">
                <a16:creationId xmlns:a16="http://schemas.microsoft.com/office/drawing/2014/main" id="{54C64B8C-6933-A3DA-BD84-4A454CBCE703}"/>
              </a:ext>
            </a:extLst>
          </p:cNvPr>
          <p:cNvSpPr txBox="1"/>
          <p:nvPr/>
        </p:nvSpPr>
        <p:spPr>
          <a:xfrm>
            <a:off x="2431775" y="1696700"/>
            <a:ext cx="7364896" cy="1200329"/>
          </a:xfrm>
          <a:prstGeom prst="rect">
            <a:avLst/>
          </a:prstGeom>
          <a:noFill/>
        </p:spPr>
        <p:txBody>
          <a:bodyPr wrap="square">
            <a:spAutoFit/>
          </a:bodyPr>
          <a:lstStyle/>
          <a:p>
            <a:r>
              <a:rPr lang="en-GB" b="1" dirty="0"/>
              <a:t>The accumulator starts at the first value in the array. As we iterate over it we are performing the logic of updating the accumulator if the current value is greater that the accumulator. In this example it finds the maximum value of 3000.</a:t>
            </a:r>
          </a:p>
        </p:txBody>
      </p:sp>
      <p:sp>
        <p:nvSpPr>
          <p:cNvPr id="7" name="TextBox 6">
            <a:extLst>
              <a:ext uri="{FF2B5EF4-FFF2-40B4-BE49-F238E27FC236}">
                <a16:creationId xmlns:a16="http://schemas.microsoft.com/office/drawing/2014/main" id="{5532E41D-DA4E-06C9-8F48-4D679F5FAD0B}"/>
              </a:ext>
            </a:extLst>
          </p:cNvPr>
          <p:cNvSpPr txBox="1"/>
          <p:nvPr/>
        </p:nvSpPr>
        <p:spPr>
          <a:xfrm>
            <a:off x="261731" y="3231011"/>
            <a:ext cx="5145156"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0D59E6BB-5C16-84BB-D16D-BAAF5BB09391}"/>
              </a:ext>
            </a:extLst>
          </p:cNvPr>
          <p:cNvSpPr txBox="1"/>
          <p:nvPr/>
        </p:nvSpPr>
        <p:spPr>
          <a:xfrm>
            <a:off x="6079436" y="3297138"/>
            <a:ext cx="3717235" cy="923330"/>
          </a:xfrm>
          <a:prstGeom prst="rect">
            <a:avLst/>
          </a:prstGeom>
          <a:noFill/>
        </p:spPr>
        <p:txBody>
          <a:bodyPr wrap="square">
            <a:spAutoFit/>
          </a:bodyPr>
          <a:lstStyle/>
          <a:p>
            <a:r>
              <a:rPr lang="en-GB" b="1" dirty="0"/>
              <a:t>The reduce method can also be used to find the minimum value in an array. </a:t>
            </a:r>
          </a:p>
        </p:txBody>
      </p:sp>
    </p:spTree>
    <p:extLst>
      <p:ext uri="{BB962C8B-B14F-4D97-AF65-F5344CB8AC3E}">
        <p14:creationId xmlns:p14="http://schemas.microsoft.com/office/powerpoint/2010/main" val="3421364343"/>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3C52A32-07AA-CD5F-4F0F-41A1C4A9F862}"/>
              </a:ext>
            </a:extLst>
          </p:cNvPr>
          <p:cNvPicPr>
            <a:picLocks noChangeAspect="1"/>
          </p:cNvPicPr>
          <p:nvPr/>
        </p:nvPicPr>
        <p:blipFill>
          <a:blip r:embed="rId2"/>
          <a:stretch>
            <a:fillRect/>
          </a:stretch>
        </p:blipFill>
        <p:spPr>
          <a:xfrm>
            <a:off x="7977808" y="5822135"/>
            <a:ext cx="1928192" cy="969605"/>
          </a:xfrm>
          <a:prstGeom prst="rect">
            <a:avLst/>
          </a:prstGeom>
        </p:spPr>
      </p:pic>
      <p:sp>
        <p:nvSpPr>
          <p:cNvPr id="2" name="TextBox 1">
            <a:extLst>
              <a:ext uri="{FF2B5EF4-FFF2-40B4-BE49-F238E27FC236}">
                <a16:creationId xmlns:a16="http://schemas.microsoft.com/office/drawing/2014/main" id="{25A775F7-08F1-EDF2-02D9-DC5794827928}"/>
              </a:ext>
            </a:extLst>
          </p:cNvPr>
          <p:cNvSpPr txBox="1"/>
          <p:nvPr/>
        </p:nvSpPr>
        <p:spPr>
          <a:xfrm>
            <a:off x="159027" y="92456"/>
            <a:ext cx="5883964" cy="584775"/>
          </a:xfrm>
          <a:prstGeom prst="rect">
            <a:avLst/>
          </a:prstGeom>
          <a:noFill/>
        </p:spPr>
        <p:txBody>
          <a:bodyPr wrap="square">
            <a:spAutoFit/>
          </a:bodyPr>
          <a:lstStyle/>
          <a:p>
            <a:r>
              <a:rPr lang="en-GB" sz="3200" dirty="0">
                <a:solidFill>
                  <a:srgbClr val="1C1D1F"/>
                </a:solidFill>
              </a:rPr>
              <a:t>The Magic of Chaining Methods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0675CEEF-F4D6-DE63-8230-CE4B9B25D1FB}"/>
              </a:ext>
            </a:extLst>
          </p:cNvPr>
          <p:cNvSpPr txBox="1"/>
          <p:nvPr/>
        </p:nvSpPr>
        <p:spPr>
          <a:xfrm>
            <a:off x="159027" y="801182"/>
            <a:ext cx="7248938"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totalDepositsUSD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totalDepositsUSD</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45CCD5EB-31E7-7123-7CC7-8C7F619FFA28}"/>
              </a:ext>
            </a:extLst>
          </p:cNvPr>
          <p:cNvSpPr txBox="1"/>
          <p:nvPr/>
        </p:nvSpPr>
        <p:spPr>
          <a:xfrm>
            <a:off x="7195930" y="195015"/>
            <a:ext cx="2710070" cy="1477328"/>
          </a:xfrm>
          <a:prstGeom prst="rect">
            <a:avLst/>
          </a:prstGeom>
          <a:noFill/>
        </p:spPr>
        <p:txBody>
          <a:bodyPr wrap="square">
            <a:spAutoFit/>
          </a:bodyPr>
          <a:lstStyle/>
          <a:p>
            <a:r>
              <a:rPr lang="en-GB" b="1" dirty="0"/>
              <a:t>We are taking an array of movements and selecting the deposits (positive values) then converting them to USD.</a:t>
            </a:r>
          </a:p>
        </p:txBody>
      </p:sp>
      <p:sp>
        <p:nvSpPr>
          <p:cNvPr id="6" name="TextBox 5">
            <a:extLst>
              <a:ext uri="{FF2B5EF4-FFF2-40B4-BE49-F238E27FC236}">
                <a16:creationId xmlns:a16="http://schemas.microsoft.com/office/drawing/2014/main" id="{6B511D4F-87E2-EB80-9B23-253A7060A1D7}"/>
              </a:ext>
            </a:extLst>
          </p:cNvPr>
          <p:cNvSpPr txBox="1"/>
          <p:nvPr/>
        </p:nvSpPr>
        <p:spPr>
          <a:xfrm>
            <a:off x="4691270" y="1672343"/>
            <a:ext cx="5214730" cy="646331"/>
          </a:xfrm>
          <a:prstGeom prst="rect">
            <a:avLst/>
          </a:prstGeom>
          <a:noFill/>
        </p:spPr>
        <p:txBody>
          <a:bodyPr wrap="square">
            <a:spAutoFit/>
          </a:bodyPr>
          <a:lstStyle/>
          <a:p>
            <a:r>
              <a:rPr lang="en-GB" b="1" dirty="0"/>
              <a:t>This could be done as a series of individual functions but that would be very lengthy verbose code. </a:t>
            </a:r>
          </a:p>
        </p:txBody>
      </p:sp>
      <p:sp>
        <p:nvSpPr>
          <p:cNvPr id="7" name="TextBox 6">
            <a:extLst>
              <a:ext uri="{FF2B5EF4-FFF2-40B4-BE49-F238E27FC236}">
                <a16:creationId xmlns:a16="http://schemas.microsoft.com/office/drawing/2014/main" id="{F02F3CEC-3CE3-2FBC-7D72-98F14471D57C}"/>
              </a:ext>
            </a:extLst>
          </p:cNvPr>
          <p:cNvSpPr txBox="1"/>
          <p:nvPr/>
        </p:nvSpPr>
        <p:spPr>
          <a:xfrm>
            <a:off x="4691270" y="2357590"/>
            <a:ext cx="5214730" cy="1477328"/>
          </a:xfrm>
          <a:prstGeom prst="rect">
            <a:avLst/>
          </a:prstGeom>
          <a:noFill/>
        </p:spPr>
        <p:txBody>
          <a:bodyPr wrap="square">
            <a:spAutoFit/>
          </a:bodyPr>
          <a:lstStyle/>
          <a:p>
            <a:r>
              <a:rPr lang="en-GB" b="1" dirty="0"/>
              <a:t>We can chain methods. First we use filter method to pick from the movements array all values greater than zero. Next in the chain we use map method to transform the values into USD. Finally we use reduce to calculate the total. All in one function.</a:t>
            </a:r>
          </a:p>
        </p:txBody>
      </p:sp>
      <p:sp>
        <p:nvSpPr>
          <p:cNvPr id="8" name="TextBox 7">
            <a:extLst>
              <a:ext uri="{FF2B5EF4-FFF2-40B4-BE49-F238E27FC236}">
                <a16:creationId xmlns:a16="http://schemas.microsoft.com/office/drawing/2014/main" id="{4F1352B1-0882-D9D3-8184-11AA870274CC}"/>
              </a:ext>
            </a:extLst>
          </p:cNvPr>
          <p:cNvSpPr txBox="1"/>
          <p:nvPr/>
        </p:nvSpPr>
        <p:spPr>
          <a:xfrm>
            <a:off x="159027" y="2887436"/>
            <a:ext cx="4373216" cy="923330"/>
          </a:xfrm>
          <a:prstGeom prst="rect">
            <a:avLst/>
          </a:prstGeom>
          <a:noFill/>
        </p:spPr>
        <p:txBody>
          <a:bodyPr wrap="square">
            <a:spAutoFit/>
          </a:bodyPr>
          <a:lstStyle/>
          <a:p>
            <a:r>
              <a:rPr lang="en-GB" b="1" dirty="0"/>
              <a:t>We can change any methods as long as they return an array. Note how reduce returns a single value so it must be last in the chain.</a:t>
            </a:r>
          </a:p>
        </p:txBody>
      </p:sp>
      <p:sp>
        <p:nvSpPr>
          <p:cNvPr id="10" name="TextBox 9">
            <a:extLst>
              <a:ext uri="{FF2B5EF4-FFF2-40B4-BE49-F238E27FC236}">
                <a16:creationId xmlns:a16="http://schemas.microsoft.com/office/drawing/2014/main" id="{77BAB374-6DB1-CA56-8398-F9165B0A3C25}"/>
              </a:ext>
            </a:extLst>
          </p:cNvPr>
          <p:cNvSpPr txBox="1"/>
          <p:nvPr/>
        </p:nvSpPr>
        <p:spPr>
          <a:xfrm>
            <a:off x="159027" y="4031495"/>
            <a:ext cx="4532243"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totalDepositsUSD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eurToUsd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totalDepositsUSD</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E022AFE3-488E-9B57-AFA5-EBFCEB2DD93B}"/>
              </a:ext>
            </a:extLst>
          </p:cNvPr>
          <p:cNvSpPr txBox="1"/>
          <p:nvPr/>
        </p:nvSpPr>
        <p:spPr>
          <a:xfrm>
            <a:off x="4691270" y="3901952"/>
            <a:ext cx="5214730" cy="1200329"/>
          </a:xfrm>
          <a:prstGeom prst="rect">
            <a:avLst/>
          </a:prstGeom>
          <a:noFill/>
        </p:spPr>
        <p:txBody>
          <a:bodyPr wrap="square">
            <a:spAutoFit/>
          </a:bodyPr>
          <a:lstStyle/>
          <a:p>
            <a:r>
              <a:rPr lang="en-GB" b="1" dirty="0"/>
              <a:t>Chaining methods presents diagnostic challenges if we get an unexpected result. In this scenario there is a code error which returns a negative value when deposits should be positive values.</a:t>
            </a:r>
          </a:p>
        </p:txBody>
      </p:sp>
      <p:sp>
        <p:nvSpPr>
          <p:cNvPr id="12" name="TextBox 11">
            <a:extLst>
              <a:ext uri="{FF2B5EF4-FFF2-40B4-BE49-F238E27FC236}">
                <a16:creationId xmlns:a16="http://schemas.microsoft.com/office/drawing/2014/main" id="{BC82BD66-379F-8C23-F4FA-A668E2C0B54F}"/>
              </a:ext>
            </a:extLst>
          </p:cNvPr>
          <p:cNvSpPr txBox="1"/>
          <p:nvPr/>
        </p:nvSpPr>
        <p:spPr>
          <a:xfrm>
            <a:off x="4691269" y="5155289"/>
            <a:ext cx="5214730" cy="923330"/>
          </a:xfrm>
          <a:prstGeom prst="rect">
            <a:avLst/>
          </a:prstGeom>
          <a:noFill/>
        </p:spPr>
        <p:txBody>
          <a:bodyPr wrap="square">
            <a:spAutoFit/>
          </a:bodyPr>
          <a:lstStyle/>
          <a:p>
            <a:r>
              <a:rPr lang="en-GB" b="1" dirty="0"/>
              <a:t>To diagnose it we can break it in half and console log the results of the filter operation which is the array being used for the map operation.</a:t>
            </a:r>
          </a:p>
        </p:txBody>
      </p:sp>
      <p:sp>
        <p:nvSpPr>
          <p:cNvPr id="15" name="TextBox 14">
            <a:extLst>
              <a:ext uri="{FF2B5EF4-FFF2-40B4-BE49-F238E27FC236}">
                <a16:creationId xmlns:a16="http://schemas.microsoft.com/office/drawing/2014/main" id="{333B322F-0643-2C86-677A-94102BB55B3D}"/>
              </a:ext>
            </a:extLst>
          </p:cNvPr>
          <p:cNvSpPr txBox="1"/>
          <p:nvPr/>
        </p:nvSpPr>
        <p:spPr>
          <a:xfrm>
            <a:off x="3604593" y="6167121"/>
            <a:ext cx="4373215" cy="646331"/>
          </a:xfrm>
          <a:prstGeom prst="rect">
            <a:avLst/>
          </a:prstGeom>
          <a:noFill/>
        </p:spPr>
        <p:txBody>
          <a:bodyPr wrap="square">
            <a:spAutoFit/>
          </a:bodyPr>
          <a:lstStyle/>
          <a:p>
            <a:r>
              <a:rPr lang="en-GB" b="1" dirty="0"/>
              <a:t>Now the error is seen, the filter is selecting values les than zero not greater than zero!</a:t>
            </a:r>
          </a:p>
        </p:txBody>
      </p:sp>
    </p:spTree>
    <p:extLst>
      <p:ext uri="{BB962C8B-B14F-4D97-AF65-F5344CB8AC3E}">
        <p14:creationId xmlns:p14="http://schemas.microsoft.com/office/powerpoint/2010/main" val="1737937221"/>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722245-13E7-2984-8D24-10C753778218}"/>
              </a:ext>
            </a:extLst>
          </p:cNvPr>
          <p:cNvSpPr txBox="1"/>
          <p:nvPr/>
        </p:nvSpPr>
        <p:spPr>
          <a:xfrm>
            <a:off x="132521" y="245603"/>
            <a:ext cx="5658679"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incomes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labelSumOut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labelSumInterest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interest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BD147FC3-76A6-A962-F05F-93EDBFDEC24D}"/>
              </a:ext>
            </a:extLst>
          </p:cNvPr>
          <p:cNvSpPr txBox="1"/>
          <p:nvPr/>
        </p:nvSpPr>
        <p:spPr>
          <a:xfrm>
            <a:off x="5791200" y="279171"/>
            <a:ext cx="4114800" cy="1200329"/>
          </a:xfrm>
          <a:prstGeom prst="rect">
            <a:avLst/>
          </a:prstGeom>
          <a:noFill/>
        </p:spPr>
        <p:txBody>
          <a:bodyPr wrap="square">
            <a:spAutoFit/>
          </a:bodyPr>
          <a:lstStyle/>
          <a:p>
            <a:r>
              <a:rPr lang="en-GB" b="1" dirty="0"/>
              <a:t>Here we can chain multiple methods in a function to create three constants for total incomes, total outgoings and total interest.</a:t>
            </a:r>
          </a:p>
        </p:txBody>
      </p:sp>
      <p:sp>
        <p:nvSpPr>
          <p:cNvPr id="5" name="TextBox 4">
            <a:extLst>
              <a:ext uri="{FF2B5EF4-FFF2-40B4-BE49-F238E27FC236}">
                <a16:creationId xmlns:a16="http://schemas.microsoft.com/office/drawing/2014/main" id="{95782716-CBFA-20FC-B6C9-78F54BA1D666}"/>
              </a:ext>
            </a:extLst>
          </p:cNvPr>
          <p:cNvSpPr txBox="1"/>
          <p:nvPr/>
        </p:nvSpPr>
        <p:spPr>
          <a:xfrm>
            <a:off x="5791200" y="1533822"/>
            <a:ext cx="4114800" cy="923330"/>
          </a:xfrm>
          <a:prstGeom prst="rect">
            <a:avLst/>
          </a:prstGeom>
          <a:noFill/>
        </p:spPr>
        <p:txBody>
          <a:bodyPr wrap="square">
            <a:spAutoFit/>
          </a:bodyPr>
          <a:lstStyle/>
          <a:p>
            <a:r>
              <a:rPr lang="en-GB" b="1" dirty="0"/>
              <a:t>The Math.abs method takes the absolute number rather than the negative number.</a:t>
            </a:r>
          </a:p>
        </p:txBody>
      </p:sp>
      <p:sp>
        <p:nvSpPr>
          <p:cNvPr id="6" name="TextBox 5">
            <a:extLst>
              <a:ext uri="{FF2B5EF4-FFF2-40B4-BE49-F238E27FC236}">
                <a16:creationId xmlns:a16="http://schemas.microsoft.com/office/drawing/2014/main" id="{AFE01CD4-D129-0D92-FF5D-6B1C7DAD3E62}"/>
              </a:ext>
            </a:extLst>
          </p:cNvPr>
          <p:cNvSpPr txBox="1"/>
          <p:nvPr/>
        </p:nvSpPr>
        <p:spPr>
          <a:xfrm>
            <a:off x="5791200" y="2967335"/>
            <a:ext cx="4114800" cy="1477328"/>
          </a:xfrm>
          <a:prstGeom prst="rect">
            <a:avLst/>
          </a:prstGeom>
          <a:noFill/>
        </p:spPr>
        <p:txBody>
          <a:bodyPr wrap="square">
            <a:spAutoFit/>
          </a:bodyPr>
          <a:lstStyle/>
          <a:p>
            <a:r>
              <a:rPr lang="en-GB" b="1" dirty="0"/>
              <a:t>The second filter method only takes interest values of 1 or more to be added into the array for the reduce method. A decimal value of less than 1 will not get added to the interest.</a:t>
            </a:r>
          </a:p>
        </p:txBody>
      </p:sp>
      <p:sp>
        <p:nvSpPr>
          <p:cNvPr id="7" name="TextBox 6">
            <a:extLst>
              <a:ext uri="{FF2B5EF4-FFF2-40B4-BE49-F238E27FC236}">
                <a16:creationId xmlns:a16="http://schemas.microsoft.com/office/drawing/2014/main" id="{860EBB91-7F4C-7EDC-CC5F-7BB839E82D40}"/>
              </a:ext>
            </a:extLst>
          </p:cNvPr>
          <p:cNvSpPr txBox="1"/>
          <p:nvPr/>
        </p:nvSpPr>
        <p:spPr>
          <a:xfrm>
            <a:off x="5791200" y="4787658"/>
            <a:ext cx="4114800" cy="1477328"/>
          </a:xfrm>
          <a:prstGeom prst="rect">
            <a:avLst/>
          </a:prstGeom>
          <a:noFill/>
        </p:spPr>
        <p:txBody>
          <a:bodyPr wrap="square">
            <a:spAutoFit/>
          </a:bodyPr>
          <a:lstStyle/>
          <a:p>
            <a:r>
              <a:rPr lang="en-GB" b="1" dirty="0">
                <a:solidFill>
                  <a:srgbClr val="FF0000"/>
                </a:solidFill>
              </a:rPr>
              <a:t>Chaining methods is very powerful but should only be used where absolutely necessary because a large array of values could cause a large memory overhead when working with arrays.</a:t>
            </a:r>
          </a:p>
        </p:txBody>
      </p:sp>
      <p:sp>
        <p:nvSpPr>
          <p:cNvPr id="8" name="TextBox 7">
            <a:extLst>
              <a:ext uri="{FF2B5EF4-FFF2-40B4-BE49-F238E27FC236}">
                <a16:creationId xmlns:a16="http://schemas.microsoft.com/office/drawing/2014/main" id="{A2CE4D84-929E-1035-9060-C38C90E63514}"/>
              </a:ext>
            </a:extLst>
          </p:cNvPr>
          <p:cNvSpPr txBox="1"/>
          <p:nvPr/>
        </p:nvSpPr>
        <p:spPr>
          <a:xfrm>
            <a:off x="132521" y="5966066"/>
            <a:ext cx="4114800" cy="646331"/>
          </a:xfrm>
          <a:prstGeom prst="rect">
            <a:avLst/>
          </a:prstGeom>
          <a:noFill/>
        </p:spPr>
        <p:txBody>
          <a:bodyPr wrap="square">
            <a:spAutoFit/>
          </a:bodyPr>
          <a:lstStyle/>
          <a:p>
            <a:r>
              <a:rPr lang="en-GB" b="1" dirty="0">
                <a:solidFill>
                  <a:srgbClr val="FF0000"/>
                </a:solidFill>
              </a:rPr>
              <a:t>It is bad practice to chain methods that mutate the array such as slice.</a:t>
            </a:r>
          </a:p>
        </p:txBody>
      </p:sp>
    </p:spTree>
    <p:extLst>
      <p:ext uri="{BB962C8B-B14F-4D97-AF65-F5344CB8AC3E}">
        <p14:creationId xmlns:p14="http://schemas.microsoft.com/office/powerpoint/2010/main" val="2107526492"/>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4704A-AAD7-C34D-B399-9E9299AD3692}"/>
              </a:ext>
            </a:extLst>
          </p:cNvPr>
          <p:cNvSpPr txBox="1"/>
          <p:nvPr/>
        </p:nvSpPr>
        <p:spPr>
          <a:xfrm>
            <a:off x="159027" y="92456"/>
            <a:ext cx="3114260" cy="584775"/>
          </a:xfrm>
          <a:prstGeom prst="rect">
            <a:avLst/>
          </a:prstGeom>
          <a:noFill/>
        </p:spPr>
        <p:txBody>
          <a:bodyPr wrap="square">
            <a:spAutoFit/>
          </a:bodyPr>
          <a:lstStyle/>
          <a:p>
            <a:r>
              <a:rPr lang="en-GB" sz="3200" dirty="0">
                <a:solidFill>
                  <a:srgbClr val="1C1D1F"/>
                </a:solidFill>
              </a:rPr>
              <a:t>The Find Method</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C329F7A7-3300-2BD5-D144-89F66CD67985}"/>
              </a:ext>
            </a:extLst>
          </p:cNvPr>
          <p:cNvSpPr txBox="1"/>
          <p:nvPr/>
        </p:nvSpPr>
        <p:spPr>
          <a:xfrm>
            <a:off x="7540487" y="292510"/>
            <a:ext cx="2365513" cy="1200329"/>
          </a:xfrm>
          <a:prstGeom prst="rect">
            <a:avLst/>
          </a:prstGeom>
          <a:noFill/>
        </p:spPr>
        <p:txBody>
          <a:bodyPr wrap="square">
            <a:spAutoFit/>
          </a:bodyPr>
          <a:lstStyle/>
          <a:p>
            <a:r>
              <a:rPr lang="en-GB" b="1" dirty="0"/>
              <a:t>We can use the find method to find one element in the array based on a condition.</a:t>
            </a:r>
          </a:p>
        </p:txBody>
      </p:sp>
      <p:sp>
        <p:nvSpPr>
          <p:cNvPr id="6" name="TextBox 5">
            <a:extLst>
              <a:ext uri="{FF2B5EF4-FFF2-40B4-BE49-F238E27FC236}">
                <a16:creationId xmlns:a16="http://schemas.microsoft.com/office/drawing/2014/main" id="{55C63E8C-EC67-C422-49B9-AE0D58A03ADA}"/>
              </a:ext>
            </a:extLst>
          </p:cNvPr>
          <p:cNvSpPr txBox="1"/>
          <p:nvPr/>
        </p:nvSpPr>
        <p:spPr>
          <a:xfrm>
            <a:off x="159027" y="677231"/>
            <a:ext cx="7212495"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firstWithdrawal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firstWithdrawal</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BAE8D0E-0EA5-40E5-7178-0919ED33B5A7}"/>
              </a:ext>
            </a:extLst>
          </p:cNvPr>
          <p:cNvSpPr txBox="1"/>
          <p:nvPr/>
        </p:nvSpPr>
        <p:spPr>
          <a:xfrm>
            <a:off x="159027" y="2622511"/>
            <a:ext cx="3564835" cy="646331"/>
          </a:xfrm>
          <a:prstGeom prst="rect">
            <a:avLst/>
          </a:prstGeom>
          <a:noFill/>
        </p:spPr>
        <p:txBody>
          <a:bodyPr wrap="square">
            <a:spAutoFit/>
          </a:bodyPr>
          <a:lstStyle/>
          <a:p>
            <a:r>
              <a:rPr lang="en-GB" b="1" dirty="0"/>
              <a:t>In this case -400 is the first instance in the array where mov &lt; 0.</a:t>
            </a:r>
          </a:p>
        </p:txBody>
      </p:sp>
      <p:pic>
        <p:nvPicPr>
          <p:cNvPr id="9" name="Picture 8">
            <a:extLst>
              <a:ext uri="{FF2B5EF4-FFF2-40B4-BE49-F238E27FC236}">
                <a16:creationId xmlns:a16="http://schemas.microsoft.com/office/drawing/2014/main" id="{DDD9391B-5B01-7B99-E244-1E5659C0C180}"/>
              </a:ext>
            </a:extLst>
          </p:cNvPr>
          <p:cNvPicPr>
            <a:picLocks noChangeAspect="1"/>
          </p:cNvPicPr>
          <p:nvPr/>
        </p:nvPicPr>
        <p:blipFill>
          <a:blip r:embed="rId2"/>
          <a:stretch>
            <a:fillRect/>
          </a:stretch>
        </p:blipFill>
        <p:spPr>
          <a:xfrm>
            <a:off x="3949148" y="2664212"/>
            <a:ext cx="5109124" cy="604630"/>
          </a:xfrm>
          <a:prstGeom prst="rect">
            <a:avLst/>
          </a:prstGeom>
        </p:spPr>
      </p:pic>
      <p:sp>
        <p:nvSpPr>
          <p:cNvPr id="10" name="TextBox 9">
            <a:extLst>
              <a:ext uri="{FF2B5EF4-FFF2-40B4-BE49-F238E27FC236}">
                <a16:creationId xmlns:a16="http://schemas.microsoft.com/office/drawing/2014/main" id="{8B27C8CD-5E21-3A49-BA37-6485B56DAC42}"/>
              </a:ext>
            </a:extLst>
          </p:cNvPr>
          <p:cNvSpPr txBox="1"/>
          <p:nvPr/>
        </p:nvSpPr>
        <p:spPr>
          <a:xfrm>
            <a:off x="4101548" y="1757665"/>
            <a:ext cx="5956852" cy="923330"/>
          </a:xfrm>
          <a:prstGeom prst="rect">
            <a:avLst/>
          </a:prstGeom>
          <a:noFill/>
        </p:spPr>
        <p:txBody>
          <a:bodyPr wrap="square">
            <a:spAutoFit/>
          </a:bodyPr>
          <a:lstStyle/>
          <a:p>
            <a:r>
              <a:rPr lang="en-GB" b="1" dirty="0"/>
              <a:t>The find method is similar to the filter method but does not return an array, it returns a value based on the first instance where the condition is met in the array.</a:t>
            </a:r>
          </a:p>
        </p:txBody>
      </p:sp>
      <p:sp>
        <p:nvSpPr>
          <p:cNvPr id="12" name="TextBox 11">
            <a:extLst>
              <a:ext uri="{FF2B5EF4-FFF2-40B4-BE49-F238E27FC236}">
                <a16:creationId xmlns:a16="http://schemas.microsoft.com/office/drawing/2014/main" id="{8DC9B578-6C3C-1440-9CC6-8FC724FDFCF9}"/>
              </a:ext>
            </a:extLst>
          </p:cNvPr>
          <p:cNvSpPr txBox="1"/>
          <p:nvPr/>
        </p:nvSpPr>
        <p:spPr>
          <a:xfrm>
            <a:off x="159027" y="3482388"/>
            <a:ext cx="2637182"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p>
        </p:txBody>
      </p:sp>
      <p:pic>
        <p:nvPicPr>
          <p:cNvPr id="14" name="Picture 13">
            <a:extLst>
              <a:ext uri="{FF2B5EF4-FFF2-40B4-BE49-F238E27FC236}">
                <a16:creationId xmlns:a16="http://schemas.microsoft.com/office/drawing/2014/main" id="{6A160998-05B6-77A5-E6BD-8FADA5A361EF}"/>
              </a:ext>
            </a:extLst>
          </p:cNvPr>
          <p:cNvPicPr>
            <a:picLocks noChangeAspect="1"/>
          </p:cNvPicPr>
          <p:nvPr/>
        </p:nvPicPr>
        <p:blipFill>
          <a:blip r:embed="rId3"/>
          <a:stretch>
            <a:fillRect/>
          </a:stretch>
        </p:blipFill>
        <p:spPr>
          <a:xfrm>
            <a:off x="2996645" y="3508512"/>
            <a:ext cx="6896100" cy="1104900"/>
          </a:xfrm>
          <a:prstGeom prst="rect">
            <a:avLst/>
          </a:prstGeom>
        </p:spPr>
      </p:pic>
      <p:sp>
        <p:nvSpPr>
          <p:cNvPr id="15" name="TextBox 14">
            <a:extLst>
              <a:ext uri="{FF2B5EF4-FFF2-40B4-BE49-F238E27FC236}">
                <a16:creationId xmlns:a16="http://schemas.microsoft.com/office/drawing/2014/main" id="{14CAB565-7DA5-10AD-6056-F48FC4EFE04C}"/>
              </a:ext>
            </a:extLst>
          </p:cNvPr>
          <p:cNvSpPr txBox="1"/>
          <p:nvPr/>
        </p:nvSpPr>
        <p:spPr>
          <a:xfrm>
            <a:off x="125896" y="3850240"/>
            <a:ext cx="2870749" cy="923330"/>
          </a:xfrm>
          <a:prstGeom prst="rect">
            <a:avLst/>
          </a:prstGeom>
          <a:noFill/>
        </p:spPr>
        <p:txBody>
          <a:bodyPr wrap="square">
            <a:spAutoFit/>
          </a:bodyPr>
          <a:lstStyle/>
          <a:p>
            <a:r>
              <a:rPr lang="en-GB" b="1" dirty="0"/>
              <a:t>We can use the find method to find an object in out accounts array</a:t>
            </a:r>
          </a:p>
        </p:txBody>
      </p:sp>
      <p:sp>
        <p:nvSpPr>
          <p:cNvPr id="17" name="TextBox 16">
            <a:extLst>
              <a:ext uri="{FF2B5EF4-FFF2-40B4-BE49-F238E27FC236}">
                <a16:creationId xmlns:a16="http://schemas.microsoft.com/office/drawing/2014/main" id="{D7395E57-31DC-209D-9C70-AC3D9A7D9A64}"/>
              </a:ext>
            </a:extLst>
          </p:cNvPr>
          <p:cNvSpPr txBox="1"/>
          <p:nvPr/>
        </p:nvSpPr>
        <p:spPr>
          <a:xfrm>
            <a:off x="125895" y="5095332"/>
            <a:ext cx="8779565"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'Jessica Davis’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730614820"/>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BE5F3-477F-8117-109F-21E3D034A9DE}"/>
              </a:ext>
            </a:extLst>
          </p:cNvPr>
          <p:cNvSpPr txBox="1"/>
          <p:nvPr/>
        </p:nvSpPr>
        <p:spPr>
          <a:xfrm>
            <a:off x="132521" y="367485"/>
            <a:ext cx="9640957"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btnLogin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Prevent form from submitting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inputLoginUsername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pin</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inputLoginPin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UI and welcom message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labelWelcome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`Welcome back,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clear input fields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inputLoginUsername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inputLoginPin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inputLoginPin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blur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containerApp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balance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Summary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C2CEA75-71D2-C60F-F9FD-94266E8DCD0A}"/>
              </a:ext>
            </a:extLst>
          </p:cNvPr>
          <p:cNvSpPr txBox="1"/>
          <p:nvPr/>
        </p:nvSpPr>
        <p:spPr>
          <a:xfrm>
            <a:off x="3856383" y="166842"/>
            <a:ext cx="6049617" cy="646331"/>
          </a:xfrm>
          <a:prstGeom prst="rect">
            <a:avLst/>
          </a:prstGeom>
          <a:noFill/>
        </p:spPr>
        <p:txBody>
          <a:bodyPr wrap="square">
            <a:spAutoFit/>
          </a:bodyPr>
          <a:lstStyle/>
          <a:p>
            <a:r>
              <a:rPr lang="en-GB" b="1" dirty="0"/>
              <a:t>The login system is triggered with an event handler click event. Note that the function has (e) in it.</a:t>
            </a:r>
          </a:p>
        </p:txBody>
      </p:sp>
      <p:sp>
        <p:nvSpPr>
          <p:cNvPr id="5" name="TextBox 4">
            <a:extLst>
              <a:ext uri="{FF2B5EF4-FFF2-40B4-BE49-F238E27FC236}">
                <a16:creationId xmlns:a16="http://schemas.microsoft.com/office/drawing/2014/main" id="{6BA6195B-1D87-8117-7850-42A928BD1722}"/>
              </a:ext>
            </a:extLst>
          </p:cNvPr>
          <p:cNvSpPr txBox="1"/>
          <p:nvPr/>
        </p:nvSpPr>
        <p:spPr>
          <a:xfrm>
            <a:off x="6135757" y="932441"/>
            <a:ext cx="3770243" cy="1754326"/>
          </a:xfrm>
          <a:prstGeom prst="rect">
            <a:avLst/>
          </a:prstGeom>
          <a:noFill/>
        </p:spPr>
        <p:txBody>
          <a:bodyPr wrap="square">
            <a:spAutoFit/>
          </a:bodyPr>
          <a:lstStyle/>
          <a:p>
            <a:r>
              <a:rPr lang="en-GB" b="1" dirty="0"/>
              <a:t>This is used to override html default behaviour. The username and pin are part of a form element and when a button is pressed in form the default behaviour is to reload the page. We disable this default behaviour.</a:t>
            </a:r>
          </a:p>
        </p:txBody>
      </p:sp>
      <p:sp>
        <p:nvSpPr>
          <p:cNvPr id="6" name="TextBox 5">
            <a:extLst>
              <a:ext uri="{FF2B5EF4-FFF2-40B4-BE49-F238E27FC236}">
                <a16:creationId xmlns:a16="http://schemas.microsoft.com/office/drawing/2014/main" id="{08E5EFD4-67B7-73D5-8AE8-E30D1BB73468}"/>
              </a:ext>
            </a:extLst>
          </p:cNvPr>
          <p:cNvSpPr txBox="1"/>
          <p:nvPr/>
        </p:nvSpPr>
        <p:spPr>
          <a:xfrm>
            <a:off x="6069496" y="4200245"/>
            <a:ext cx="3770243" cy="1477328"/>
          </a:xfrm>
          <a:prstGeom prst="rect">
            <a:avLst/>
          </a:prstGeom>
          <a:noFill/>
        </p:spPr>
        <p:txBody>
          <a:bodyPr wrap="square">
            <a:spAutoFit/>
          </a:bodyPr>
          <a:lstStyle/>
          <a:p>
            <a:r>
              <a:rPr lang="en-GB" b="1" dirty="0"/>
              <a:t>If the pin is equal to the pin stored in the accounts object then the below functions are called to update the screen contents. Note the optional chaining.</a:t>
            </a:r>
          </a:p>
        </p:txBody>
      </p:sp>
    </p:spTree>
    <p:extLst>
      <p:ext uri="{BB962C8B-B14F-4D97-AF65-F5344CB8AC3E}">
        <p14:creationId xmlns:p14="http://schemas.microsoft.com/office/powerpoint/2010/main" val="423857391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10D76B-6FE6-D711-FE7C-C193D6BE3A4E}"/>
              </a:ext>
            </a:extLst>
          </p:cNvPr>
          <p:cNvSpPr txBox="1"/>
          <p:nvPr/>
        </p:nvSpPr>
        <p:spPr>
          <a:xfrm>
            <a:off x="212034" y="284063"/>
            <a:ext cx="7159487" cy="526297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incomes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labelSumOut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interestRate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console.log(arr);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labelSumInterest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interest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F510844-0719-080D-D1C3-DD20B2AF85EE}"/>
              </a:ext>
            </a:extLst>
          </p:cNvPr>
          <p:cNvSpPr txBox="1"/>
          <p:nvPr/>
        </p:nvSpPr>
        <p:spPr>
          <a:xfrm>
            <a:off x="5923723" y="284063"/>
            <a:ext cx="3770243" cy="1477328"/>
          </a:xfrm>
          <a:prstGeom prst="rect">
            <a:avLst/>
          </a:prstGeom>
          <a:noFill/>
        </p:spPr>
        <p:txBody>
          <a:bodyPr wrap="square">
            <a:spAutoFit/>
          </a:bodyPr>
          <a:lstStyle/>
          <a:p>
            <a:r>
              <a:rPr lang="en-GB" b="1" dirty="0"/>
              <a:t>Because each account has a different interest rate we want to use that value from the object rather than a default value so we pass in the entire account object here.</a:t>
            </a:r>
          </a:p>
        </p:txBody>
      </p:sp>
      <p:cxnSp>
        <p:nvCxnSpPr>
          <p:cNvPr id="5" name="Straight Arrow Connector 4">
            <a:extLst>
              <a:ext uri="{FF2B5EF4-FFF2-40B4-BE49-F238E27FC236}">
                <a16:creationId xmlns:a16="http://schemas.microsoft.com/office/drawing/2014/main" id="{54CB936D-B4F2-B090-D402-BB6A3E9FAC58}"/>
              </a:ext>
            </a:extLst>
          </p:cNvPr>
          <p:cNvCxnSpPr>
            <a:cxnSpLocks/>
          </p:cNvCxnSpPr>
          <p:nvPr/>
        </p:nvCxnSpPr>
        <p:spPr>
          <a:xfrm flipH="1" flipV="1">
            <a:off x="4611757" y="649357"/>
            <a:ext cx="1311966" cy="62749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40A91B6-C01F-3625-62F9-E2387D0BDF91}"/>
              </a:ext>
            </a:extLst>
          </p:cNvPr>
          <p:cNvSpPr txBox="1"/>
          <p:nvPr/>
        </p:nvSpPr>
        <p:spPr>
          <a:xfrm>
            <a:off x="5923722" y="1951672"/>
            <a:ext cx="3770243" cy="646331"/>
          </a:xfrm>
          <a:prstGeom prst="rect">
            <a:avLst/>
          </a:prstGeom>
          <a:noFill/>
        </p:spPr>
        <p:txBody>
          <a:bodyPr wrap="square">
            <a:spAutoFit/>
          </a:bodyPr>
          <a:lstStyle/>
          <a:p>
            <a:r>
              <a:rPr lang="en-GB" b="1" dirty="0"/>
              <a:t>Now we change this from a default value to the account interest rate.</a:t>
            </a:r>
          </a:p>
        </p:txBody>
      </p:sp>
      <p:cxnSp>
        <p:nvCxnSpPr>
          <p:cNvPr id="8" name="Straight Arrow Connector 7">
            <a:extLst>
              <a:ext uri="{FF2B5EF4-FFF2-40B4-BE49-F238E27FC236}">
                <a16:creationId xmlns:a16="http://schemas.microsoft.com/office/drawing/2014/main" id="{FB6BA4C4-246E-4DDE-87D9-696BC9D354AE}"/>
              </a:ext>
            </a:extLst>
          </p:cNvPr>
          <p:cNvCxnSpPr>
            <a:cxnSpLocks/>
          </p:cNvCxnSpPr>
          <p:nvPr/>
        </p:nvCxnSpPr>
        <p:spPr>
          <a:xfrm flipH="1">
            <a:off x="5267740" y="2274837"/>
            <a:ext cx="655983" cy="115416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28A8AE6-4C6C-E49C-6E7E-8FD29E15837F}"/>
              </a:ext>
            </a:extLst>
          </p:cNvPr>
          <p:cNvSpPr txBox="1"/>
          <p:nvPr/>
        </p:nvSpPr>
        <p:spPr>
          <a:xfrm>
            <a:off x="1" y="5870207"/>
            <a:ext cx="4953000" cy="584775"/>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Summary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BD014C89-C37E-A819-B8B4-E9BA8E7194D2}"/>
              </a:ext>
            </a:extLst>
          </p:cNvPr>
          <p:cNvSpPr txBox="1"/>
          <p:nvPr/>
        </p:nvSpPr>
        <p:spPr>
          <a:xfrm>
            <a:off x="5595731" y="5219406"/>
            <a:ext cx="4426226" cy="923330"/>
          </a:xfrm>
          <a:prstGeom prst="rect">
            <a:avLst/>
          </a:prstGeom>
          <a:noFill/>
        </p:spPr>
        <p:txBody>
          <a:bodyPr wrap="square">
            <a:spAutoFit/>
          </a:bodyPr>
          <a:lstStyle/>
          <a:p>
            <a:r>
              <a:rPr lang="en-GB" b="1" dirty="0"/>
              <a:t>When we call the calcDisplaySummary function as part of the login event listener we now pass in the CurrentAccount.</a:t>
            </a:r>
          </a:p>
        </p:txBody>
      </p:sp>
      <p:cxnSp>
        <p:nvCxnSpPr>
          <p:cNvPr id="13" name="Straight Arrow Connector 12">
            <a:extLst>
              <a:ext uri="{FF2B5EF4-FFF2-40B4-BE49-F238E27FC236}">
                <a16:creationId xmlns:a16="http://schemas.microsoft.com/office/drawing/2014/main" id="{00E69A3F-64B9-5EAA-FE0C-DCDCDBF714FC}"/>
              </a:ext>
            </a:extLst>
          </p:cNvPr>
          <p:cNvCxnSpPr>
            <a:cxnSpLocks/>
            <a:stCxn id="12" idx="1"/>
          </p:cNvCxnSpPr>
          <p:nvPr/>
        </p:nvCxnSpPr>
        <p:spPr>
          <a:xfrm flipH="1">
            <a:off x="3982278" y="5681071"/>
            <a:ext cx="1613453" cy="48237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735262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BDE5AA-42EF-DFEE-5943-F965F6DB26BF}"/>
              </a:ext>
            </a:extLst>
          </p:cNvPr>
          <p:cNvSpPr txBox="1"/>
          <p:nvPr/>
        </p:nvSpPr>
        <p:spPr>
          <a:xfrm>
            <a:off x="0" y="41153"/>
            <a:ext cx="7407965" cy="584775"/>
          </a:xfrm>
          <a:prstGeom prst="rect">
            <a:avLst/>
          </a:prstGeom>
          <a:noFill/>
        </p:spPr>
        <p:txBody>
          <a:bodyPr wrap="square">
            <a:spAutoFit/>
          </a:bodyPr>
          <a:lstStyle/>
          <a:p>
            <a:r>
              <a:rPr lang="en-GB" sz="3200" dirty="0">
                <a:solidFill>
                  <a:srgbClr val="1C1D1F"/>
                </a:solidFill>
              </a:rPr>
              <a:t>Implementing Transfers storing the balance</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566DE8DD-0333-215A-9F49-8C0776005915}"/>
              </a:ext>
            </a:extLst>
          </p:cNvPr>
          <p:cNvSpPr txBox="1"/>
          <p:nvPr/>
        </p:nvSpPr>
        <p:spPr>
          <a:xfrm>
            <a:off x="159026" y="1072204"/>
            <a:ext cx="7407965"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9CDCFE"/>
                </a:solidFill>
                <a:effectLst/>
                <a:latin typeface="Consolas" panose="020B0609020204030204" pitchFamily="49" charset="0"/>
              </a:rPr>
              <a:t> balance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7045398-CE32-6761-9B15-5E503C92DCBB}"/>
              </a:ext>
            </a:extLst>
          </p:cNvPr>
          <p:cNvSpPr txBox="1"/>
          <p:nvPr/>
        </p:nvSpPr>
        <p:spPr>
          <a:xfrm>
            <a:off x="7341704" y="56541"/>
            <a:ext cx="2564296" cy="2031325"/>
          </a:xfrm>
          <a:prstGeom prst="rect">
            <a:avLst/>
          </a:prstGeom>
          <a:noFill/>
        </p:spPr>
        <p:txBody>
          <a:bodyPr wrap="square">
            <a:spAutoFit/>
          </a:bodyPr>
          <a:lstStyle/>
          <a:p>
            <a:r>
              <a:rPr lang="en-GB" b="1" dirty="0"/>
              <a:t>To perform a transfer from an account we would like to be able to get the balance value from the account object but before we only calculated the balance.</a:t>
            </a:r>
          </a:p>
        </p:txBody>
      </p:sp>
      <p:sp>
        <p:nvSpPr>
          <p:cNvPr id="6" name="TextBox 5">
            <a:extLst>
              <a:ext uri="{FF2B5EF4-FFF2-40B4-BE49-F238E27FC236}">
                <a16:creationId xmlns:a16="http://schemas.microsoft.com/office/drawing/2014/main" id="{77CEE893-8D3B-910B-576E-7C1F2C11CAD9}"/>
              </a:ext>
            </a:extLst>
          </p:cNvPr>
          <p:cNvSpPr txBox="1"/>
          <p:nvPr/>
        </p:nvSpPr>
        <p:spPr>
          <a:xfrm>
            <a:off x="159026" y="2128031"/>
            <a:ext cx="9587948" cy="646331"/>
          </a:xfrm>
          <a:prstGeom prst="rect">
            <a:avLst/>
          </a:prstGeom>
          <a:noFill/>
        </p:spPr>
        <p:txBody>
          <a:bodyPr wrap="square">
            <a:spAutoFit/>
          </a:bodyPr>
          <a:lstStyle/>
          <a:p>
            <a:r>
              <a:rPr lang="en-GB" b="1" dirty="0"/>
              <a:t>To perform a transfer from an account we would like to be able to get the balance value from the account object but we did not store this value when performing the calcDisplayBalance function.</a:t>
            </a:r>
          </a:p>
        </p:txBody>
      </p:sp>
      <p:sp>
        <p:nvSpPr>
          <p:cNvPr id="7" name="TextBox 6">
            <a:extLst>
              <a:ext uri="{FF2B5EF4-FFF2-40B4-BE49-F238E27FC236}">
                <a16:creationId xmlns:a16="http://schemas.microsoft.com/office/drawing/2014/main" id="{05A714A0-6B49-65BA-2678-C6E4812102DB}"/>
              </a:ext>
            </a:extLst>
          </p:cNvPr>
          <p:cNvSpPr txBox="1"/>
          <p:nvPr/>
        </p:nvSpPr>
        <p:spPr>
          <a:xfrm>
            <a:off x="159026" y="3872971"/>
            <a:ext cx="9587948" cy="646331"/>
          </a:xfrm>
          <a:prstGeom prst="rect">
            <a:avLst/>
          </a:prstGeom>
          <a:noFill/>
        </p:spPr>
        <p:txBody>
          <a:bodyPr wrap="square">
            <a:spAutoFit/>
          </a:bodyPr>
          <a:lstStyle/>
          <a:p>
            <a:r>
              <a:rPr lang="en-GB" b="1" dirty="0"/>
              <a:t>We can modify this function to now take account as a parameter then add a new acc.balance to the account object. Now balance will be stored in the object rather than a variable.</a:t>
            </a:r>
          </a:p>
        </p:txBody>
      </p:sp>
      <p:sp>
        <p:nvSpPr>
          <p:cNvPr id="9" name="TextBox 8">
            <a:extLst>
              <a:ext uri="{FF2B5EF4-FFF2-40B4-BE49-F238E27FC236}">
                <a16:creationId xmlns:a16="http://schemas.microsoft.com/office/drawing/2014/main" id="{BB988248-0620-2A07-E318-D30686D5A030}"/>
              </a:ext>
            </a:extLst>
          </p:cNvPr>
          <p:cNvSpPr txBox="1"/>
          <p:nvPr/>
        </p:nvSpPr>
        <p:spPr>
          <a:xfrm>
            <a:off x="159026" y="4709539"/>
            <a:ext cx="5256559" cy="338554"/>
          </a:xfrm>
          <a:prstGeom prst="rect">
            <a:avLst/>
          </a:prstGeom>
          <a:noFill/>
        </p:spPr>
        <p:txBody>
          <a:bodyPr wrap="square">
            <a:spAutoFit/>
          </a:bodyPr>
          <a:lstStyle/>
          <a:p>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A848D0E-215A-F32E-3961-E881D5E8BAD3}"/>
              </a:ext>
            </a:extLst>
          </p:cNvPr>
          <p:cNvSpPr txBox="1"/>
          <p:nvPr/>
        </p:nvSpPr>
        <p:spPr>
          <a:xfrm>
            <a:off x="159026" y="5007928"/>
            <a:ext cx="9587948" cy="369332"/>
          </a:xfrm>
          <a:prstGeom prst="rect">
            <a:avLst/>
          </a:prstGeom>
          <a:noFill/>
        </p:spPr>
        <p:txBody>
          <a:bodyPr wrap="square">
            <a:spAutoFit/>
          </a:bodyPr>
          <a:lstStyle/>
          <a:p>
            <a:r>
              <a:rPr lang="en-GB" b="1" dirty="0"/>
              <a:t>When we now call this function we only have to pass in the currentAccount, not the movements.</a:t>
            </a:r>
          </a:p>
        </p:txBody>
      </p:sp>
      <p:sp>
        <p:nvSpPr>
          <p:cNvPr id="11" name="TextBox 10">
            <a:extLst>
              <a:ext uri="{FF2B5EF4-FFF2-40B4-BE49-F238E27FC236}">
                <a16:creationId xmlns:a16="http://schemas.microsoft.com/office/drawing/2014/main" id="{0ABE6B10-5AF0-CE83-A830-F931B1C6AB60}"/>
              </a:ext>
            </a:extLst>
          </p:cNvPr>
          <p:cNvSpPr txBox="1"/>
          <p:nvPr/>
        </p:nvSpPr>
        <p:spPr>
          <a:xfrm>
            <a:off x="159027" y="5355870"/>
            <a:ext cx="4331390" cy="584775"/>
          </a:xfrm>
          <a:prstGeom prst="rect">
            <a:avLst/>
          </a:prstGeom>
          <a:noFill/>
        </p:spPr>
        <p:txBody>
          <a:bodyPr wrap="square">
            <a:spAutoFit/>
          </a:bodyPr>
          <a:lstStyle/>
          <a:p>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p:txBody>
      </p:sp>
      <p:pic>
        <p:nvPicPr>
          <p:cNvPr id="13" name="Picture 12">
            <a:extLst>
              <a:ext uri="{FF2B5EF4-FFF2-40B4-BE49-F238E27FC236}">
                <a16:creationId xmlns:a16="http://schemas.microsoft.com/office/drawing/2014/main" id="{75B99CDF-77AE-FEF0-6A8D-0A60927565A7}"/>
              </a:ext>
            </a:extLst>
          </p:cNvPr>
          <p:cNvPicPr>
            <a:picLocks noChangeAspect="1"/>
          </p:cNvPicPr>
          <p:nvPr/>
        </p:nvPicPr>
        <p:blipFill>
          <a:blip r:embed="rId2"/>
          <a:stretch>
            <a:fillRect/>
          </a:stretch>
        </p:blipFill>
        <p:spPr>
          <a:xfrm>
            <a:off x="5415585" y="5372709"/>
            <a:ext cx="4095750" cy="1428750"/>
          </a:xfrm>
          <a:prstGeom prst="rect">
            <a:avLst/>
          </a:prstGeom>
        </p:spPr>
      </p:pic>
      <p:sp>
        <p:nvSpPr>
          <p:cNvPr id="14" name="TextBox 13">
            <a:extLst>
              <a:ext uri="{FF2B5EF4-FFF2-40B4-BE49-F238E27FC236}">
                <a16:creationId xmlns:a16="http://schemas.microsoft.com/office/drawing/2014/main" id="{0832CC30-9BE7-1784-880F-9A4A81AA51DD}"/>
              </a:ext>
            </a:extLst>
          </p:cNvPr>
          <p:cNvSpPr txBox="1"/>
          <p:nvPr/>
        </p:nvSpPr>
        <p:spPr>
          <a:xfrm>
            <a:off x="159026" y="6033090"/>
            <a:ext cx="4793974" cy="369332"/>
          </a:xfrm>
          <a:prstGeom prst="rect">
            <a:avLst/>
          </a:prstGeom>
          <a:noFill/>
        </p:spPr>
        <p:txBody>
          <a:bodyPr wrap="square">
            <a:spAutoFit/>
          </a:bodyPr>
          <a:lstStyle/>
          <a:p>
            <a:r>
              <a:rPr lang="en-GB" b="1" dirty="0"/>
              <a:t>Now balance is stored in the accounts object.</a:t>
            </a:r>
          </a:p>
        </p:txBody>
      </p:sp>
    </p:spTree>
    <p:extLst>
      <p:ext uri="{BB962C8B-B14F-4D97-AF65-F5344CB8AC3E}">
        <p14:creationId xmlns:p14="http://schemas.microsoft.com/office/powerpoint/2010/main" val="177931748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4A186C-8DF1-7EAE-4A86-3CABE1993740}"/>
              </a:ext>
            </a:extLst>
          </p:cNvPr>
          <p:cNvSpPr txBox="1"/>
          <p:nvPr/>
        </p:nvSpPr>
        <p:spPr>
          <a:xfrm>
            <a:off x="159026" y="92456"/>
            <a:ext cx="6679096" cy="584775"/>
          </a:xfrm>
          <a:prstGeom prst="rect">
            <a:avLst/>
          </a:prstGeom>
          <a:noFill/>
        </p:spPr>
        <p:txBody>
          <a:bodyPr wrap="square">
            <a:spAutoFit/>
          </a:bodyPr>
          <a:lstStyle/>
          <a:p>
            <a:r>
              <a:rPr lang="en-GB" sz="3200" dirty="0">
                <a:solidFill>
                  <a:srgbClr val="1C1D1F"/>
                </a:solidFill>
              </a:rPr>
              <a:t>Implementing Transfers event Listener</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6834626A-F3F1-2383-1828-E8E1CD49147C}"/>
              </a:ext>
            </a:extLst>
          </p:cNvPr>
          <p:cNvSpPr txBox="1"/>
          <p:nvPr/>
        </p:nvSpPr>
        <p:spPr>
          <a:xfrm>
            <a:off x="159026" y="1234832"/>
            <a:ext cx="9746973" cy="5016758"/>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btnTransfer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inputTransferAmount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recieverAcc</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inputTransferTo</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//console.log(amount, recieverAcc);</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validity conditions for transfer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recieverAcc</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recieverAcc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console.log('Transfer valid');</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a negative movement to the currentAccount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a positive movement to the recieverAcc</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recieverAcc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9B11038D-37CC-2984-4114-4F57257C88D1}"/>
              </a:ext>
            </a:extLst>
          </p:cNvPr>
          <p:cNvSpPr txBox="1"/>
          <p:nvPr/>
        </p:nvSpPr>
        <p:spPr>
          <a:xfrm>
            <a:off x="6294783" y="634667"/>
            <a:ext cx="3611217" cy="1200329"/>
          </a:xfrm>
          <a:prstGeom prst="rect">
            <a:avLst/>
          </a:prstGeom>
          <a:noFill/>
        </p:spPr>
        <p:txBody>
          <a:bodyPr wrap="square">
            <a:spAutoFit/>
          </a:bodyPr>
          <a:lstStyle/>
          <a:p>
            <a:r>
              <a:rPr lang="en-GB" b="1" dirty="0"/>
              <a:t>1) We add an event listener to the transfer button and store the amount and receiver account as variables.</a:t>
            </a:r>
          </a:p>
        </p:txBody>
      </p:sp>
      <p:sp>
        <p:nvSpPr>
          <p:cNvPr id="6" name="TextBox 5">
            <a:extLst>
              <a:ext uri="{FF2B5EF4-FFF2-40B4-BE49-F238E27FC236}">
                <a16:creationId xmlns:a16="http://schemas.microsoft.com/office/drawing/2014/main" id="{6823254B-609D-5B07-00EF-C31CCBED9B55}"/>
              </a:ext>
            </a:extLst>
          </p:cNvPr>
          <p:cNvSpPr txBox="1"/>
          <p:nvPr/>
        </p:nvSpPr>
        <p:spPr>
          <a:xfrm>
            <a:off x="6294783" y="2382681"/>
            <a:ext cx="3611216" cy="2308324"/>
          </a:xfrm>
          <a:prstGeom prst="rect">
            <a:avLst/>
          </a:prstGeom>
          <a:noFill/>
        </p:spPr>
        <p:txBody>
          <a:bodyPr wrap="square">
            <a:spAutoFit/>
          </a:bodyPr>
          <a:lstStyle/>
          <a:p>
            <a:r>
              <a:rPr lang="en-GB" b="1" dirty="0"/>
              <a:t>2) We validate the transfer with a series of conditions. A) Is the amount greater than zero?  B) Does the receiver account exist? C) is the current Account balance greater than the transfer amount? D) Is the receiver account different from the current account?</a:t>
            </a:r>
          </a:p>
        </p:txBody>
      </p:sp>
      <p:sp>
        <p:nvSpPr>
          <p:cNvPr id="7" name="TextBox 6">
            <a:extLst>
              <a:ext uri="{FF2B5EF4-FFF2-40B4-BE49-F238E27FC236}">
                <a16:creationId xmlns:a16="http://schemas.microsoft.com/office/drawing/2014/main" id="{150BE034-C50F-1FE8-26A8-3C1A68D8991C}"/>
              </a:ext>
            </a:extLst>
          </p:cNvPr>
          <p:cNvSpPr txBox="1"/>
          <p:nvPr/>
        </p:nvSpPr>
        <p:spPr>
          <a:xfrm>
            <a:off x="6294783" y="4694922"/>
            <a:ext cx="3611216" cy="1754326"/>
          </a:xfrm>
          <a:prstGeom prst="rect">
            <a:avLst/>
          </a:prstGeom>
          <a:noFill/>
        </p:spPr>
        <p:txBody>
          <a:bodyPr wrap="square">
            <a:spAutoFit/>
          </a:bodyPr>
          <a:lstStyle/>
          <a:p>
            <a:r>
              <a:rPr lang="en-GB" b="1" dirty="0"/>
              <a:t>3) push the transfer amount to the current account movements array as a negative number.</a:t>
            </a:r>
          </a:p>
          <a:p>
            <a:r>
              <a:rPr lang="en-GB" b="1" dirty="0"/>
              <a:t>Push the transfer amount to the receiver account movements array as a positive number.</a:t>
            </a:r>
          </a:p>
        </p:txBody>
      </p:sp>
    </p:spTree>
    <p:extLst>
      <p:ext uri="{BB962C8B-B14F-4D97-AF65-F5344CB8AC3E}">
        <p14:creationId xmlns:p14="http://schemas.microsoft.com/office/powerpoint/2010/main" val="975579574"/>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824CE3-A2C9-30CB-476C-157F423AE200}"/>
              </a:ext>
            </a:extLst>
          </p:cNvPr>
          <p:cNvSpPr txBox="1"/>
          <p:nvPr/>
        </p:nvSpPr>
        <p:spPr>
          <a:xfrm>
            <a:off x="159026" y="52700"/>
            <a:ext cx="6679096" cy="584775"/>
          </a:xfrm>
          <a:prstGeom prst="rect">
            <a:avLst/>
          </a:prstGeom>
          <a:noFill/>
        </p:spPr>
        <p:txBody>
          <a:bodyPr wrap="square">
            <a:spAutoFit/>
          </a:bodyPr>
          <a:lstStyle/>
          <a:p>
            <a:r>
              <a:rPr lang="en-GB" sz="3200" dirty="0">
                <a:solidFill>
                  <a:srgbClr val="1C1D1F"/>
                </a:solidFill>
              </a:rPr>
              <a:t>Implementing Transfers Refresh values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89E96E29-62BE-079A-0CA1-E26C3713A033}"/>
              </a:ext>
            </a:extLst>
          </p:cNvPr>
          <p:cNvSpPr txBox="1"/>
          <p:nvPr/>
        </p:nvSpPr>
        <p:spPr>
          <a:xfrm>
            <a:off x="159026" y="677231"/>
            <a:ext cx="5022574" cy="206210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Display Movements</a:t>
            </a:r>
            <a:endParaRPr lang="en-GB" sz="1600" b="1" dirty="0">
              <a:solidFill>
                <a:srgbClr val="D4D4D4"/>
              </a:solidFill>
              <a:effectLst/>
              <a:latin typeface="Consolas" panose="020B0609020204030204" pitchFamily="49" charset="0"/>
            </a:endParaRPr>
          </a:p>
          <a:p>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6A9955"/>
                </a:solidFill>
                <a:effectLst/>
                <a:latin typeface="Consolas" panose="020B0609020204030204" pitchFamily="49" charset="0"/>
              </a:rPr>
              <a:t>// Display balance</a:t>
            </a:r>
            <a:endParaRPr lang="en-GB" sz="1600" b="1" dirty="0">
              <a:solidFill>
                <a:srgbClr val="D4D4D4"/>
              </a:solidFill>
              <a:effectLst/>
              <a:latin typeface="Consolas" panose="020B0609020204030204" pitchFamily="49" charset="0"/>
            </a:endParaRPr>
          </a:p>
          <a:p>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6A9955"/>
                </a:solidFill>
                <a:effectLst/>
                <a:latin typeface="Consolas" panose="020B0609020204030204" pitchFamily="49" charset="0"/>
              </a:rPr>
              <a:t>// Display Summary</a:t>
            </a:r>
            <a:endParaRPr lang="en-GB" sz="1600" b="1" dirty="0">
              <a:solidFill>
                <a:srgbClr val="D4D4D4"/>
              </a:solidFill>
              <a:effectLst/>
              <a:latin typeface="Consolas" panose="020B0609020204030204" pitchFamily="49" charset="0"/>
            </a:endParaRPr>
          </a:p>
          <a:p>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D2B5B5E-C017-8D9F-AB00-1E0AA13BF988}"/>
              </a:ext>
            </a:extLst>
          </p:cNvPr>
          <p:cNvSpPr txBox="1"/>
          <p:nvPr/>
        </p:nvSpPr>
        <p:spPr>
          <a:xfrm>
            <a:off x="5181600" y="677231"/>
            <a:ext cx="4740964" cy="2585323"/>
          </a:xfrm>
          <a:prstGeom prst="rect">
            <a:avLst/>
          </a:prstGeom>
          <a:noFill/>
        </p:spPr>
        <p:txBody>
          <a:bodyPr wrap="square">
            <a:spAutoFit/>
          </a:bodyPr>
          <a:lstStyle/>
          <a:p>
            <a:r>
              <a:rPr lang="en-GB" b="1" dirty="0"/>
              <a:t>We want to refresh the values for the current account on the screen after performing the transfer. WE could just call these functions again but that would be bad practice. What we need to do is re-factor these into a separate function.</a:t>
            </a:r>
          </a:p>
          <a:p>
            <a:r>
              <a:rPr lang="en-GB" b="1" dirty="0"/>
              <a:t>We will do this by replacing these three function calls with one call to a function called updateUI.</a:t>
            </a:r>
          </a:p>
        </p:txBody>
      </p:sp>
      <p:sp>
        <p:nvSpPr>
          <p:cNvPr id="7" name="TextBox 6">
            <a:extLst>
              <a:ext uri="{FF2B5EF4-FFF2-40B4-BE49-F238E27FC236}">
                <a16:creationId xmlns:a16="http://schemas.microsoft.com/office/drawing/2014/main" id="{698DD0F2-49E8-36A8-23CD-F01E7596FD92}"/>
              </a:ext>
            </a:extLst>
          </p:cNvPr>
          <p:cNvSpPr txBox="1"/>
          <p:nvPr/>
        </p:nvSpPr>
        <p:spPr>
          <a:xfrm>
            <a:off x="159026" y="3113529"/>
            <a:ext cx="5241234"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balance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Summary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59E583E6-2AA5-C51A-2221-B977DC1C2BC4}"/>
              </a:ext>
            </a:extLst>
          </p:cNvPr>
          <p:cNvSpPr txBox="1"/>
          <p:nvPr/>
        </p:nvSpPr>
        <p:spPr>
          <a:xfrm>
            <a:off x="5165036" y="3464294"/>
            <a:ext cx="4740964" cy="923330"/>
          </a:xfrm>
          <a:prstGeom prst="rect">
            <a:avLst/>
          </a:prstGeom>
          <a:noFill/>
        </p:spPr>
        <p:txBody>
          <a:bodyPr wrap="square">
            <a:spAutoFit/>
          </a:bodyPr>
          <a:lstStyle/>
          <a:p>
            <a:r>
              <a:rPr lang="en-GB" b="1" dirty="0"/>
              <a:t>Now we have an udateUI function that we can call anywhere in our code when we want to refresh the screen values for the account.</a:t>
            </a:r>
          </a:p>
        </p:txBody>
      </p:sp>
      <p:sp>
        <p:nvSpPr>
          <p:cNvPr id="9" name="TextBox 8">
            <a:extLst>
              <a:ext uri="{FF2B5EF4-FFF2-40B4-BE49-F238E27FC236}">
                <a16:creationId xmlns:a16="http://schemas.microsoft.com/office/drawing/2014/main" id="{1954AEA9-55AD-1F5E-23DB-90B189234BCF}"/>
              </a:ext>
            </a:extLst>
          </p:cNvPr>
          <p:cNvSpPr txBox="1"/>
          <p:nvPr/>
        </p:nvSpPr>
        <p:spPr>
          <a:xfrm>
            <a:off x="4177746" y="5026607"/>
            <a:ext cx="5744818" cy="181588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a positive movement to the recieverAcc</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recieverAcc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97BF5955-6BA6-10D2-E709-770FA51BDA87}"/>
              </a:ext>
            </a:extLst>
          </p:cNvPr>
          <p:cNvSpPr txBox="1"/>
          <p:nvPr/>
        </p:nvSpPr>
        <p:spPr>
          <a:xfrm>
            <a:off x="212036" y="5472883"/>
            <a:ext cx="3670851" cy="923330"/>
          </a:xfrm>
          <a:prstGeom prst="rect">
            <a:avLst/>
          </a:prstGeom>
          <a:noFill/>
        </p:spPr>
        <p:txBody>
          <a:bodyPr wrap="square">
            <a:spAutoFit/>
          </a:bodyPr>
          <a:lstStyle/>
          <a:p>
            <a:r>
              <a:rPr lang="en-GB" b="1" dirty="0"/>
              <a:t>The last action to perform for the transfer event listener is to update the UI.</a:t>
            </a:r>
          </a:p>
        </p:txBody>
      </p:sp>
    </p:spTree>
    <p:extLst>
      <p:ext uri="{BB962C8B-B14F-4D97-AF65-F5344CB8AC3E}">
        <p14:creationId xmlns:p14="http://schemas.microsoft.com/office/powerpoint/2010/main" val="1743299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2C3A1-60F3-4123-AA2C-9211C96EA4C2}"/>
              </a:ext>
            </a:extLst>
          </p:cNvPr>
          <p:cNvPicPr>
            <a:picLocks noChangeAspect="1"/>
          </p:cNvPicPr>
          <p:nvPr/>
        </p:nvPicPr>
        <p:blipFill>
          <a:blip r:embed="rId2"/>
          <a:stretch>
            <a:fillRect/>
          </a:stretch>
        </p:blipFill>
        <p:spPr>
          <a:xfrm>
            <a:off x="5188755" y="1482619"/>
            <a:ext cx="1506537" cy="1705229"/>
          </a:xfrm>
          <a:prstGeom prst="rect">
            <a:avLst/>
          </a:prstGeom>
        </p:spPr>
      </p:pic>
      <p:pic>
        <p:nvPicPr>
          <p:cNvPr id="5" name="Picture 4">
            <a:extLst>
              <a:ext uri="{FF2B5EF4-FFF2-40B4-BE49-F238E27FC236}">
                <a16:creationId xmlns:a16="http://schemas.microsoft.com/office/drawing/2014/main" id="{51DB7FEF-AA21-4A74-A77D-1B46E60547B7}"/>
              </a:ext>
            </a:extLst>
          </p:cNvPr>
          <p:cNvPicPr>
            <a:picLocks noChangeAspect="1"/>
          </p:cNvPicPr>
          <p:nvPr/>
        </p:nvPicPr>
        <p:blipFill>
          <a:blip r:embed="rId3"/>
          <a:stretch>
            <a:fillRect/>
          </a:stretch>
        </p:blipFill>
        <p:spPr>
          <a:xfrm>
            <a:off x="7565320" y="1482619"/>
            <a:ext cx="1506537" cy="1718868"/>
          </a:xfrm>
          <a:prstGeom prst="rect">
            <a:avLst/>
          </a:prstGeom>
        </p:spPr>
      </p:pic>
      <p:pic>
        <p:nvPicPr>
          <p:cNvPr id="7" name="Picture 6">
            <a:extLst>
              <a:ext uri="{FF2B5EF4-FFF2-40B4-BE49-F238E27FC236}">
                <a16:creationId xmlns:a16="http://schemas.microsoft.com/office/drawing/2014/main" id="{EB403A53-AD99-4B97-B30D-454F97395ABF}"/>
              </a:ext>
            </a:extLst>
          </p:cNvPr>
          <p:cNvPicPr>
            <a:picLocks noChangeAspect="1"/>
          </p:cNvPicPr>
          <p:nvPr/>
        </p:nvPicPr>
        <p:blipFill>
          <a:blip r:embed="rId4"/>
          <a:stretch>
            <a:fillRect/>
          </a:stretch>
        </p:blipFill>
        <p:spPr>
          <a:xfrm>
            <a:off x="6263812" y="4250706"/>
            <a:ext cx="1552334" cy="1718868"/>
          </a:xfrm>
          <a:prstGeom prst="rect">
            <a:avLst/>
          </a:prstGeom>
        </p:spPr>
      </p:pic>
      <p:sp>
        <p:nvSpPr>
          <p:cNvPr id="8" name="TextBox 7">
            <a:extLst>
              <a:ext uri="{FF2B5EF4-FFF2-40B4-BE49-F238E27FC236}">
                <a16:creationId xmlns:a16="http://schemas.microsoft.com/office/drawing/2014/main" id="{FA3526AD-F1DB-4D65-8567-9429E971F5AF}"/>
              </a:ext>
            </a:extLst>
          </p:cNvPr>
          <p:cNvSpPr txBox="1"/>
          <p:nvPr/>
        </p:nvSpPr>
        <p:spPr>
          <a:xfrm>
            <a:off x="5364781" y="1054248"/>
            <a:ext cx="1154483" cy="461665"/>
          </a:xfrm>
          <a:prstGeom prst="rect">
            <a:avLst/>
          </a:prstGeom>
          <a:noFill/>
        </p:spPr>
        <p:txBody>
          <a:bodyPr wrap="none" rtlCol="0">
            <a:spAutoFit/>
          </a:bodyPr>
          <a:lstStyle/>
          <a:p>
            <a:r>
              <a:rPr lang="en-GB" sz="2400" b="1" dirty="0"/>
              <a:t>HTML 5</a:t>
            </a:r>
          </a:p>
        </p:txBody>
      </p:sp>
      <p:sp>
        <p:nvSpPr>
          <p:cNvPr id="9" name="TextBox 8">
            <a:extLst>
              <a:ext uri="{FF2B5EF4-FFF2-40B4-BE49-F238E27FC236}">
                <a16:creationId xmlns:a16="http://schemas.microsoft.com/office/drawing/2014/main" id="{99E12376-202E-4A21-9094-5F12C68FE7C8}"/>
              </a:ext>
            </a:extLst>
          </p:cNvPr>
          <p:cNvSpPr txBox="1"/>
          <p:nvPr/>
        </p:nvSpPr>
        <p:spPr>
          <a:xfrm>
            <a:off x="7911952" y="1067887"/>
            <a:ext cx="864339" cy="461665"/>
          </a:xfrm>
          <a:prstGeom prst="rect">
            <a:avLst/>
          </a:prstGeom>
          <a:noFill/>
        </p:spPr>
        <p:txBody>
          <a:bodyPr wrap="none" rtlCol="0">
            <a:spAutoFit/>
          </a:bodyPr>
          <a:lstStyle/>
          <a:p>
            <a:r>
              <a:rPr lang="en-GB" sz="2400" b="1" dirty="0"/>
              <a:t>CSS 3</a:t>
            </a:r>
          </a:p>
        </p:txBody>
      </p:sp>
      <p:sp>
        <p:nvSpPr>
          <p:cNvPr id="10" name="TextBox 9">
            <a:extLst>
              <a:ext uri="{FF2B5EF4-FFF2-40B4-BE49-F238E27FC236}">
                <a16:creationId xmlns:a16="http://schemas.microsoft.com/office/drawing/2014/main" id="{5EC24BEC-7B2A-4A80-BF79-9804817CFE7B}"/>
              </a:ext>
            </a:extLst>
          </p:cNvPr>
          <p:cNvSpPr txBox="1"/>
          <p:nvPr/>
        </p:nvSpPr>
        <p:spPr>
          <a:xfrm>
            <a:off x="6198883" y="3824565"/>
            <a:ext cx="1682192" cy="461665"/>
          </a:xfrm>
          <a:prstGeom prst="rect">
            <a:avLst/>
          </a:prstGeom>
          <a:noFill/>
        </p:spPr>
        <p:txBody>
          <a:bodyPr wrap="none" rtlCol="0">
            <a:spAutoFit/>
          </a:bodyPr>
          <a:lstStyle/>
          <a:p>
            <a:r>
              <a:rPr lang="en-GB" sz="2400" b="1" dirty="0"/>
              <a:t>JAVASCRIPT</a:t>
            </a:r>
          </a:p>
        </p:txBody>
      </p:sp>
      <p:sp>
        <p:nvSpPr>
          <p:cNvPr id="13" name="Oval 12">
            <a:extLst>
              <a:ext uri="{FF2B5EF4-FFF2-40B4-BE49-F238E27FC236}">
                <a16:creationId xmlns:a16="http://schemas.microsoft.com/office/drawing/2014/main" id="{FA4AFAF7-DAF2-4DF8-AA31-CA3FF77C7307}"/>
              </a:ext>
            </a:extLst>
          </p:cNvPr>
          <p:cNvSpPr/>
          <p:nvPr/>
        </p:nvSpPr>
        <p:spPr>
          <a:xfrm>
            <a:off x="5522822" y="3018813"/>
            <a:ext cx="3110508" cy="3162309"/>
          </a:xfrm>
          <a:prstGeom prst="ellipse">
            <a:avLst/>
          </a:prstGeom>
          <a:solidFill>
            <a:srgbClr val="FFC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1">
            <a:extLst>
              <a:ext uri="{FF2B5EF4-FFF2-40B4-BE49-F238E27FC236}">
                <a16:creationId xmlns:a16="http://schemas.microsoft.com/office/drawing/2014/main" id="{6F221F5A-6EB4-4CD8-9B6F-AF104789B794}"/>
              </a:ext>
            </a:extLst>
          </p:cNvPr>
          <p:cNvSpPr txBox="1">
            <a:spLocks/>
          </p:cNvSpPr>
          <p:nvPr/>
        </p:nvSpPr>
        <p:spPr>
          <a:xfrm>
            <a:off x="4195826" y="19015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A brief Introduction to Javascript</a:t>
            </a:r>
            <a:br>
              <a:rPr lang="en-GB" sz="3200" dirty="0">
                <a:latin typeface="+mn-lt"/>
              </a:rPr>
            </a:br>
            <a:br>
              <a:rPr lang="en-GB" sz="3200" dirty="0">
                <a:latin typeface="+mn-lt"/>
              </a:rPr>
            </a:br>
            <a:endParaRPr lang="en-GB" sz="3200" dirty="0">
              <a:latin typeface="+mn-lt"/>
            </a:endParaRPr>
          </a:p>
        </p:txBody>
      </p:sp>
      <p:sp>
        <p:nvSpPr>
          <p:cNvPr id="16" name="TextBox 15">
            <a:extLst>
              <a:ext uri="{FF2B5EF4-FFF2-40B4-BE49-F238E27FC236}">
                <a16:creationId xmlns:a16="http://schemas.microsoft.com/office/drawing/2014/main" id="{AF7E7CE9-D866-4BBB-B302-296CB3E44C4F}"/>
              </a:ext>
            </a:extLst>
          </p:cNvPr>
          <p:cNvSpPr txBox="1"/>
          <p:nvPr/>
        </p:nvSpPr>
        <p:spPr>
          <a:xfrm>
            <a:off x="137364" y="149464"/>
            <a:ext cx="4339125" cy="6740307"/>
          </a:xfrm>
          <a:prstGeom prst="rect">
            <a:avLst/>
          </a:prstGeom>
          <a:noFill/>
        </p:spPr>
        <p:txBody>
          <a:bodyPr wrap="square" rtlCol="0">
            <a:spAutoFit/>
          </a:bodyPr>
          <a:lstStyle/>
          <a:p>
            <a:r>
              <a:rPr lang="en-GB" dirty="0"/>
              <a:t>Javascript is one of three core languages that are used to build websites.</a:t>
            </a:r>
          </a:p>
          <a:p>
            <a:endParaRPr lang="en-GB" dirty="0"/>
          </a:p>
          <a:p>
            <a:r>
              <a:rPr lang="en-GB" dirty="0"/>
              <a:t>HTML 5 is responsible for the content of the page, text, images, links etc.</a:t>
            </a:r>
          </a:p>
          <a:p>
            <a:endParaRPr lang="en-GB" dirty="0"/>
          </a:p>
          <a:p>
            <a:r>
              <a:rPr lang="en-GB" dirty="0"/>
              <a:t>CSS 3 is responsible for the presentation. I.e layout, positioning, font sizes, colours etc.</a:t>
            </a:r>
          </a:p>
          <a:p>
            <a:endParaRPr lang="en-GB" dirty="0"/>
          </a:p>
          <a:p>
            <a:r>
              <a:rPr lang="en-GB" dirty="0"/>
              <a:t>JS is used to add dynamic and interactive effects to the webpage, manipulate content or CSS and build entire web applications in the browsers.</a:t>
            </a:r>
          </a:p>
          <a:p>
            <a:endParaRPr lang="en-GB" dirty="0"/>
          </a:p>
          <a:p>
            <a:r>
              <a:rPr lang="en-GB" dirty="0"/>
              <a:t>JavaScript has many popular frameworks that allow us to write code easily. Examples are jQuery, angular etc.</a:t>
            </a:r>
          </a:p>
          <a:p>
            <a:endParaRPr lang="en-GB" dirty="0"/>
          </a:p>
          <a:p>
            <a:r>
              <a:rPr lang="en-GB" dirty="0"/>
              <a:t>Javascript is a front end language that interacts with the user and the backend languages like PHP.  JavaScript can also be run in the backend server-side as a browser independent application using tools like Nodejs.</a:t>
            </a:r>
          </a:p>
        </p:txBody>
      </p:sp>
      <p:sp>
        <p:nvSpPr>
          <p:cNvPr id="11" name="Oval 10">
            <a:extLst>
              <a:ext uri="{FF2B5EF4-FFF2-40B4-BE49-F238E27FC236}">
                <a16:creationId xmlns:a16="http://schemas.microsoft.com/office/drawing/2014/main" id="{341248CB-6AE6-442E-A63F-8627309D181D}"/>
              </a:ext>
            </a:extLst>
          </p:cNvPr>
          <p:cNvSpPr/>
          <p:nvPr/>
        </p:nvSpPr>
        <p:spPr>
          <a:xfrm>
            <a:off x="4441974" y="766933"/>
            <a:ext cx="3110508" cy="3162309"/>
          </a:xfrm>
          <a:prstGeom prst="ellipse">
            <a:avLst/>
          </a:prstGeom>
          <a:solidFill>
            <a:srgbClr val="FF0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val 11">
            <a:extLst>
              <a:ext uri="{FF2B5EF4-FFF2-40B4-BE49-F238E27FC236}">
                <a16:creationId xmlns:a16="http://schemas.microsoft.com/office/drawing/2014/main" id="{F2AD9093-5037-4338-91DD-BA78A0121031}"/>
              </a:ext>
            </a:extLst>
          </p:cNvPr>
          <p:cNvSpPr/>
          <p:nvPr/>
        </p:nvSpPr>
        <p:spPr>
          <a:xfrm>
            <a:off x="6719419" y="813541"/>
            <a:ext cx="3110508" cy="3162309"/>
          </a:xfrm>
          <a:prstGeom prst="ellipse">
            <a:avLst/>
          </a:prstGeom>
          <a:solidFill>
            <a:schemeClr val="accent1">
              <a:lumMod val="75000"/>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7912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7F081-8784-41F8-8D28-B17E7CF0E13D}"/>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2</a:t>
            </a:r>
          </a:p>
        </p:txBody>
      </p:sp>
    </p:spTree>
    <p:extLst>
      <p:ext uri="{BB962C8B-B14F-4D97-AF65-F5344CB8AC3E}">
        <p14:creationId xmlns:p14="http://schemas.microsoft.com/office/powerpoint/2010/main" val="2760508419"/>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24237-482A-61D9-0DF4-C9DD1D799399}"/>
              </a:ext>
            </a:extLst>
          </p:cNvPr>
          <p:cNvPicPr>
            <a:picLocks noChangeAspect="1"/>
          </p:cNvPicPr>
          <p:nvPr/>
        </p:nvPicPr>
        <p:blipFill>
          <a:blip r:embed="rId2"/>
          <a:stretch>
            <a:fillRect/>
          </a:stretch>
        </p:blipFill>
        <p:spPr>
          <a:xfrm>
            <a:off x="6710645" y="227771"/>
            <a:ext cx="3041092" cy="6371812"/>
          </a:xfrm>
          <a:prstGeom prst="rect">
            <a:avLst/>
          </a:prstGeom>
        </p:spPr>
      </p:pic>
      <p:sp>
        <p:nvSpPr>
          <p:cNvPr id="4" name="TextBox 3">
            <a:extLst>
              <a:ext uri="{FF2B5EF4-FFF2-40B4-BE49-F238E27FC236}">
                <a16:creationId xmlns:a16="http://schemas.microsoft.com/office/drawing/2014/main" id="{A866C655-5BE0-1E52-BFED-2F78D3AC50DE}"/>
              </a:ext>
            </a:extLst>
          </p:cNvPr>
          <p:cNvSpPr txBox="1"/>
          <p:nvPr/>
        </p:nvSpPr>
        <p:spPr>
          <a:xfrm>
            <a:off x="304800" y="4140082"/>
            <a:ext cx="6405845" cy="2308324"/>
          </a:xfrm>
          <a:prstGeom prst="rect">
            <a:avLst/>
          </a:prstGeom>
          <a:noFill/>
        </p:spPr>
        <p:txBody>
          <a:bodyPr wrap="square">
            <a:spAutoFit/>
          </a:bodyPr>
          <a:lstStyle/>
          <a:p>
            <a:r>
              <a:rPr lang="en-GB" b="1" dirty="0"/>
              <a:t>We see that if a transfer of 100 to jd is performed the updateUI function works.</a:t>
            </a:r>
          </a:p>
          <a:p>
            <a:endParaRPr lang="en-GB" b="1" dirty="0"/>
          </a:p>
          <a:p>
            <a:r>
              <a:rPr lang="en-GB" b="1" dirty="0"/>
              <a:t>Also the account.movements array shows a -100 new amount.</a:t>
            </a:r>
          </a:p>
          <a:p>
            <a:r>
              <a:rPr lang="en-GB" b="1" dirty="0"/>
              <a:t>The Jessica Davis account.movements shows a positive 100 new amount.</a:t>
            </a:r>
          </a:p>
          <a:p>
            <a:endParaRPr lang="en-GB" b="1" dirty="0"/>
          </a:p>
          <a:p>
            <a:r>
              <a:rPr lang="en-GB" b="1" dirty="0"/>
              <a:t>Final step is to clear the values in the transfer money block.</a:t>
            </a:r>
          </a:p>
        </p:txBody>
      </p:sp>
      <p:pic>
        <p:nvPicPr>
          <p:cNvPr id="6" name="Picture 5">
            <a:extLst>
              <a:ext uri="{FF2B5EF4-FFF2-40B4-BE49-F238E27FC236}">
                <a16:creationId xmlns:a16="http://schemas.microsoft.com/office/drawing/2014/main" id="{30F90C56-9809-A50C-58B6-AB0B2664EDFD}"/>
              </a:ext>
            </a:extLst>
          </p:cNvPr>
          <p:cNvPicPr>
            <a:picLocks noChangeAspect="1"/>
          </p:cNvPicPr>
          <p:nvPr/>
        </p:nvPicPr>
        <p:blipFill>
          <a:blip r:embed="rId3"/>
          <a:stretch>
            <a:fillRect/>
          </a:stretch>
        </p:blipFill>
        <p:spPr>
          <a:xfrm>
            <a:off x="304800" y="761486"/>
            <a:ext cx="6274282" cy="3184348"/>
          </a:xfrm>
          <a:prstGeom prst="rect">
            <a:avLst/>
          </a:prstGeom>
        </p:spPr>
      </p:pic>
      <p:sp>
        <p:nvSpPr>
          <p:cNvPr id="7" name="Rectangle 6">
            <a:extLst>
              <a:ext uri="{FF2B5EF4-FFF2-40B4-BE49-F238E27FC236}">
                <a16:creationId xmlns:a16="http://schemas.microsoft.com/office/drawing/2014/main" id="{203E5C7B-AD2F-34EB-5409-91649923604A}"/>
              </a:ext>
            </a:extLst>
          </p:cNvPr>
          <p:cNvSpPr/>
          <p:nvPr/>
        </p:nvSpPr>
        <p:spPr>
          <a:xfrm>
            <a:off x="4953000" y="1616764"/>
            <a:ext cx="1626082" cy="636104"/>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B4979AE7-E24B-98F4-AB19-C3B39DC74C57}"/>
              </a:ext>
            </a:extLst>
          </p:cNvPr>
          <p:cNvSpPr/>
          <p:nvPr/>
        </p:nvSpPr>
        <p:spPr>
          <a:xfrm>
            <a:off x="467139" y="2590799"/>
            <a:ext cx="3429000" cy="636104"/>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C3B9EBEA-0DE2-C35C-D677-D1EC5CB48030}"/>
              </a:ext>
            </a:extLst>
          </p:cNvPr>
          <p:cNvSpPr/>
          <p:nvPr/>
        </p:nvSpPr>
        <p:spPr>
          <a:xfrm>
            <a:off x="7248940" y="2518298"/>
            <a:ext cx="769737" cy="238155"/>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6075C8FB-1CBA-333C-6443-CDDE386333F5}"/>
              </a:ext>
            </a:extLst>
          </p:cNvPr>
          <p:cNvSpPr/>
          <p:nvPr/>
        </p:nvSpPr>
        <p:spPr>
          <a:xfrm>
            <a:off x="7242316" y="5705448"/>
            <a:ext cx="769737" cy="238155"/>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C8BE112E-1661-FDEB-13EA-B345D2D584D0}"/>
              </a:ext>
            </a:extLst>
          </p:cNvPr>
          <p:cNvSpPr txBox="1"/>
          <p:nvPr/>
        </p:nvSpPr>
        <p:spPr>
          <a:xfrm>
            <a:off x="159026" y="92456"/>
            <a:ext cx="6679096" cy="584775"/>
          </a:xfrm>
          <a:prstGeom prst="rect">
            <a:avLst/>
          </a:prstGeom>
          <a:noFill/>
        </p:spPr>
        <p:txBody>
          <a:bodyPr wrap="square">
            <a:spAutoFit/>
          </a:bodyPr>
          <a:lstStyle/>
          <a:p>
            <a:r>
              <a:rPr lang="en-GB" sz="3200" dirty="0">
                <a:solidFill>
                  <a:srgbClr val="1C1D1F"/>
                </a:solidFill>
              </a:rPr>
              <a:t>Implementing Transfers check values</a:t>
            </a:r>
            <a:endParaRPr lang="en-GB" sz="3200" b="0" i="0" dirty="0">
              <a:solidFill>
                <a:srgbClr val="1C1D1F"/>
              </a:solidFill>
              <a:effectLst/>
            </a:endParaRPr>
          </a:p>
        </p:txBody>
      </p:sp>
      <p:sp>
        <p:nvSpPr>
          <p:cNvPr id="14" name="TextBox 13">
            <a:extLst>
              <a:ext uri="{FF2B5EF4-FFF2-40B4-BE49-F238E27FC236}">
                <a16:creationId xmlns:a16="http://schemas.microsoft.com/office/drawing/2014/main" id="{9232D386-F65D-53AA-4789-D6ECBA7625BE}"/>
              </a:ext>
            </a:extLst>
          </p:cNvPr>
          <p:cNvSpPr txBox="1"/>
          <p:nvPr/>
        </p:nvSpPr>
        <p:spPr>
          <a:xfrm>
            <a:off x="304800" y="6380300"/>
            <a:ext cx="6533322" cy="338554"/>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inputTransferAmount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inputTransferTo</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63469387"/>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EFD4CB-0D72-F227-55D8-BBEEB4D483CF}"/>
              </a:ext>
            </a:extLst>
          </p:cNvPr>
          <p:cNvSpPr txBox="1"/>
          <p:nvPr/>
        </p:nvSpPr>
        <p:spPr>
          <a:xfrm>
            <a:off x="29817" y="35607"/>
            <a:ext cx="4002157" cy="584775"/>
          </a:xfrm>
          <a:prstGeom prst="rect">
            <a:avLst/>
          </a:prstGeom>
          <a:noFill/>
        </p:spPr>
        <p:txBody>
          <a:bodyPr wrap="square">
            <a:spAutoFit/>
          </a:bodyPr>
          <a:lstStyle/>
          <a:p>
            <a:r>
              <a:rPr lang="en-GB" sz="3200" dirty="0">
                <a:solidFill>
                  <a:srgbClr val="1C1D1F"/>
                </a:solidFill>
              </a:rPr>
              <a:t>The findIndex method</a:t>
            </a:r>
            <a:endParaRPr lang="en-GB" sz="3200" b="0" i="0" dirty="0">
              <a:solidFill>
                <a:srgbClr val="1C1D1F"/>
              </a:solidFill>
              <a:effectLst/>
            </a:endParaRPr>
          </a:p>
        </p:txBody>
      </p:sp>
      <p:sp>
        <p:nvSpPr>
          <p:cNvPr id="5" name="TextBox 4">
            <a:extLst>
              <a:ext uri="{FF2B5EF4-FFF2-40B4-BE49-F238E27FC236}">
                <a16:creationId xmlns:a16="http://schemas.microsoft.com/office/drawing/2014/main" id="{EB3B031A-080F-7DAE-554A-78CCB0FD520F}"/>
              </a:ext>
            </a:extLst>
          </p:cNvPr>
          <p:cNvSpPr txBox="1"/>
          <p:nvPr/>
        </p:nvSpPr>
        <p:spPr>
          <a:xfrm>
            <a:off x="4572001" y="158717"/>
            <a:ext cx="5304182" cy="923330"/>
          </a:xfrm>
          <a:prstGeom prst="rect">
            <a:avLst/>
          </a:prstGeom>
          <a:noFill/>
        </p:spPr>
        <p:txBody>
          <a:bodyPr wrap="square">
            <a:spAutoFit/>
          </a:bodyPr>
          <a:lstStyle/>
          <a:p>
            <a:r>
              <a:rPr lang="en-GB" b="1" dirty="0"/>
              <a:t>The find index method is almost identical to the find method except that the findIndex returns the index whereas the find returns the value.</a:t>
            </a:r>
          </a:p>
        </p:txBody>
      </p:sp>
      <p:sp>
        <p:nvSpPr>
          <p:cNvPr id="7" name="TextBox 6">
            <a:extLst>
              <a:ext uri="{FF2B5EF4-FFF2-40B4-BE49-F238E27FC236}">
                <a16:creationId xmlns:a16="http://schemas.microsoft.com/office/drawing/2014/main" id="{FBA138FD-C5EB-5A6D-6B02-CD6D307EC582}"/>
              </a:ext>
            </a:extLst>
          </p:cNvPr>
          <p:cNvSpPr txBox="1"/>
          <p:nvPr/>
        </p:nvSpPr>
        <p:spPr>
          <a:xfrm>
            <a:off x="238539" y="628906"/>
            <a:ext cx="7832035"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account4</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'Sarah Smith'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90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interestRate: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pin: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4444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account3</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account4</a:t>
            </a:r>
            <a:r>
              <a:rPr lang="en-GB" sz="1600" b="1" dirty="0">
                <a:solidFill>
                  <a:srgbClr val="D4D4D4"/>
                </a:solidFill>
                <a:effectLst/>
                <a:latin typeface="Consolas" panose="020B0609020204030204" pitchFamily="49" charset="0"/>
              </a:rPr>
              <a:t>];</a:t>
            </a:r>
          </a:p>
        </p:txBody>
      </p:sp>
      <p:cxnSp>
        <p:nvCxnSpPr>
          <p:cNvPr id="9" name="Straight Connector 8">
            <a:extLst>
              <a:ext uri="{FF2B5EF4-FFF2-40B4-BE49-F238E27FC236}">
                <a16:creationId xmlns:a16="http://schemas.microsoft.com/office/drawing/2014/main" id="{BF20BC24-7AC3-4CB0-BD79-4146BB9D8A02}"/>
              </a:ext>
            </a:extLst>
          </p:cNvPr>
          <p:cNvCxnSpPr/>
          <p:nvPr/>
        </p:nvCxnSpPr>
        <p:spPr>
          <a:xfrm flipV="1">
            <a:off x="5539409" y="2372957"/>
            <a:ext cx="967408" cy="3180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CCBF00-15BA-F62F-674D-C0DE45EF5A2D}"/>
              </a:ext>
            </a:extLst>
          </p:cNvPr>
          <p:cNvCxnSpPr>
            <a:cxnSpLocks/>
          </p:cNvCxnSpPr>
          <p:nvPr/>
        </p:nvCxnSpPr>
        <p:spPr>
          <a:xfrm flipV="1">
            <a:off x="364435" y="817005"/>
            <a:ext cx="3332922" cy="1001978"/>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0E585BD-27B6-A454-03A4-61BAF2DFDCE5}"/>
              </a:ext>
            </a:extLst>
          </p:cNvPr>
          <p:cNvSpPr txBox="1"/>
          <p:nvPr/>
        </p:nvSpPr>
        <p:spPr>
          <a:xfrm>
            <a:off x="4572000" y="1120939"/>
            <a:ext cx="5334000" cy="1200329"/>
          </a:xfrm>
          <a:prstGeom prst="rect">
            <a:avLst/>
          </a:prstGeom>
          <a:noFill/>
        </p:spPr>
        <p:txBody>
          <a:bodyPr wrap="square">
            <a:spAutoFit/>
          </a:bodyPr>
          <a:lstStyle/>
          <a:p>
            <a:r>
              <a:rPr lang="en-GB" b="1" dirty="0"/>
              <a:t>A good use for the findIndex method is for account deletion where we can use the splice method to remove account4 from the array but we need to index – findIndex!</a:t>
            </a:r>
          </a:p>
        </p:txBody>
      </p:sp>
      <p:sp>
        <p:nvSpPr>
          <p:cNvPr id="14" name="TextBox 13">
            <a:extLst>
              <a:ext uri="{FF2B5EF4-FFF2-40B4-BE49-F238E27FC236}">
                <a16:creationId xmlns:a16="http://schemas.microsoft.com/office/drawing/2014/main" id="{AFEC06C7-3EE0-5CB4-EA88-1E1D759031BB}"/>
              </a:ext>
            </a:extLst>
          </p:cNvPr>
          <p:cNvSpPr txBox="1"/>
          <p:nvPr/>
        </p:nvSpPr>
        <p:spPr>
          <a:xfrm>
            <a:off x="238539" y="2994007"/>
            <a:ext cx="6854687" cy="3046988"/>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btnClose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inputCloseUsername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inputClosePin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pin</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9B28E289-9873-DFC5-08CB-2C67113A4C29}"/>
              </a:ext>
            </a:extLst>
          </p:cNvPr>
          <p:cNvSpPr txBox="1"/>
          <p:nvPr/>
        </p:nvSpPr>
        <p:spPr>
          <a:xfrm>
            <a:off x="6285672" y="2779864"/>
            <a:ext cx="3569804" cy="923330"/>
          </a:xfrm>
          <a:prstGeom prst="rect">
            <a:avLst/>
          </a:prstGeom>
          <a:noFill/>
        </p:spPr>
        <p:txBody>
          <a:bodyPr wrap="square">
            <a:spAutoFit/>
          </a:bodyPr>
          <a:lstStyle/>
          <a:p>
            <a:r>
              <a:rPr lang="en-GB" b="1" dirty="0"/>
              <a:t>An event listener is created for the close button and the inputs are validated with an if statement.</a:t>
            </a:r>
          </a:p>
        </p:txBody>
      </p:sp>
      <p:sp>
        <p:nvSpPr>
          <p:cNvPr id="16" name="TextBox 15">
            <a:extLst>
              <a:ext uri="{FF2B5EF4-FFF2-40B4-BE49-F238E27FC236}">
                <a16:creationId xmlns:a16="http://schemas.microsoft.com/office/drawing/2014/main" id="{3CA3D9E4-35AA-9A85-6ACB-B5D62C9ABC5F}"/>
              </a:ext>
            </a:extLst>
          </p:cNvPr>
          <p:cNvSpPr txBox="1"/>
          <p:nvPr/>
        </p:nvSpPr>
        <p:spPr>
          <a:xfrm>
            <a:off x="6506816" y="4151464"/>
            <a:ext cx="3348659" cy="923330"/>
          </a:xfrm>
          <a:prstGeom prst="rect">
            <a:avLst/>
          </a:prstGeom>
          <a:noFill/>
        </p:spPr>
        <p:txBody>
          <a:bodyPr wrap="square">
            <a:spAutoFit/>
          </a:bodyPr>
          <a:lstStyle/>
          <a:p>
            <a:r>
              <a:rPr lang="en-GB" b="1" dirty="0"/>
              <a:t>Index variable is defined and the findIndex method is used to find the object in the accounts array.</a:t>
            </a:r>
          </a:p>
        </p:txBody>
      </p:sp>
      <p:pic>
        <p:nvPicPr>
          <p:cNvPr id="18" name="Picture 17">
            <a:extLst>
              <a:ext uri="{FF2B5EF4-FFF2-40B4-BE49-F238E27FC236}">
                <a16:creationId xmlns:a16="http://schemas.microsoft.com/office/drawing/2014/main" id="{C3174A2E-6C86-40B4-77AC-DDA8AFD75FCE}"/>
              </a:ext>
            </a:extLst>
          </p:cNvPr>
          <p:cNvPicPr>
            <a:picLocks noChangeAspect="1"/>
          </p:cNvPicPr>
          <p:nvPr/>
        </p:nvPicPr>
        <p:blipFill>
          <a:blip r:embed="rId2"/>
          <a:stretch>
            <a:fillRect/>
          </a:stretch>
        </p:blipFill>
        <p:spPr>
          <a:xfrm>
            <a:off x="6506816" y="5273765"/>
            <a:ext cx="3348659" cy="1484680"/>
          </a:xfrm>
          <a:prstGeom prst="rect">
            <a:avLst/>
          </a:prstGeom>
        </p:spPr>
      </p:pic>
      <p:pic>
        <p:nvPicPr>
          <p:cNvPr id="20" name="Picture 19">
            <a:extLst>
              <a:ext uri="{FF2B5EF4-FFF2-40B4-BE49-F238E27FC236}">
                <a16:creationId xmlns:a16="http://schemas.microsoft.com/office/drawing/2014/main" id="{E85C8B80-5018-B8ED-362A-93CE3267FEF2}"/>
              </a:ext>
            </a:extLst>
          </p:cNvPr>
          <p:cNvPicPr>
            <a:picLocks noChangeAspect="1"/>
          </p:cNvPicPr>
          <p:nvPr/>
        </p:nvPicPr>
        <p:blipFill>
          <a:blip r:embed="rId3"/>
          <a:stretch>
            <a:fillRect/>
          </a:stretch>
        </p:blipFill>
        <p:spPr>
          <a:xfrm>
            <a:off x="3399185" y="5211167"/>
            <a:ext cx="2759765" cy="1547278"/>
          </a:xfrm>
          <a:prstGeom prst="rect">
            <a:avLst/>
          </a:prstGeom>
        </p:spPr>
      </p:pic>
      <p:pic>
        <p:nvPicPr>
          <p:cNvPr id="22" name="Picture 21">
            <a:extLst>
              <a:ext uri="{FF2B5EF4-FFF2-40B4-BE49-F238E27FC236}">
                <a16:creationId xmlns:a16="http://schemas.microsoft.com/office/drawing/2014/main" id="{2A7FFADF-0601-737A-6AE8-E0F0F8A567C5}"/>
              </a:ext>
            </a:extLst>
          </p:cNvPr>
          <p:cNvPicPr>
            <a:picLocks noChangeAspect="1"/>
          </p:cNvPicPr>
          <p:nvPr/>
        </p:nvPicPr>
        <p:blipFill>
          <a:blip r:embed="rId4"/>
          <a:stretch>
            <a:fillRect/>
          </a:stretch>
        </p:blipFill>
        <p:spPr>
          <a:xfrm>
            <a:off x="6272418" y="5737061"/>
            <a:ext cx="381843" cy="381843"/>
          </a:xfrm>
          <a:prstGeom prst="rect">
            <a:avLst/>
          </a:prstGeom>
        </p:spPr>
      </p:pic>
      <p:sp>
        <p:nvSpPr>
          <p:cNvPr id="23" name="TextBox 22">
            <a:extLst>
              <a:ext uri="{FF2B5EF4-FFF2-40B4-BE49-F238E27FC236}">
                <a16:creationId xmlns:a16="http://schemas.microsoft.com/office/drawing/2014/main" id="{C5DE8BC1-2680-116F-601A-1D73E3AC7CD2}"/>
              </a:ext>
            </a:extLst>
          </p:cNvPr>
          <p:cNvSpPr txBox="1"/>
          <p:nvPr/>
        </p:nvSpPr>
        <p:spPr>
          <a:xfrm>
            <a:off x="750403" y="5657239"/>
            <a:ext cx="2759765" cy="923330"/>
          </a:xfrm>
          <a:prstGeom prst="rect">
            <a:avLst/>
          </a:prstGeom>
          <a:noFill/>
        </p:spPr>
        <p:txBody>
          <a:bodyPr wrap="square">
            <a:spAutoFit/>
          </a:bodyPr>
          <a:lstStyle/>
          <a:p>
            <a:r>
              <a:rPr lang="en-GB" b="1" dirty="0"/>
              <a:t>findIndex returns a value of 3 which corresponds to the Sarah Smith Object.</a:t>
            </a:r>
          </a:p>
        </p:txBody>
      </p:sp>
    </p:spTree>
    <p:extLst>
      <p:ext uri="{BB962C8B-B14F-4D97-AF65-F5344CB8AC3E}">
        <p14:creationId xmlns:p14="http://schemas.microsoft.com/office/powerpoint/2010/main" val="277104444"/>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DF77FF-4A56-FE9B-9C39-C537FB5CC311}"/>
              </a:ext>
            </a:extLst>
          </p:cNvPr>
          <p:cNvSpPr txBox="1"/>
          <p:nvPr/>
        </p:nvSpPr>
        <p:spPr>
          <a:xfrm>
            <a:off x="6245916" y="210984"/>
            <a:ext cx="3640206" cy="923330"/>
          </a:xfrm>
          <a:prstGeom prst="rect">
            <a:avLst/>
          </a:prstGeom>
          <a:noFill/>
        </p:spPr>
        <p:txBody>
          <a:bodyPr wrap="square">
            <a:spAutoFit/>
          </a:bodyPr>
          <a:lstStyle/>
          <a:p>
            <a:r>
              <a:rPr lang="en-GB" b="1" dirty="0"/>
              <a:t>The find index method returns the </a:t>
            </a:r>
            <a:r>
              <a:rPr lang="en-GB" b="1" dirty="0">
                <a:solidFill>
                  <a:srgbClr val="FF0000"/>
                </a:solidFill>
              </a:rPr>
              <a:t>index</a:t>
            </a:r>
            <a:r>
              <a:rPr lang="en-GB" b="1" dirty="0"/>
              <a:t> of the </a:t>
            </a:r>
            <a:r>
              <a:rPr lang="en-GB" b="1" dirty="0">
                <a:solidFill>
                  <a:srgbClr val="FF0000"/>
                </a:solidFill>
              </a:rPr>
              <a:t>first</a:t>
            </a:r>
            <a:r>
              <a:rPr lang="en-GB" b="1" dirty="0"/>
              <a:t> element in the array which matches the condition.</a:t>
            </a:r>
          </a:p>
        </p:txBody>
      </p:sp>
      <p:sp>
        <p:nvSpPr>
          <p:cNvPr id="3" name="TextBox 2">
            <a:extLst>
              <a:ext uri="{FF2B5EF4-FFF2-40B4-BE49-F238E27FC236}">
                <a16:creationId xmlns:a16="http://schemas.microsoft.com/office/drawing/2014/main" id="{20CEE8E4-8CB3-B534-9234-5454A007D635}"/>
              </a:ext>
            </a:extLst>
          </p:cNvPr>
          <p:cNvSpPr txBox="1"/>
          <p:nvPr/>
        </p:nvSpPr>
        <p:spPr>
          <a:xfrm>
            <a:off x="106846" y="210984"/>
            <a:ext cx="6139070"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p:txBody>
      </p:sp>
      <p:sp>
        <p:nvSpPr>
          <p:cNvPr id="4" name="Rectangle 3">
            <a:extLst>
              <a:ext uri="{FF2B5EF4-FFF2-40B4-BE49-F238E27FC236}">
                <a16:creationId xmlns:a16="http://schemas.microsoft.com/office/drawing/2014/main" id="{D8D2BFC8-9EEF-DF72-B3C5-BFE9026C9B8F}"/>
              </a:ext>
            </a:extLst>
          </p:cNvPr>
          <p:cNvSpPr/>
          <p:nvPr/>
        </p:nvSpPr>
        <p:spPr>
          <a:xfrm>
            <a:off x="809211" y="496431"/>
            <a:ext cx="5367131" cy="3180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AA4E1F63-4DA4-D0B6-6372-196335213C70}"/>
              </a:ext>
            </a:extLst>
          </p:cNvPr>
          <p:cNvSpPr txBox="1"/>
          <p:nvPr/>
        </p:nvSpPr>
        <p:spPr>
          <a:xfrm>
            <a:off x="4243181" y="137687"/>
            <a:ext cx="1116494" cy="369332"/>
          </a:xfrm>
          <a:prstGeom prst="rect">
            <a:avLst/>
          </a:prstGeom>
          <a:noFill/>
        </p:spPr>
        <p:txBody>
          <a:bodyPr wrap="square">
            <a:spAutoFit/>
          </a:bodyPr>
          <a:lstStyle/>
          <a:p>
            <a:r>
              <a:rPr lang="en-GB" b="1" dirty="0">
                <a:solidFill>
                  <a:srgbClr val="FF0000"/>
                </a:solidFill>
              </a:rPr>
              <a:t>condition</a:t>
            </a:r>
          </a:p>
        </p:txBody>
      </p:sp>
      <p:pic>
        <p:nvPicPr>
          <p:cNvPr id="7" name="Picture 6">
            <a:extLst>
              <a:ext uri="{FF2B5EF4-FFF2-40B4-BE49-F238E27FC236}">
                <a16:creationId xmlns:a16="http://schemas.microsoft.com/office/drawing/2014/main" id="{404EF147-B465-43CC-C12B-A96558CD94AA}"/>
              </a:ext>
            </a:extLst>
          </p:cNvPr>
          <p:cNvPicPr>
            <a:picLocks noChangeAspect="1"/>
          </p:cNvPicPr>
          <p:nvPr/>
        </p:nvPicPr>
        <p:blipFill>
          <a:blip r:embed="rId2"/>
          <a:stretch>
            <a:fillRect/>
          </a:stretch>
        </p:blipFill>
        <p:spPr>
          <a:xfrm>
            <a:off x="3757587" y="3815319"/>
            <a:ext cx="6128535" cy="1060906"/>
          </a:xfrm>
          <a:prstGeom prst="rect">
            <a:avLst/>
          </a:prstGeom>
        </p:spPr>
      </p:pic>
      <p:sp>
        <p:nvSpPr>
          <p:cNvPr id="9" name="TextBox 8">
            <a:extLst>
              <a:ext uri="{FF2B5EF4-FFF2-40B4-BE49-F238E27FC236}">
                <a16:creationId xmlns:a16="http://schemas.microsoft.com/office/drawing/2014/main" id="{DFB241F4-B425-7612-8FC2-2363DFC6C5DE}"/>
              </a:ext>
            </a:extLst>
          </p:cNvPr>
          <p:cNvSpPr txBox="1"/>
          <p:nvPr/>
        </p:nvSpPr>
        <p:spPr>
          <a:xfrm>
            <a:off x="97916" y="1750056"/>
            <a:ext cx="6983067" cy="4770537"/>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btnClose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inputCloseUsername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inputClosePin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pin</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findIndex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console.log(index);</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Delete Account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Hide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containerApp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6A9955"/>
                </a:solidFill>
                <a:effectLst/>
                <a:latin typeface="Consolas" panose="020B0609020204030204" pitchFamily="49" charset="0"/>
              </a:rPr>
              <a:t>  // clear input values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inputCloseUsername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inputClosePin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C6E3F08-BF0E-5E41-5929-5DF61178B77F}"/>
              </a:ext>
            </a:extLst>
          </p:cNvPr>
          <p:cNvSpPr txBox="1"/>
          <p:nvPr/>
        </p:nvSpPr>
        <p:spPr>
          <a:xfrm>
            <a:off x="6436001" y="1389188"/>
            <a:ext cx="3469999" cy="2031325"/>
          </a:xfrm>
          <a:prstGeom prst="rect">
            <a:avLst/>
          </a:prstGeom>
          <a:noFill/>
        </p:spPr>
        <p:txBody>
          <a:bodyPr wrap="square">
            <a:spAutoFit/>
          </a:bodyPr>
          <a:lstStyle/>
          <a:p>
            <a:r>
              <a:rPr lang="en-GB" b="1" dirty="0"/>
              <a:t>Now we just add the actions to perform to delete the account from the accounts array.</a:t>
            </a:r>
          </a:p>
          <a:p>
            <a:pPr marL="342900" indent="-342900">
              <a:buAutoNum type="arabicParenR"/>
            </a:pPr>
            <a:r>
              <a:rPr lang="en-GB" b="1" dirty="0"/>
              <a:t>Use splice to remove that index from the array.</a:t>
            </a:r>
          </a:p>
          <a:p>
            <a:pPr marL="342900" indent="-342900">
              <a:buAutoNum type="arabicParenR"/>
            </a:pPr>
            <a:r>
              <a:rPr lang="en-GB" b="1" dirty="0"/>
              <a:t>Hide UI by setting containerApp opacity to zero.</a:t>
            </a:r>
          </a:p>
        </p:txBody>
      </p:sp>
      <p:sp>
        <p:nvSpPr>
          <p:cNvPr id="11" name="TextBox 10">
            <a:extLst>
              <a:ext uri="{FF2B5EF4-FFF2-40B4-BE49-F238E27FC236}">
                <a16:creationId xmlns:a16="http://schemas.microsoft.com/office/drawing/2014/main" id="{A0C09E28-068A-B1DE-98E9-92414E42712B}"/>
              </a:ext>
            </a:extLst>
          </p:cNvPr>
          <p:cNvSpPr txBox="1"/>
          <p:nvPr/>
        </p:nvSpPr>
        <p:spPr>
          <a:xfrm>
            <a:off x="6553199" y="4490919"/>
            <a:ext cx="3352801" cy="923330"/>
          </a:xfrm>
          <a:prstGeom prst="rect">
            <a:avLst/>
          </a:prstGeom>
          <a:noFill/>
        </p:spPr>
        <p:txBody>
          <a:bodyPr wrap="square">
            <a:spAutoFit/>
          </a:bodyPr>
          <a:lstStyle/>
          <a:p>
            <a:r>
              <a:rPr lang="en-GB" b="1" dirty="0"/>
              <a:t>Note how the accounts array now only has 3 users in it and Sarah Smith has been removed.</a:t>
            </a:r>
          </a:p>
        </p:txBody>
      </p:sp>
      <p:sp>
        <p:nvSpPr>
          <p:cNvPr id="12" name="TextBox 11">
            <a:extLst>
              <a:ext uri="{FF2B5EF4-FFF2-40B4-BE49-F238E27FC236}">
                <a16:creationId xmlns:a16="http://schemas.microsoft.com/office/drawing/2014/main" id="{C1818C66-FE7B-9A53-9DCD-E7B63D13C05C}"/>
              </a:ext>
            </a:extLst>
          </p:cNvPr>
          <p:cNvSpPr txBox="1"/>
          <p:nvPr/>
        </p:nvSpPr>
        <p:spPr>
          <a:xfrm>
            <a:off x="6115051" y="5644255"/>
            <a:ext cx="3790950" cy="646331"/>
          </a:xfrm>
          <a:prstGeom prst="rect">
            <a:avLst/>
          </a:prstGeom>
          <a:noFill/>
        </p:spPr>
        <p:txBody>
          <a:bodyPr wrap="square">
            <a:spAutoFit/>
          </a:bodyPr>
          <a:lstStyle/>
          <a:p>
            <a:r>
              <a:rPr lang="en-GB" b="1" dirty="0"/>
              <a:t>Last action is to clear the input values from the close form.</a:t>
            </a:r>
          </a:p>
        </p:txBody>
      </p:sp>
    </p:spTree>
    <p:extLst>
      <p:ext uri="{BB962C8B-B14F-4D97-AF65-F5344CB8AC3E}">
        <p14:creationId xmlns:p14="http://schemas.microsoft.com/office/powerpoint/2010/main" val="255472531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DF3C97-385B-84AA-1580-F5B9C564A646}"/>
              </a:ext>
            </a:extLst>
          </p:cNvPr>
          <p:cNvSpPr txBox="1"/>
          <p:nvPr/>
        </p:nvSpPr>
        <p:spPr>
          <a:xfrm>
            <a:off x="29816" y="35607"/>
            <a:ext cx="6384235" cy="584775"/>
          </a:xfrm>
          <a:prstGeom prst="rect">
            <a:avLst/>
          </a:prstGeom>
          <a:noFill/>
        </p:spPr>
        <p:txBody>
          <a:bodyPr wrap="square">
            <a:spAutoFit/>
          </a:bodyPr>
          <a:lstStyle/>
          <a:p>
            <a:r>
              <a:rPr lang="en-GB" sz="3200" dirty="0">
                <a:solidFill>
                  <a:srgbClr val="1C1D1F"/>
                </a:solidFill>
              </a:rPr>
              <a:t>The Some and Every methods (ES6)</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AC9EE8E9-DD99-52F6-E4B9-6A6F8DFCBFE2}"/>
              </a:ext>
            </a:extLst>
          </p:cNvPr>
          <p:cNvSpPr txBox="1"/>
          <p:nvPr/>
        </p:nvSpPr>
        <p:spPr>
          <a:xfrm>
            <a:off x="145774" y="673390"/>
            <a:ext cx="7553739"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716EECC4-B5BC-78AE-097B-2EF6961A25CB}"/>
              </a:ext>
            </a:extLst>
          </p:cNvPr>
          <p:cNvPicPr>
            <a:picLocks noChangeAspect="1"/>
          </p:cNvPicPr>
          <p:nvPr/>
        </p:nvPicPr>
        <p:blipFill>
          <a:blip r:embed="rId2"/>
          <a:stretch>
            <a:fillRect/>
          </a:stretch>
        </p:blipFill>
        <p:spPr>
          <a:xfrm>
            <a:off x="4413594" y="1211999"/>
            <a:ext cx="5015243" cy="578126"/>
          </a:xfrm>
          <a:prstGeom prst="rect">
            <a:avLst/>
          </a:prstGeom>
        </p:spPr>
      </p:pic>
      <p:sp>
        <p:nvSpPr>
          <p:cNvPr id="9" name="TextBox 8">
            <a:extLst>
              <a:ext uri="{FF2B5EF4-FFF2-40B4-BE49-F238E27FC236}">
                <a16:creationId xmlns:a16="http://schemas.microsoft.com/office/drawing/2014/main" id="{357B2CAB-9708-2DE6-23DC-763E2241DBBE}"/>
              </a:ext>
            </a:extLst>
          </p:cNvPr>
          <p:cNvSpPr txBox="1"/>
          <p:nvPr/>
        </p:nvSpPr>
        <p:spPr>
          <a:xfrm>
            <a:off x="7282027" y="211725"/>
            <a:ext cx="2564296" cy="923330"/>
          </a:xfrm>
          <a:prstGeom prst="rect">
            <a:avLst/>
          </a:prstGeom>
          <a:noFill/>
        </p:spPr>
        <p:txBody>
          <a:bodyPr wrap="square">
            <a:spAutoFit/>
          </a:bodyPr>
          <a:lstStyle/>
          <a:p>
            <a:r>
              <a:rPr lang="en-GB" b="1" dirty="0"/>
              <a:t>We can use includes metho to check if a value is in an array</a:t>
            </a:r>
          </a:p>
        </p:txBody>
      </p:sp>
      <p:sp>
        <p:nvSpPr>
          <p:cNvPr id="11" name="TextBox 10">
            <a:extLst>
              <a:ext uri="{FF2B5EF4-FFF2-40B4-BE49-F238E27FC236}">
                <a16:creationId xmlns:a16="http://schemas.microsoft.com/office/drawing/2014/main" id="{AAE2F0BA-5575-09F7-7C11-A13C1CD31590}"/>
              </a:ext>
            </a:extLst>
          </p:cNvPr>
          <p:cNvSpPr txBox="1"/>
          <p:nvPr/>
        </p:nvSpPr>
        <p:spPr>
          <a:xfrm>
            <a:off x="145774" y="1734042"/>
            <a:ext cx="9594532" cy="646331"/>
          </a:xfrm>
          <a:prstGeom prst="rect">
            <a:avLst/>
          </a:prstGeom>
          <a:noFill/>
        </p:spPr>
        <p:txBody>
          <a:bodyPr wrap="square">
            <a:spAutoFit/>
          </a:bodyPr>
          <a:lstStyle/>
          <a:p>
            <a:r>
              <a:rPr lang="en-GB" b="1" dirty="0"/>
              <a:t>But includes can only really test for equality so includes will return true if any value in the array is exactly equal to -130. Some can be used to test for a condition.</a:t>
            </a:r>
          </a:p>
        </p:txBody>
      </p:sp>
      <p:sp>
        <p:nvSpPr>
          <p:cNvPr id="13" name="TextBox 12">
            <a:extLst>
              <a:ext uri="{FF2B5EF4-FFF2-40B4-BE49-F238E27FC236}">
                <a16:creationId xmlns:a16="http://schemas.microsoft.com/office/drawing/2014/main" id="{F03AE660-8563-11F6-CD2F-FC5E8244B697}"/>
              </a:ext>
            </a:extLst>
          </p:cNvPr>
          <p:cNvSpPr txBox="1"/>
          <p:nvPr/>
        </p:nvSpPr>
        <p:spPr>
          <a:xfrm>
            <a:off x="145774" y="2490020"/>
            <a:ext cx="6877878"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anyDeposits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anyDeposits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depositsFifteen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1500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depositsFifteen</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DCB43ABC-AE26-3E36-844A-FDF24E6AED34}"/>
              </a:ext>
            </a:extLst>
          </p:cNvPr>
          <p:cNvPicPr>
            <a:picLocks noChangeAspect="1"/>
          </p:cNvPicPr>
          <p:nvPr/>
        </p:nvPicPr>
        <p:blipFill>
          <a:blip r:embed="rId3"/>
          <a:stretch>
            <a:fillRect/>
          </a:stretch>
        </p:blipFill>
        <p:spPr>
          <a:xfrm>
            <a:off x="6835033" y="2626769"/>
            <a:ext cx="721209" cy="705182"/>
          </a:xfrm>
          <a:prstGeom prst="rect">
            <a:avLst/>
          </a:prstGeom>
        </p:spPr>
      </p:pic>
      <p:sp>
        <p:nvSpPr>
          <p:cNvPr id="16" name="TextBox 15">
            <a:extLst>
              <a:ext uri="{FF2B5EF4-FFF2-40B4-BE49-F238E27FC236}">
                <a16:creationId xmlns:a16="http://schemas.microsoft.com/office/drawing/2014/main" id="{215B182B-6F0B-7369-CC36-A9834924B71F}"/>
              </a:ext>
            </a:extLst>
          </p:cNvPr>
          <p:cNvSpPr txBox="1"/>
          <p:nvPr/>
        </p:nvSpPr>
        <p:spPr>
          <a:xfrm>
            <a:off x="7719433" y="2549266"/>
            <a:ext cx="2186567" cy="923330"/>
          </a:xfrm>
          <a:prstGeom prst="rect">
            <a:avLst/>
          </a:prstGeom>
          <a:noFill/>
        </p:spPr>
        <p:txBody>
          <a:bodyPr wrap="square">
            <a:spAutoFit/>
          </a:bodyPr>
          <a:lstStyle/>
          <a:p>
            <a:r>
              <a:rPr lang="en-GB" b="1" dirty="0"/>
              <a:t>With some we can check for a condition such as greater than.</a:t>
            </a:r>
          </a:p>
        </p:txBody>
      </p:sp>
      <p:sp>
        <p:nvSpPr>
          <p:cNvPr id="17" name="TextBox 16">
            <a:extLst>
              <a:ext uri="{FF2B5EF4-FFF2-40B4-BE49-F238E27FC236}">
                <a16:creationId xmlns:a16="http://schemas.microsoft.com/office/drawing/2014/main" id="{60E163DA-2511-8FDA-B135-60E08C58AC87}"/>
              </a:ext>
            </a:extLst>
          </p:cNvPr>
          <p:cNvSpPr txBox="1"/>
          <p:nvPr/>
        </p:nvSpPr>
        <p:spPr>
          <a:xfrm>
            <a:off x="145774" y="3950208"/>
            <a:ext cx="9594532" cy="923330"/>
          </a:xfrm>
          <a:prstGeom prst="rect">
            <a:avLst/>
          </a:prstGeom>
          <a:noFill/>
        </p:spPr>
        <p:txBody>
          <a:bodyPr wrap="square">
            <a:spAutoFit/>
          </a:bodyPr>
          <a:lstStyle/>
          <a:p>
            <a:r>
              <a:rPr lang="en-GB" b="1" dirty="0"/>
              <a:t>WE can use the some method in out Bankist project to implement the loan functionality where our virtual bank will only grant a loan if there is at least one deposit in the account that is equal to or greater than 10% of the user requested loan amount.</a:t>
            </a:r>
          </a:p>
        </p:txBody>
      </p:sp>
    </p:spTree>
    <p:extLst>
      <p:ext uri="{BB962C8B-B14F-4D97-AF65-F5344CB8AC3E}">
        <p14:creationId xmlns:p14="http://schemas.microsoft.com/office/powerpoint/2010/main" val="38623448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A03ECA-5480-1966-E1CA-4B52E096AC70}"/>
              </a:ext>
            </a:extLst>
          </p:cNvPr>
          <p:cNvSpPr txBox="1"/>
          <p:nvPr/>
        </p:nvSpPr>
        <p:spPr>
          <a:xfrm>
            <a:off x="238538" y="304083"/>
            <a:ext cx="9170505" cy="329320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btnLoan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inputLoanAmount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loan</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clear input value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inputLoanAmount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AF8D3FB-068F-654D-797A-FC45FEEA59B9}"/>
              </a:ext>
            </a:extLst>
          </p:cNvPr>
          <p:cNvSpPr txBox="1"/>
          <p:nvPr/>
        </p:nvSpPr>
        <p:spPr>
          <a:xfrm>
            <a:off x="6228523" y="304083"/>
            <a:ext cx="3346174" cy="923330"/>
          </a:xfrm>
          <a:prstGeom prst="rect">
            <a:avLst/>
          </a:prstGeom>
          <a:noFill/>
        </p:spPr>
        <p:txBody>
          <a:bodyPr wrap="square">
            <a:spAutoFit/>
          </a:bodyPr>
          <a:lstStyle/>
          <a:p>
            <a:r>
              <a:rPr lang="en-GB" b="1" dirty="0"/>
              <a:t>We create an event listener for the loan button and put the amount into a variable.</a:t>
            </a:r>
          </a:p>
        </p:txBody>
      </p:sp>
      <p:sp>
        <p:nvSpPr>
          <p:cNvPr id="5" name="TextBox 4">
            <a:extLst>
              <a:ext uri="{FF2B5EF4-FFF2-40B4-BE49-F238E27FC236}">
                <a16:creationId xmlns:a16="http://schemas.microsoft.com/office/drawing/2014/main" id="{4581BD78-3B41-8889-E62E-697D5B50F5C2}"/>
              </a:ext>
            </a:extLst>
          </p:cNvPr>
          <p:cNvSpPr txBox="1"/>
          <p:nvPr/>
        </p:nvSpPr>
        <p:spPr>
          <a:xfrm>
            <a:off x="4823790" y="1653544"/>
            <a:ext cx="5088836" cy="1200329"/>
          </a:xfrm>
          <a:prstGeom prst="rect">
            <a:avLst/>
          </a:prstGeom>
          <a:noFill/>
        </p:spPr>
        <p:txBody>
          <a:bodyPr wrap="square">
            <a:spAutoFit/>
          </a:bodyPr>
          <a:lstStyle/>
          <a:p>
            <a:r>
              <a:rPr lang="en-GB" b="1" dirty="0"/>
              <a:t>We validate the amount in an if statement checking it is greater than zero. Also the some method is used to check if the loan amount is greater than 10% of any existing value in the movements array.</a:t>
            </a:r>
          </a:p>
        </p:txBody>
      </p:sp>
      <p:sp>
        <p:nvSpPr>
          <p:cNvPr id="6" name="TextBox 5">
            <a:extLst>
              <a:ext uri="{FF2B5EF4-FFF2-40B4-BE49-F238E27FC236}">
                <a16:creationId xmlns:a16="http://schemas.microsoft.com/office/drawing/2014/main" id="{63385B6F-B467-8AD3-0199-9174E7BA68A1}"/>
              </a:ext>
            </a:extLst>
          </p:cNvPr>
          <p:cNvSpPr txBox="1"/>
          <p:nvPr/>
        </p:nvSpPr>
        <p:spPr>
          <a:xfrm>
            <a:off x="4817164" y="2853873"/>
            <a:ext cx="5088836" cy="923330"/>
          </a:xfrm>
          <a:prstGeom prst="rect">
            <a:avLst/>
          </a:prstGeom>
          <a:noFill/>
        </p:spPr>
        <p:txBody>
          <a:bodyPr wrap="square">
            <a:spAutoFit/>
          </a:bodyPr>
          <a:lstStyle/>
          <a:p>
            <a:r>
              <a:rPr lang="en-GB" b="1" dirty="0"/>
              <a:t>We perform three actions if amount passes validation: a) push loan amount to movements array. b) updateUI. c) clear input value.</a:t>
            </a:r>
          </a:p>
        </p:txBody>
      </p:sp>
      <p:pic>
        <p:nvPicPr>
          <p:cNvPr id="8" name="Picture 7">
            <a:extLst>
              <a:ext uri="{FF2B5EF4-FFF2-40B4-BE49-F238E27FC236}">
                <a16:creationId xmlns:a16="http://schemas.microsoft.com/office/drawing/2014/main" id="{42DC3161-BBA8-8A0E-DB0B-A90A3270752D}"/>
              </a:ext>
            </a:extLst>
          </p:cNvPr>
          <p:cNvPicPr>
            <a:picLocks noChangeAspect="1"/>
          </p:cNvPicPr>
          <p:nvPr/>
        </p:nvPicPr>
        <p:blipFill>
          <a:blip r:embed="rId2"/>
          <a:stretch>
            <a:fillRect/>
          </a:stretch>
        </p:blipFill>
        <p:spPr>
          <a:xfrm>
            <a:off x="4953000" y="3993997"/>
            <a:ext cx="4953000" cy="2420918"/>
          </a:xfrm>
          <a:prstGeom prst="rect">
            <a:avLst/>
          </a:prstGeom>
        </p:spPr>
      </p:pic>
      <p:sp>
        <p:nvSpPr>
          <p:cNvPr id="9" name="TextBox 8">
            <a:extLst>
              <a:ext uri="{FF2B5EF4-FFF2-40B4-BE49-F238E27FC236}">
                <a16:creationId xmlns:a16="http://schemas.microsoft.com/office/drawing/2014/main" id="{73832CBF-F3E0-D9C5-1F4D-29C5C1C72742}"/>
              </a:ext>
            </a:extLst>
          </p:cNvPr>
          <p:cNvSpPr txBox="1"/>
          <p:nvPr/>
        </p:nvSpPr>
        <p:spPr>
          <a:xfrm>
            <a:off x="238538" y="4197455"/>
            <a:ext cx="4938378" cy="1200329"/>
          </a:xfrm>
          <a:prstGeom prst="rect">
            <a:avLst/>
          </a:prstGeom>
          <a:noFill/>
        </p:spPr>
        <p:txBody>
          <a:bodyPr wrap="square">
            <a:spAutoFit/>
          </a:bodyPr>
          <a:lstStyle/>
          <a:p>
            <a:r>
              <a:rPr lang="en-GB" b="1" dirty="0"/>
              <a:t>A loan amount of 1000 was requested. </a:t>
            </a:r>
          </a:p>
          <a:p>
            <a:r>
              <a:rPr lang="en-GB" b="1" dirty="0"/>
              <a:t>10% of 1000 is 100 so there must be an existing movement of 100 or more for some method condition to be met.</a:t>
            </a:r>
          </a:p>
        </p:txBody>
      </p:sp>
    </p:spTree>
    <p:extLst>
      <p:ext uri="{BB962C8B-B14F-4D97-AF65-F5344CB8AC3E}">
        <p14:creationId xmlns:p14="http://schemas.microsoft.com/office/powerpoint/2010/main" val="3877712629"/>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EA4ADCB-8EAF-6F26-A039-82773A8875C9}"/>
              </a:ext>
            </a:extLst>
          </p:cNvPr>
          <p:cNvSpPr txBox="1"/>
          <p:nvPr/>
        </p:nvSpPr>
        <p:spPr>
          <a:xfrm>
            <a:off x="185532" y="295006"/>
            <a:ext cx="6205330"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every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account4</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account4</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every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pic>
        <p:nvPicPr>
          <p:cNvPr id="7" name="Picture 6">
            <a:extLst>
              <a:ext uri="{FF2B5EF4-FFF2-40B4-BE49-F238E27FC236}">
                <a16:creationId xmlns:a16="http://schemas.microsoft.com/office/drawing/2014/main" id="{0122D841-B411-EBAC-465C-CF2D3B9ECABD}"/>
              </a:ext>
            </a:extLst>
          </p:cNvPr>
          <p:cNvPicPr>
            <a:picLocks noChangeAspect="1"/>
          </p:cNvPicPr>
          <p:nvPr/>
        </p:nvPicPr>
        <p:blipFill>
          <a:blip r:embed="rId2"/>
          <a:stretch>
            <a:fillRect/>
          </a:stretch>
        </p:blipFill>
        <p:spPr>
          <a:xfrm>
            <a:off x="6274736" y="295007"/>
            <a:ext cx="3631264" cy="1077217"/>
          </a:xfrm>
          <a:prstGeom prst="rect">
            <a:avLst/>
          </a:prstGeom>
        </p:spPr>
      </p:pic>
      <p:sp>
        <p:nvSpPr>
          <p:cNvPr id="8" name="TextBox 7">
            <a:extLst>
              <a:ext uri="{FF2B5EF4-FFF2-40B4-BE49-F238E27FC236}">
                <a16:creationId xmlns:a16="http://schemas.microsoft.com/office/drawing/2014/main" id="{A82A602C-3AB6-37A9-4809-DC0B2286C0EE}"/>
              </a:ext>
            </a:extLst>
          </p:cNvPr>
          <p:cNvSpPr txBox="1"/>
          <p:nvPr/>
        </p:nvSpPr>
        <p:spPr>
          <a:xfrm>
            <a:off x="185532" y="1498556"/>
            <a:ext cx="9594532" cy="1754326"/>
          </a:xfrm>
          <a:prstGeom prst="rect">
            <a:avLst/>
          </a:prstGeom>
          <a:noFill/>
        </p:spPr>
        <p:txBody>
          <a:bodyPr wrap="square">
            <a:spAutoFit/>
          </a:bodyPr>
          <a:lstStyle/>
          <a:p>
            <a:r>
              <a:rPr lang="en-GB" b="1" dirty="0"/>
              <a:t>The every method returns true if every element in the array meets the condition.</a:t>
            </a:r>
          </a:p>
          <a:p>
            <a:endParaRPr lang="en-GB" b="1" dirty="0"/>
          </a:p>
          <a:p>
            <a:r>
              <a:rPr lang="en-GB" b="1" dirty="0"/>
              <a:t>For example in movements we have negative and positive values so these do not meet the condition of being greater than zero.</a:t>
            </a:r>
          </a:p>
          <a:p>
            <a:endParaRPr lang="en-GB" b="1" dirty="0"/>
          </a:p>
          <a:p>
            <a:r>
              <a:rPr lang="en-GB" b="1" dirty="0"/>
              <a:t>Account4.movements only has positive values above zero so does meet the condition.</a:t>
            </a:r>
          </a:p>
        </p:txBody>
      </p:sp>
      <p:sp>
        <p:nvSpPr>
          <p:cNvPr id="10" name="TextBox 9">
            <a:extLst>
              <a:ext uri="{FF2B5EF4-FFF2-40B4-BE49-F238E27FC236}">
                <a16:creationId xmlns:a16="http://schemas.microsoft.com/office/drawing/2014/main" id="{6E859F1D-6B25-826E-60EE-361563D72900}"/>
              </a:ext>
            </a:extLst>
          </p:cNvPr>
          <p:cNvSpPr txBox="1"/>
          <p:nvPr/>
        </p:nvSpPr>
        <p:spPr>
          <a:xfrm>
            <a:off x="185532" y="3830406"/>
            <a:ext cx="4598503"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every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A271003A-2C6C-3BEA-97F9-0148D8D0461C}"/>
              </a:ext>
            </a:extLst>
          </p:cNvPr>
          <p:cNvSpPr txBox="1"/>
          <p:nvPr/>
        </p:nvSpPr>
        <p:spPr>
          <a:xfrm>
            <a:off x="4651513" y="3605118"/>
            <a:ext cx="5251173" cy="1754326"/>
          </a:xfrm>
          <a:prstGeom prst="rect">
            <a:avLst/>
          </a:prstGeom>
          <a:noFill/>
        </p:spPr>
        <p:txBody>
          <a:bodyPr wrap="square">
            <a:spAutoFit/>
          </a:bodyPr>
          <a:lstStyle/>
          <a:p>
            <a:r>
              <a:rPr lang="en-GB" b="1" dirty="0"/>
              <a:t>We can also write the function separately and pass it as a function.</a:t>
            </a:r>
          </a:p>
          <a:p>
            <a:endParaRPr lang="en-GB" b="1" dirty="0"/>
          </a:p>
          <a:p>
            <a:r>
              <a:rPr lang="en-GB" b="1" dirty="0"/>
              <a:t>In this example the console.log functions are call-backs to the deposit function. They all reuse the same function of deposit.</a:t>
            </a:r>
          </a:p>
        </p:txBody>
      </p:sp>
    </p:spTree>
    <p:extLst>
      <p:ext uri="{BB962C8B-B14F-4D97-AF65-F5344CB8AC3E}">
        <p14:creationId xmlns:p14="http://schemas.microsoft.com/office/powerpoint/2010/main" val="4023102731"/>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C265A2-3726-8AD7-0601-5C8C3B636E77}"/>
              </a:ext>
            </a:extLst>
          </p:cNvPr>
          <p:cNvSpPr txBox="1"/>
          <p:nvPr/>
        </p:nvSpPr>
        <p:spPr>
          <a:xfrm>
            <a:off x="135834" y="128372"/>
            <a:ext cx="6814297" cy="584775"/>
          </a:xfrm>
          <a:prstGeom prst="rect">
            <a:avLst/>
          </a:prstGeom>
          <a:noFill/>
        </p:spPr>
        <p:txBody>
          <a:bodyPr wrap="square">
            <a:spAutoFit/>
          </a:bodyPr>
          <a:lstStyle/>
          <a:p>
            <a:r>
              <a:rPr lang="en-GB" sz="3200" dirty="0">
                <a:solidFill>
                  <a:srgbClr val="1C1D1F"/>
                </a:solidFill>
              </a:rPr>
              <a:t>The flat and flatMap methods (ES2019)</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3A5157FD-4804-1BDA-C3D2-B9AB7872DBF7}"/>
              </a:ext>
            </a:extLst>
          </p:cNvPr>
          <p:cNvSpPr txBox="1"/>
          <p:nvPr/>
        </p:nvSpPr>
        <p:spPr>
          <a:xfrm>
            <a:off x="228602" y="817818"/>
            <a:ext cx="4962938"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5D292CEC-623C-BEE0-CB2D-9194D8588179}"/>
              </a:ext>
            </a:extLst>
          </p:cNvPr>
          <p:cNvPicPr>
            <a:picLocks noChangeAspect="1"/>
          </p:cNvPicPr>
          <p:nvPr/>
        </p:nvPicPr>
        <p:blipFill>
          <a:blip r:embed="rId2"/>
          <a:stretch>
            <a:fillRect/>
          </a:stretch>
        </p:blipFill>
        <p:spPr>
          <a:xfrm>
            <a:off x="6950131" y="185090"/>
            <a:ext cx="2820035" cy="3339807"/>
          </a:xfrm>
          <a:prstGeom prst="rect">
            <a:avLst/>
          </a:prstGeom>
        </p:spPr>
      </p:pic>
      <p:sp>
        <p:nvSpPr>
          <p:cNvPr id="7" name="TextBox 6">
            <a:extLst>
              <a:ext uri="{FF2B5EF4-FFF2-40B4-BE49-F238E27FC236}">
                <a16:creationId xmlns:a16="http://schemas.microsoft.com/office/drawing/2014/main" id="{F8211FA8-6B61-20D1-60F2-9D9612731FE8}"/>
              </a:ext>
            </a:extLst>
          </p:cNvPr>
          <p:cNvSpPr txBox="1"/>
          <p:nvPr/>
        </p:nvSpPr>
        <p:spPr>
          <a:xfrm>
            <a:off x="228600" y="1854994"/>
            <a:ext cx="7113104" cy="369332"/>
          </a:xfrm>
          <a:prstGeom prst="rect">
            <a:avLst/>
          </a:prstGeom>
          <a:noFill/>
        </p:spPr>
        <p:txBody>
          <a:bodyPr wrap="square">
            <a:spAutoFit/>
          </a:bodyPr>
          <a:lstStyle/>
          <a:p>
            <a:r>
              <a:rPr lang="en-GB" b="1" dirty="0"/>
              <a:t>The flat method will flatten the contents of nested arrays into one array.</a:t>
            </a:r>
          </a:p>
        </p:txBody>
      </p:sp>
      <p:pic>
        <p:nvPicPr>
          <p:cNvPr id="9" name="Picture 8">
            <a:extLst>
              <a:ext uri="{FF2B5EF4-FFF2-40B4-BE49-F238E27FC236}">
                <a16:creationId xmlns:a16="http://schemas.microsoft.com/office/drawing/2014/main" id="{349C0FC2-E039-BEFB-0F5A-785C17E563D1}"/>
              </a:ext>
            </a:extLst>
          </p:cNvPr>
          <p:cNvPicPr>
            <a:picLocks noChangeAspect="1"/>
          </p:cNvPicPr>
          <p:nvPr/>
        </p:nvPicPr>
        <p:blipFill>
          <a:blip r:embed="rId3"/>
          <a:stretch>
            <a:fillRect/>
          </a:stretch>
        </p:blipFill>
        <p:spPr>
          <a:xfrm>
            <a:off x="228600" y="2557489"/>
            <a:ext cx="3133104" cy="2946217"/>
          </a:xfrm>
          <a:prstGeom prst="rect">
            <a:avLst/>
          </a:prstGeom>
        </p:spPr>
      </p:pic>
      <p:sp>
        <p:nvSpPr>
          <p:cNvPr id="11" name="TextBox 10">
            <a:extLst>
              <a:ext uri="{FF2B5EF4-FFF2-40B4-BE49-F238E27FC236}">
                <a16:creationId xmlns:a16="http://schemas.microsoft.com/office/drawing/2014/main" id="{33DEB984-5668-6572-4C82-99649B201F47}"/>
              </a:ext>
            </a:extLst>
          </p:cNvPr>
          <p:cNvSpPr txBox="1"/>
          <p:nvPr/>
        </p:nvSpPr>
        <p:spPr>
          <a:xfrm>
            <a:off x="3955774" y="3719928"/>
            <a:ext cx="5721626"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arrDeep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arrDeep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arrDeep</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D095F0D1-3907-BE43-FA1C-8087913ABC10}"/>
              </a:ext>
            </a:extLst>
          </p:cNvPr>
          <p:cNvSpPr txBox="1"/>
          <p:nvPr/>
        </p:nvSpPr>
        <p:spPr>
          <a:xfrm>
            <a:off x="3955774" y="4580376"/>
            <a:ext cx="5814392" cy="923330"/>
          </a:xfrm>
          <a:prstGeom prst="rect">
            <a:avLst/>
          </a:prstGeom>
          <a:noFill/>
        </p:spPr>
        <p:txBody>
          <a:bodyPr wrap="square">
            <a:spAutoFit/>
          </a:bodyPr>
          <a:lstStyle/>
          <a:p>
            <a:r>
              <a:rPr lang="en-GB" b="1" dirty="0"/>
              <a:t>The flat method only goes one level deep when flattening an array. Note how the nested arrays two levels down are still inside an array.</a:t>
            </a:r>
          </a:p>
        </p:txBody>
      </p:sp>
      <p:sp>
        <p:nvSpPr>
          <p:cNvPr id="15" name="TextBox 14">
            <a:extLst>
              <a:ext uri="{FF2B5EF4-FFF2-40B4-BE49-F238E27FC236}">
                <a16:creationId xmlns:a16="http://schemas.microsoft.com/office/drawing/2014/main" id="{BAB5AE7F-D5CE-524D-2489-3960D79F53B7}"/>
              </a:ext>
            </a:extLst>
          </p:cNvPr>
          <p:cNvSpPr txBox="1"/>
          <p:nvPr/>
        </p:nvSpPr>
        <p:spPr>
          <a:xfrm>
            <a:off x="228601" y="5857761"/>
            <a:ext cx="5814391"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arrDeep2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arrDeep</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E4DE0901-478B-EADB-BE14-BABC324EBAC4}"/>
              </a:ext>
            </a:extLst>
          </p:cNvPr>
          <p:cNvPicPr>
            <a:picLocks noChangeAspect="1"/>
          </p:cNvPicPr>
          <p:nvPr/>
        </p:nvPicPr>
        <p:blipFill>
          <a:blip r:embed="rId4"/>
          <a:stretch>
            <a:fillRect/>
          </a:stretch>
        </p:blipFill>
        <p:spPr>
          <a:xfrm>
            <a:off x="228600" y="6439808"/>
            <a:ext cx="2776829" cy="369332"/>
          </a:xfrm>
          <a:prstGeom prst="rect">
            <a:avLst/>
          </a:prstGeom>
        </p:spPr>
      </p:pic>
      <p:sp>
        <p:nvSpPr>
          <p:cNvPr id="18" name="TextBox 17">
            <a:extLst>
              <a:ext uri="{FF2B5EF4-FFF2-40B4-BE49-F238E27FC236}">
                <a16:creationId xmlns:a16="http://schemas.microsoft.com/office/drawing/2014/main" id="{A10CC025-CB63-A33A-777C-98456D444E61}"/>
              </a:ext>
            </a:extLst>
          </p:cNvPr>
          <p:cNvSpPr txBox="1"/>
          <p:nvPr/>
        </p:nvSpPr>
        <p:spPr>
          <a:xfrm>
            <a:off x="5999425" y="5857761"/>
            <a:ext cx="3982278" cy="646331"/>
          </a:xfrm>
          <a:prstGeom prst="rect">
            <a:avLst/>
          </a:prstGeom>
          <a:noFill/>
        </p:spPr>
        <p:txBody>
          <a:bodyPr wrap="square">
            <a:spAutoFit/>
          </a:bodyPr>
          <a:lstStyle/>
          <a:p>
            <a:r>
              <a:rPr lang="en-GB" b="1" dirty="0"/>
              <a:t>We can specify the depth to flatten to reduce deep nested arrays to one array.</a:t>
            </a:r>
          </a:p>
        </p:txBody>
      </p:sp>
    </p:spTree>
    <p:extLst>
      <p:ext uri="{BB962C8B-B14F-4D97-AF65-F5344CB8AC3E}">
        <p14:creationId xmlns:p14="http://schemas.microsoft.com/office/powerpoint/2010/main" val="336677803"/>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47B41D-B3B9-5E91-E819-C5086D1FA64B}"/>
              </a:ext>
            </a:extLst>
          </p:cNvPr>
          <p:cNvPicPr>
            <a:picLocks noChangeAspect="1"/>
          </p:cNvPicPr>
          <p:nvPr/>
        </p:nvPicPr>
        <p:blipFill>
          <a:blip r:embed="rId2"/>
          <a:stretch>
            <a:fillRect/>
          </a:stretch>
        </p:blipFill>
        <p:spPr>
          <a:xfrm>
            <a:off x="143259" y="1832190"/>
            <a:ext cx="8662811" cy="2875572"/>
          </a:xfrm>
          <a:prstGeom prst="rect">
            <a:avLst/>
          </a:prstGeom>
        </p:spPr>
      </p:pic>
      <p:sp>
        <p:nvSpPr>
          <p:cNvPr id="5" name="TextBox 4">
            <a:extLst>
              <a:ext uri="{FF2B5EF4-FFF2-40B4-BE49-F238E27FC236}">
                <a16:creationId xmlns:a16="http://schemas.microsoft.com/office/drawing/2014/main" id="{115E1A2F-C7F9-4C50-01BD-777B7373179B}"/>
              </a:ext>
            </a:extLst>
          </p:cNvPr>
          <p:cNvSpPr txBox="1"/>
          <p:nvPr/>
        </p:nvSpPr>
        <p:spPr>
          <a:xfrm>
            <a:off x="143259" y="110146"/>
            <a:ext cx="6880393"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accountMovements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accountMovements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E74D30DE-92D1-CD5C-66C3-849689B3401E}"/>
              </a:ext>
            </a:extLst>
          </p:cNvPr>
          <p:cNvSpPr txBox="1"/>
          <p:nvPr/>
        </p:nvSpPr>
        <p:spPr>
          <a:xfrm>
            <a:off x="143259" y="941143"/>
            <a:ext cx="9619482" cy="923330"/>
          </a:xfrm>
          <a:prstGeom prst="rect">
            <a:avLst/>
          </a:prstGeom>
          <a:noFill/>
        </p:spPr>
        <p:txBody>
          <a:bodyPr wrap="square">
            <a:spAutoFit/>
          </a:bodyPr>
          <a:lstStyle/>
          <a:p>
            <a:r>
              <a:rPr lang="en-GB" b="1" dirty="0"/>
              <a:t>We have an array of accounts which contains user objects. Within each user object is an array called movements. We want to extract the movements from each object and put it in a single nested array. Array.map will do this.</a:t>
            </a:r>
          </a:p>
        </p:txBody>
      </p:sp>
      <p:sp>
        <p:nvSpPr>
          <p:cNvPr id="8" name="TextBox 7">
            <a:extLst>
              <a:ext uri="{FF2B5EF4-FFF2-40B4-BE49-F238E27FC236}">
                <a16:creationId xmlns:a16="http://schemas.microsoft.com/office/drawing/2014/main" id="{2A12A146-EE17-CBB1-5B24-246E28DDE3EC}"/>
              </a:ext>
            </a:extLst>
          </p:cNvPr>
          <p:cNvSpPr txBox="1"/>
          <p:nvPr/>
        </p:nvSpPr>
        <p:spPr>
          <a:xfrm>
            <a:off x="8532345" y="2112042"/>
            <a:ext cx="1265582" cy="369332"/>
          </a:xfrm>
          <a:prstGeom prst="rect">
            <a:avLst/>
          </a:prstGeom>
          <a:noFill/>
        </p:spPr>
        <p:txBody>
          <a:bodyPr wrap="square">
            <a:spAutoFit/>
          </a:bodyPr>
          <a:lstStyle/>
          <a:p>
            <a:r>
              <a:rPr lang="en-GB" sz="1800" b="1" dirty="0">
                <a:solidFill>
                  <a:srgbClr val="4FC1FF"/>
                </a:solidFill>
                <a:effectLst/>
                <a:latin typeface="Consolas" panose="020B0609020204030204" pitchFamily="49" charset="0"/>
              </a:rPr>
              <a:t>accounts</a:t>
            </a:r>
            <a:endParaRPr lang="en-GB" dirty="0"/>
          </a:p>
        </p:txBody>
      </p:sp>
      <p:sp>
        <p:nvSpPr>
          <p:cNvPr id="9" name="TextBox 8">
            <a:extLst>
              <a:ext uri="{FF2B5EF4-FFF2-40B4-BE49-F238E27FC236}">
                <a16:creationId xmlns:a16="http://schemas.microsoft.com/office/drawing/2014/main" id="{7BC4F9D9-E7E2-6112-CC91-3F7C76E6B4B1}"/>
              </a:ext>
            </a:extLst>
          </p:cNvPr>
          <p:cNvSpPr txBox="1"/>
          <p:nvPr/>
        </p:nvSpPr>
        <p:spPr>
          <a:xfrm>
            <a:off x="5261113" y="3467607"/>
            <a:ext cx="2548988" cy="369332"/>
          </a:xfrm>
          <a:prstGeom prst="rect">
            <a:avLst/>
          </a:prstGeom>
          <a:noFill/>
        </p:spPr>
        <p:txBody>
          <a:bodyPr wrap="square">
            <a:spAutoFit/>
          </a:bodyPr>
          <a:lstStyle/>
          <a:p>
            <a:r>
              <a:rPr lang="en-GB" sz="1800" b="1" dirty="0">
                <a:solidFill>
                  <a:srgbClr val="4FC1FF"/>
                </a:solidFill>
                <a:effectLst/>
                <a:latin typeface="Consolas" panose="020B0609020204030204" pitchFamily="49" charset="0"/>
              </a:rPr>
              <a:t>accountMovements</a:t>
            </a:r>
            <a:endParaRPr lang="en-GB" dirty="0"/>
          </a:p>
        </p:txBody>
      </p:sp>
      <p:sp>
        <p:nvSpPr>
          <p:cNvPr id="11" name="TextBox 10">
            <a:extLst>
              <a:ext uri="{FF2B5EF4-FFF2-40B4-BE49-F238E27FC236}">
                <a16:creationId xmlns:a16="http://schemas.microsoft.com/office/drawing/2014/main" id="{9E00CC9D-3A68-23B1-BE01-96400A0FBF18}"/>
              </a:ext>
            </a:extLst>
          </p:cNvPr>
          <p:cNvSpPr txBox="1"/>
          <p:nvPr/>
        </p:nvSpPr>
        <p:spPr>
          <a:xfrm>
            <a:off x="311426" y="4707762"/>
            <a:ext cx="8662811"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allMovements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allMovements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overallBalance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allMovements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overallBalance</a:t>
            </a:r>
            <a:r>
              <a:rPr lang="en-GB" sz="1600" b="1" dirty="0">
                <a:solidFill>
                  <a:srgbClr val="D4D4D4"/>
                </a:solidFill>
                <a:effectLst/>
                <a:latin typeface="Consolas" panose="020B0609020204030204" pitchFamily="49" charset="0"/>
              </a:rPr>
              <a:t>);</a:t>
            </a:r>
          </a:p>
        </p:txBody>
      </p:sp>
      <p:pic>
        <p:nvPicPr>
          <p:cNvPr id="13" name="Picture 12">
            <a:extLst>
              <a:ext uri="{FF2B5EF4-FFF2-40B4-BE49-F238E27FC236}">
                <a16:creationId xmlns:a16="http://schemas.microsoft.com/office/drawing/2014/main" id="{E88994D6-D755-2430-C63B-7041F6979DFD}"/>
              </a:ext>
            </a:extLst>
          </p:cNvPr>
          <p:cNvPicPr>
            <a:picLocks noChangeAspect="1"/>
          </p:cNvPicPr>
          <p:nvPr/>
        </p:nvPicPr>
        <p:blipFill>
          <a:blip r:embed="rId3"/>
          <a:stretch>
            <a:fillRect/>
          </a:stretch>
        </p:blipFill>
        <p:spPr>
          <a:xfrm>
            <a:off x="5897906" y="6009221"/>
            <a:ext cx="3810000" cy="771525"/>
          </a:xfrm>
          <a:prstGeom prst="rect">
            <a:avLst/>
          </a:prstGeom>
        </p:spPr>
      </p:pic>
      <p:sp>
        <p:nvSpPr>
          <p:cNvPr id="14" name="TextBox 13">
            <a:extLst>
              <a:ext uri="{FF2B5EF4-FFF2-40B4-BE49-F238E27FC236}">
                <a16:creationId xmlns:a16="http://schemas.microsoft.com/office/drawing/2014/main" id="{ABD9A2AA-333E-6BB3-772B-59E7B531BAF3}"/>
              </a:ext>
            </a:extLst>
          </p:cNvPr>
          <p:cNvSpPr txBox="1"/>
          <p:nvPr/>
        </p:nvSpPr>
        <p:spPr>
          <a:xfrm>
            <a:off x="297714" y="6033897"/>
            <a:ext cx="5570943" cy="646331"/>
          </a:xfrm>
          <a:prstGeom prst="rect">
            <a:avLst/>
          </a:prstGeom>
          <a:noFill/>
        </p:spPr>
        <p:txBody>
          <a:bodyPr wrap="square">
            <a:spAutoFit/>
          </a:bodyPr>
          <a:lstStyle/>
          <a:p>
            <a:r>
              <a:rPr lang="en-GB" b="1" dirty="0"/>
              <a:t>Array.flat can be used to flatten all the nested arrays into one and array.reduce can be used to total array values.</a:t>
            </a:r>
          </a:p>
        </p:txBody>
      </p:sp>
    </p:spTree>
    <p:extLst>
      <p:ext uri="{BB962C8B-B14F-4D97-AF65-F5344CB8AC3E}">
        <p14:creationId xmlns:p14="http://schemas.microsoft.com/office/powerpoint/2010/main" val="793922256"/>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CA38FE-5137-C2E2-DF39-5FFF95856F82}"/>
              </a:ext>
            </a:extLst>
          </p:cNvPr>
          <p:cNvSpPr txBox="1"/>
          <p:nvPr/>
        </p:nvSpPr>
        <p:spPr>
          <a:xfrm>
            <a:off x="318052" y="355289"/>
            <a:ext cx="5092147"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totalMovments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totalMovments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EE0B1715-029D-1F35-90CF-D8ACDB8164E6}"/>
              </a:ext>
            </a:extLst>
          </p:cNvPr>
          <p:cNvSpPr txBox="1"/>
          <p:nvPr/>
        </p:nvSpPr>
        <p:spPr>
          <a:xfrm>
            <a:off x="4793974" y="379274"/>
            <a:ext cx="4953000" cy="1754326"/>
          </a:xfrm>
          <a:prstGeom prst="rect">
            <a:avLst/>
          </a:prstGeom>
          <a:noFill/>
        </p:spPr>
        <p:txBody>
          <a:bodyPr wrap="square">
            <a:spAutoFit/>
          </a:bodyPr>
          <a:lstStyle/>
          <a:p>
            <a:r>
              <a:rPr lang="en-GB" b="1" dirty="0"/>
              <a:t>The methods of array.map, array.flat and array.reduce can be chained together to produce a single function that calculates the total of all the movements in all the accounts.</a:t>
            </a:r>
          </a:p>
          <a:p>
            <a:endParaRPr lang="en-GB" b="1" dirty="0"/>
          </a:p>
          <a:p>
            <a:r>
              <a:rPr lang="en-GB" b="1" dirty="0"/>
              <a:t>This is a pretty common use of map then flat.</a:t>
            </a:r>
          </a:p>
        </p:txBody>
      </p:sp>
      <p:sp>
        <p:nvSpPr>
          <p:cNvPr id="6" name="TextBox 5">
            <a:extLst>
              <a:ext uri="{FF2B5EF4-FFF2-40B4-BE49-F238E27FC236}">
                <a16:creationId xmlns:a16="http://schemas.microsoft.com/office/drawing/2014/main" id="{39E9B78F-DBE2-8B75-476D-5E31670EFE19}"/>
              </a:ext>
            </a:extLst>
          </p:cNvPr>
          <p:cNvSpPr txBox="1"/>
          <p:nvPr/>
        </p:nvSpPr>
        <p:spPr>
          <a:xfrm>
            <a:off x="318052" y="2455110"/>
            <a:ext cx="4475922"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totalMovments2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totalMovments2</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AD2DAA09-94BB-AA49-A3B6-746F742176F1}"/>
              </a:ext>
            </a:extLst>
          </p:cNvPr>
          <p:cNvSpPr txBox="1"/>
          <p:nvPr/>
        </p:nvSpPr>
        <p:spPr>
          <a:xfrm>
            <a:off x="4793974" y="2455110"/>
            <a:ext cx="4953000" cy="1754326"/>
          </a:xfrm>
          <a:prstGeom prst="rect">
            <a:avLst/>
          </a:prstGeom>
          <a:noFill/>
        </p:spPr>
        <p:txBody>
          <a:bodyPr wrap="square">
            <a:spAutoFit/>
          </a:bodyPr>
          <a:lstStyle/>
          <a:p>
            <a:r>
              <a:rPr lang="en-GB" b="1" dirty="0"/>
              <a:t>The methods of array.map and array.flat can be combined into one by using the method array.flatMap. Note however that flatMap only goes one level deep in nested arrays so if we need to flatten deep levels then we need to use the array.flat(n) and specify n as the number of layers.</a:t>
            </a:r>
          </a:p>
        </p:txBody>
      </p:sp>
    </p:spTree>
    <p:extLst>
      <p:ext uri="{BB962C8B-B14F-4D97-AF65-F5344CB8AC3E}">
        <p14:creationId xmlns:p14="http://schemas.microsoft.com/office/powerpoint/2010/main" val="1740593307"/>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C7E99CD-F4F5-F963-15F2-342F5691AAB7}"/>
              </a:ext>
            </a:extLst>
          </p:cNvPr>
          <p:cNvSpPr txBox="1"/>
          <p:nvPr/>
        </p:nvSpPr>
        <p:spPr>
          <a:xfrm>
            <a:off x="281609" y="141625"/>
            <a:ext cx="2620618" cy="584775"/>
          </a:xfrm>
          <a:prstGeom prst="rect">
            <a:avLst/>
          </a:prstGeom>
          <a:noFill/>
        </p:spPr>
        <p:txBody>
          <a:bodyPr wrap="square">
            <a:spAutoFit/>
          </a:bodyPr>
          <a:lstStyle/>
          <a:p>
            <a:r>
              <a:rPr lang="en-GB" sz="3200" dirty="0">
                <a:solidFill>
                  <a:srgbClr val="1C1D1F"/>
                </a:solidFill>
              </a:rPr>
              <a:t>Sorting Arrays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8FE4B168-7232-C161-62DE-0210B0075805}"/>
              </a:ext>
            </a:extLst>
          </p:cNvPr>
          <p:cNvSpPr txBox="1"/>
          <p:nvPr/>
        </p:nvSpPr>
        <p:spPr>
          <a:xfrm>
            <a:off x="281609" y="855489"/>
            <a:ext cx="7858539" cy="280076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strings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owners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'Zach'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'Adam'</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'Martha'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owners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owners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Numbers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650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E11889E1-ACBD-41EB-D294-D0AEA5245859}"/>
              </a:ext>
            </a:extLst>
          </p:cNvPr>
          <p:cNvSpPr txBox="1"/>
          <p:nvPr/>
        </p:nvSpPr>
        <p:spPr>
          <a:xfrm>
            <a:off x="4893366" y="403234"/>
            <a:ext cx="5012634" cy="646331"/>
          </a:xfrm>
          <a:prstGeom prst="rect">
            <a:avLst/>
          </a:prstGeom>
          <a:noFill/>
        </p:spPr>
        <p:txBody>
          <a:bodyPr wrap="square">
            <a:spAutoFit/>
          </a:bodyPr>
          <a:lstStyle/>
          <a:p>
            <a:r>
              <a:rPr lang="en-GB" b="1" dirty="0"/>
              <a:t>Array.sort will sort an array of strings alphabetically but it will mutate the original array.</a:t>
            </a:r>
          </a:p>
        </p:txBody>
      </p:sp>
      <p:pic>
        <p:nvPicPr>
          <p:cNvPr id="7" name="Picture 6">
            <a:extLst>
              <a:ext uri="{FF2B5EF4-FFF2-40B4-BE49-F238E27FC236}">
                <a16:creationId xmlns:a16="http://schemas.microsoft.com/office/drawing/2014/main" id="{5B69E808-53A3-1367-DBBF-3C575ACB3D4E}"/>
              </a:ext>
            </a:extLst>
          </p:cNvPr>
          <p:cNvPicPr>
            <a:picLocks noChangeAspect="1"/>
          </p:cNvPicPr>
          <p:nvPr/>
        </p:nvPicPr>
        <p:blipFill>
          <a:blip r:embed="rId2"/>
          <a:stretch>
            <a:fillRect/>
          </a:stretch>
        </p:blipFill>
        <p:spPr>
          <a:xfrm>
            <a:off x="5660228" y="1363320"/>
            <a:ext cx="3964163" cy="646331"/>
          </a:xfrm>
          <a:prstGeom prst="rect">
            <a:avLst/>
          </a:prstGeom>
        </p:spPr>
      </p:pic>
      <p:pic>
        <p:nvPicPr>
          <p:cNvPr id="9" name="Picture 8">
            <a:extLst>
              <a:ext uri="{FF2B5EF4-FFF2-40B4-BE49-F238E27FC236}">
                <a16:creationId xmlns:a16="http://schemas.microsoft.com/office/drawing/2014/main" id="{43E03414-F920-0308-0B85-2EB70FB82BDF}"/>
              </a:ext>
            </a:extLst>
          </p:cNvPr>
          <p:cNvPicPr>
            <a:picLocks noChangeAspect="1"/>
          </p:cNvPicPr>
          <p:nvPr/>
        </p:nvPicPr>
        <p:blipFill>
          <a:blip r:embed="rId3"/>
          <a:stretch>
            <a:fillRect/>
          </a:stretch>
        </p:blipFill>
        <p:spPr>
          <a:xfrm>
            <a:off x="4518990" y="3105462"/>
            <a:ext cx="5001709" cy="628957"/>
          </a:xfrm>
          <a:prstGeom prst="rect">
            <a:avLst/>
          </a:prstGeom>
        </p:spPr>
      </p:pic>
      <p:sp>
        <p:nvSpPr>
          <p:cNvPr id="10" name="TextBox 9">
            <a:extLst>
              <a:ext uri="{FF2B5EF4-FFF2-40B4-BE49-F238E27FC236}">
                <a16:creationId xmlns:a16="http://schemas.microsoft.com/office/drawing/2014/main" id="{59D153F7-1E03-46AC-BF12-C4017F32FB35}"/>
              </a:ext>
            </a:extLst>
          </p:cNvPr>
          <p:cNvSpPr txBox="1"/>
          <p:nvPr/>
        </p:nvSpPr>
        <p:spPr>
          <a:xfrm>
            <a:off x="4094922" y="2174222"/>
            <a:ext cx="5711687" cy="646331"/>
          </a:xfrm>
          <a:prstGeom prst="rect">
            <a:avLst/>
          </a:prstGeom>
          <a:noFill/>
        </p:spPr>
        <p:txBody>
          <a:bodyPr wrap="square">
            <a:spAutoFit/>
          </a:bodyPr>
          <a:lstStyle/>
          <a:p>
            <a:r>
              <a:rPr lang="en-GB" b="1" dirty="0"/>
              <a:t>Array.sort performed on an array of numbers will also sort the values alphabetically and mutate the original array.</a:t>
            </a:r>
          </a:p>
        </p:txBody>
      </p:sp>
      <p:sp>
        <p:nvSpPr>
          <p:cNvPr id="12" name="TextBox 11">
            <a:extLst>
              <a:ext uri="{FF2B5EF4-FFF2-40B4-BE49-F238E27FC236}">
                <a16:creationId xmlns:a16="http://schemas.microsoft.com/office/drawing/2014/main" id="{40BAEBD6-18D4-3CDA-D150-A990F2078570}"/>
              </a:ext>
            </a:extLst>
          </p:cNvPr>
          <p:cNvSpPr txBox="1"/>
          <p:nvPr/>
        </p:nvSpPr>
        <p:spPr>
          <a:xfrm>
            <a:off x="294862" y="3985976"/>
            <a:ext cx="3124200"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B6AF42CA-E50C-B83C-9309-B94B0468C30A}"/>
              </a:ext>
            </a:extLst>
          </p:cNvPr>
          <p:cNvSpPr txBox="1"/>
          <p:nvPr/>
        </p:nvSpPr>
        <p:spPr>
          <a:xfrm>
            <a:off x="4051852" y="3990754"/>
            <a:ext cx="5711687" cy="923330"/>
          </a:xfrm>
          <a:prstGeom prst="rect">
            <a:avLst/>
          </a:prstGeom>
          <a:noFill/>
        </p:spPr>
        <p:txBody>
          <a:bodyPr wrap="square">
            <a:spAutoFit/>
          </a:bodyPr>
          <a:lstStyle/>
          <a:p>
            <a:r>
              <a:rPr lang="en-GB" b="1" dirty="0"/>
              <a:t>There is a workaround for sorting numerically using a compare callback function that that returns 1 or -1 within a loop depending if a is greater than b.</a:t>
            </a:r>
          </a:p>
        </p:txBody>
      </p:sp>
      <p:pic>
        <p:nvPicPr>
          <p:cNvPr id="15" name="Picture 14">
            <a:extLst>
              <a:ext uri="{FF2B5EF4-FFF2-40B4-BE49-F238E27FC236}">
                <a16:creationId xmlns:a16="http://schemas.microsoft.com/office/drawing/2014/main" id="{7CD8C4C6-ACAB-4E0B-CE1E-44105D54A17D}"/>
              </a:ext>
            </a:extLst>
          </p:cNvPr>
          <p:cNvPicPr>
            <a:picLocks noChangeAspect="1"/>
          </p:cNvPicPr>
          <p:nvPr/>
        </p:nvPicPr>
        <p:blipFill>
          <a:blip r:embed="rId4"/>
          <a:stretch>
            <a:fillRect/>
          </a:stretch>
        </p:blipFill>
        <p:spPr>
          <a:xfrm>
            <a:off x="4399722" y="4894696"/>
            <a:ext cx="5092644" cy="349644"/>
          </a:xfrm>
          <a:prstGeom prst="rect">
            <a:avLst/>
          </a:prstGeom>
        </p:spPr>
      </p:pic>
      <p:sp>
        <p:nvSpPr>
          <p:cNvPr id="17" name="TextBox 16">
            <a:extLst>
              <a:ext uri="{FF2B5EF4-FFF2-40B4-BE49-F238E27FC236}">
                <a16:creationId xmlns:a16="http://schemas.microsoft.com/office/drawing/2014/main" id="{994526B1-EF8C-7EBE-99C1-50676984629C}"/>
              </a:ext>
            </a:extLst>
          </p:cNvPr>
          <p:cNvSpPr txBox="1"/>
          <p:nvPr/>
        </p:nvSpPr>
        <p:spPr>
          <a:xfrm>
            <a:off x="294862" y="5534561"/>
            <a:ext cx="3336234"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pic>
        <p:nvPicPr>
          <p:cNvPr id="19" name="Picture 18">
            <a:extLst>
              <a:ext uri="{FF2B5EF4-FFF2-40B4-BE49-F238E27FC236}">
                <a16:creationId xmlns:a16="http://schemas.microsoft.com/office/drawing/2014/main" id="{163381DC-D646-456B-D421-CFAEA5D5A828}"/>
              </a:ext>
            </a:extLst>
          </p:cNvPr>
          <p:cNvPicPr>
            <a:picLocks noChangeAspect="1"/>
          </p:cNvPicPr>
          <p:nvPr/>
        </p:nvPicPr>
        <p:blipFill>
          <a:blip r:embed="rId5"/>
          <a:stretch>
            <a:fillRect/>
          </a:stretch>
        </p:blipFill>
        <p:spPr>
          <a:xfrm>
            <a:off x="4388300" y="6305982"/>
            <a:ext cx="5092644" cy="377793"/>
          </a:xfrm>
          <a:prstGeom prst="rect">
            <a:avLst/>
          </a:prstGeom>
        </p:spPr>
      </p:pic>
      <p:sp>
        <p:nvSpPr>
          <p:cNvPr id="20" name="TextBox 19">
            <a:extLst>
              <a:ext uri="{FF2B5EF4-FFF2-40B4-BE49-F238E27FC236}">
                <a16:creationId xmlns:a16="http://schemas.microsoft.com/office/drawing/2014/main" id="{431F98A9-2F9E-C763-C360-65CE1D168D14}"/>
              </a:ext>
            </a:extLst>
          </p:cNvPr>
          <p:cNvSpPr txBox="1"/>
          <p:nvPr/>
        </p:nvSpPr>
        <p:spPr>
          <a:xfrm>
            <a:off x="4035289" y="5613085"/>
            <a:ext cx="5711687" cy="646331"/>
          </a:xfrm>
          <a:prstGeom prst="rect">
            <a:avLst/>
          </a:prstGeom>
          <a:noFill/>
        </p:spPr>
        <p:txBody>
          <a:bodyPr wrap="square">
            <a:spAutoFit/>
          </a:bodyPr>
          <a:lstStyle/>
          <a:p>
            <a:r>
              <a:rPr lang="en-GB" b="1" dirty="0"/>
              <a:t>And to reverse the sorting order we can simple swap the 1 and -1.</a:t>
            </a:r>
          </a:p>
        </p:txBody>
      </p:sp>
    </p:spTree>
    <p:extLst>
      <p:ext uri="{BB962C8B-B14F-4D97-AF65-F5344CB8AC3E}">
        <p14:creationId xmlns:p14="http://schemas.microsoft.com/office/powerpoint/2010/main" val="33251577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1792E5-22BB-4A96-B73F-644E806D8A73}"/>
              </a:ext>
            </a:extLst>
          </p:cNvPr>
          <p:cNvSpPr txBox="1"/>
          <p:nvPr/>
        </p:nvSpPr>
        <p:spPr>
          <a:xfrm>
            <a:off x="213167" y="47585"/>
            <a:ext cx="7187878" cy="584775"/>
          </a:xfrm>
          <a:prstGeom prst="rect">
            <a:avLst/>
          </a:prstGeom>
          <a:noFill/>
        </p:spPr>
        <p:txBody>
          <a:bodyPr wrap="square">
            <a:spAutoFit/>
          </a:bodyPr>
          <a:lstStyle/>
          <a:p>
            <a:r>
              <a:rPr lang="en-GB" sz="3200" b="0" i="0" dirty="0">
                <a:solidFill>
                  <a:srgbClr val="1C1D1F"/>
                </a:solidFill>
                <a:effectLst/>
              </a:rPr>
              <a:t>Activating Strict Mode in JavaScript</a:t>
            </a:r>
            <a:endParaRPr lang="en-GB" sz="3200" dirty="0"/>
          </a:p>
        </p:txBody>
      </p:sp>
      <p:sp>
        <p:nvSpPr>
          <p:cNvPr id="3" name="TextBox 2">
            <a:extLst>
              <a:ext uri="{FF2B5EF4-FFF2-40B4-BE49-F238E27FC236}">
                <a16:creationId xmlns:a16="http://schemas.microsoft.com/office/drawing/2014/main" id="{FAECE719-6FFB-4C5E-8202-FB559D4E8C5F}"/>
              </a:ext>
            </a:extLst>
          </p:cNvPr>
          <p:cNvSpPr txBox="1"/>
          <p:nvPr/>
        </p:nvSpPr>
        <p:spPr>
          <a:xfrm>
            <a:off x="213167" y="764024"/>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allows us to write better, more secure, less buggy JavaScript code.</a:t>
            </a:r>
          </a:p>
        </p:txBody>
      </p:sp>
      <p:sp>
        <p:nvSpPr>
          <p:cNvPr id="5" name="TextBox 4">
            <a:extLst>
              <a:ext uri="{FF2B5EF4-FFF2-40B4-BE49-F238E27FC236}">
                <a16:creationId xmlns:a16="http://schemas.microsoft.com/office/drawing/2014/main" id="{0919411C-63A0-4218-8989-6878263D4367}"/>
              </a:ext>
            </a:extLst>
          </p:cNvPr>
          <p:cNvSpPr txBox="1"/>
          <p:nvPr/>
        </p:nvSpPr>
        <p:spPr>
          <a:xfrm>
            <a:off x="213167" y="1189114"/>
            <a:ext cx="7813233" cy="33855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 </a:t>
            </a:r>
            <a:r>
              <a:rPr lang="en-GB" sz="1600" b="1" dirty="0">
                <a:solidFill>
                  <a:srgbClr val="D4D4D4"/>
                </a:solidFill>
                <a:latin typeface="Calibri" panose="020F0502020204030204" pitchFamily="34" charset="0"/>
                <a:cs typeface="Calibri" panose="020F0502020204030204" pitchFamily="34" charset="0"/>
              </a:rPr>
              <a:t>	</a:t>
            </a:r>
            <a:r>
              <a:rPr lang="en-GB" sz="1600" dirty="0">
                <a:effectLst/>
                <a:latin typeface="Calibri" panose="020F0502020204030204" pitchFamily="34" charset="0"/>
                <a:cs typeface="Calibri" panose="020F0502020204030204" pitchFamily="34" charset="0"/>
              </a:rPr>
              <a:t>Enable strict mode with use strict command.</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9948287-B0CD-4448-83E2-762E8D126C6A}"/>
              </a:ext>
            </a:extLst>
          </p:cNvPr>
          <p:cNvSpPr txBox="1"/>
          <p:nvPr/>
        </p:nvSpPr>
        <p:spPr>
          <a:xfrm>
            <a:off x="213167" y="1583426"/>
            <a:ext cx="9479666" cy="1354217"/>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This command takes effect for all lines of JavaScript code below the use strict line so it is important that this appears at the very top of our JavaScript file.</a:t>
            </a:r>
          </a:p>
          <a:p>
            <a:pPr>
              <a:spcBef>
                <a:spcPts val="600"/>
              </a:spcBef>
              <a:spcAft>
                <a:spcPts val="600"/>
              </a:spcAft>
            </a:pPr>
            <a:r>
              <a:rPr lang="en-GB" dirty="0">
                <a:latin typeface="Calibri" panose="020F0502020204030204" pitchFamily="34" charset="0"/>
                <a:cs typeface="Calibri" panose="020F0502020204030204" pitchFamily="34" charset="0"/>
              </a:rPr>
              <a:t>Strict mode prohibits us from doing certain things and also shows errors in our code that may otherwise be silent errors.</a:t>
            </a:r>
          </a:p>
        </p:txBody>
      </p:sp>
      <p:sp>
        <p:nvSpPr>
          <p:cNvPr id="8" name="TextBox 7">
            <a:extLst>
              <a:ext uri="{FF2B5EF4-FFF2-40B4-BE49-F238E27FC236}">
                <a16:creationId xmlns:a16="http://schemas.microsoft.com/office/drawing/2014/main" id="{5E9D25C0-EDCA-4A84-AB31-929535B562BF}"/>
              </a:ext>
            </a:extLst>
          </p:cNvPr>
          <p:cNvSpPr txBox="1"/>
          <p:nvPr/>
        </p:nvSpPr>
        <p:spPr>
          <a:xfrm>
            <a:off x="312516" y="3052602"/>
            <a:ext cx="5873135"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u="sng"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5906C6CD-6322-4D96-9824-D8B723350439}"/>
              </a:ext>
            </a:extLst>
          </p:cNvPr>
          <p:cNvSpPr txBox="1"/>
          <p:nvPr/>
        </p:nvSpPr>
        <p:spPr>
          <a:xfrm>
            <a:off x="6185651" y="3387713"/>
            <a:ext cx="3821289" cy="301621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in the first if statement that the variable hasDriversLicense is spelled wrong. Without strict mode enabled this will produce a silent error because the second if statement will not be executed. Console log will be blank.</a:t>
            </a:r>
          </a:p>
          <a:p>
            <a:pPr>
              <a:spcBef>
                <a:spcPts val="600"/>
              </a:spcBef>
              <a:spcAft>
                <a:spcPts val="600"/>
              </a:spcAft>
            </a:pPr>
            <a:r>
              <a:rPr lang="en-GB" b="1" dirty="0">
                <a:latin typeface="Calibri" panose="020F0502020204030204" pitchFamily="34" charset="0"/>
                <a:cs typeface="Calibri" panose="020F0502020204030204" pitchFamily="34" charset="0"/>
              </a:rPr>
              <a:t>But with strict mode it throws an error. “Uncaught ReferenceError: hasDriverLicense is not defined”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42553180"/>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87F22C-CDE2-7C13-0A94-47544FACEFDB}"/>
              </a:ext>
            </a:extLst>
          </p:cNvPr>
          <p:cNvSpPr txBox="1"/>
          <p:nvPr/>
        </p:nvSpPr>
        <p:spPr>
          <a:xfrm>
            <a:off x="261731" y="114158"/>
            <a:ext cx="49496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17DEA8D-E413-EFE1-2360-23DD145C1644}"/>
              </a:ext>
            </a:extLst>
          </p:cNvPr>
          <p:cNvSpPr txBox="1"/>
          <p:nvPr/>
        </p:nvSpPr>
        <p:spPr>
          <a:xfrm>
            <a:off x="4041914" y="114158"/>
            <a:ext cx="5731568" cy="923330"/>
          </a:xfrm>
          <a:prstGeom prst="rect">
            <a:avLst/>
          </a:prstGeom>
          <a:noFill/>
        </p:spPr>
        <p:txBody>
          <a:bodyPr wrap="square">
            <a:spAutoFit/>
          </a:bodyPr>
          <a:lstStyle/>
          <a:p>
            <a:r>
              <a:rPr lang="en-GB" b="1" dirty="0"/>
              <a:t>Sorting numerically can be simplified because if a is greater than b it will return a positive number. If a is less than b then it will return a negative number.</a:t>
            </a:r>
          </a:p>
        </p:txBody>
      </p:sp>
      <p:pic>
        <p:nvPicPr>
          <p:cNvPr id="5" name="Picture 4">
            <a:extLst>
              <a:ext uri="{FF2B5EF4-FFF2-40B4-BE49-F238E27FC236}">
                <a16:creationId xmlns:a16="http://schemas.microsoft.com/office/drawing/2014/main" id="{652EFD89-9455-70EB-8ADE-E624A6F87AFA}"/>
              </a:ext>
            </a:extLst>
          </p:cNvPr>
          <p:cNvPicPr>
            <a:picLocks noChangeAspect="1"/>
          </p:cNvPicPr>
          <p:nvPr/>
        </p:nvPicPr>
        <p:blipFill>
          <a:blip r:embed="rId2"/>
          <a:stretch>
            <a:fillRect/>
          </a:stretch>
        </p:blipFill>
        <p:spPr>
          <a:xfrm>
            <a:off x="4545496" y="1037488"/>
            <a:ext cx="5092644" cy="349644"/>
          </a:xfrm>
          <a:prstGeom prst="rect">
            <a:avLst/>
          </a:prstGeom>
        </p:spPr>
      </p:pic>
      <p:sp>
        <p:nvSpPr>
          <p:cNvPr id="7" name="TextBox 6">
            <a:extLst>
              <a:ext uri="{FF2B5EF4-FFF2-40B4-BE49-F238E27FC236}">
                <a16:creationId xmlns:a16="http://schemas.microsoft.com/office/drawing/2014/main" id="{B1FC24C8-F455-0DAA-57AB-3F44492728EA}"/>
              </a:ext>
            </a:extLst>
          </p:cNvPr>
          <p:cNvSpPr txBox="1"/>
          <p:nvPr/>
        </p:nvSpPr>
        <p:spPr>
          <a:xfrm>
            <a:off x="261731" y="1433299"/>
            <a:ext cx="49496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FB8A43A-F878-6F7D-F28A-2C01768367C2}"/>
              </a:ext>
            </a:extLst>
          </p:cNvPr>
          <p:cNvSpPr txBox="1"/>
          <p:nvPr/>
        </p:nvSpPr>
        <p:spPr>
          <a:xfrm>
            <a:off x="4041914" y="1475167"/>
            <a:ext cx="5731568" cy="646331"/>
          </a:xfrm>
          <a:prstGeom prst="rect">
            <a:avLst/>
          </a:prstGeom>
          <a:noFill/>
        </p:spPr>
        <p:txBody>
          <a:bodyPr wrap="square">
            <a:spAutoFit/>
          </a:bodyPr>
          <a:lstStyle/>
          <a:p>
            <a:r>
              <a:rPr lang="en-GB" b="1" dirty="0"/>
              <a:t>And to sort numerically from highest to lowest value we just invert a and b.</a:t>
            </a:r>
          </a:p>
        </p:txBody>
      </p:sp>
      <p:pic>
        <p:nvPicPr>
          <p:cNvPr id="9" name="Picture 8">
            <a:extLst>
              <a:ext uri="{FF2B5EF4-FFF2-40B4-BE49-F238E27FC236}">
                <a16:creationId xmlns:a16="http://schemas.microsoft.com/office/drawing/2014/main" id="{FF62A62C-2148-9794-5EFA-FEF64749D7B8}"/>
              </a:ext>
            </a:extLst>
          </p:cNvPr>
          <p:cNvPicPr>
            <a:picLocks noChangeAspect="1"/>
          </p:cNvPicPr>
          <p:nvPr/>
        </p:nvPicPr>
        <p:blipFill>
          <a:blip r:embed="rId3"/>
          <a:stretch>
            <a:fillRect/>
          </a:stretch>
        </p:blipFill>
        <p:spPr>
          <a:xfrm>
            <a:off x="4545496" y="2059942"/>
            <a:ext cx="5092644" cy="377793"/>
          </a:xfrm>
          <a:prstGeom prst="rect">
            <a:avLst/>
          </a:prstGeom>
        </p:spPr>
      </p:pic>
      <p:sp>
        <p:nvSpPr>
          <p:cNvPr id="10" name="TextBox 9">
            <a:extLst>
              <a:ext uri="{FF2B5EF4-FFF2-40B4-BE49-F238E27FC236}">
                <a16:creationId xmlns:a16="http://schemas.microsoft.com/office/drawing/2014/main" id="{E03DD820-A733-8A91-3F3B-E3AFBD3F4CDB}"/>
              </a:ext>
            </a:extLst>
          </p:cNvPr>
          <p:cNvSpPr txBox="1"/>
          <p:nvPr/>
        </p:nvSpPr>
        <p:spPr>
          <a:xfrm>
            <a:off x="264793" y="2502055"/>
            <a:ext cx="9376409" cy="369332"/>
          </a:xfrm>
          <a:prstGeom prst="rect">
            <a:avLst/>
          </a:prstGeom>
          <a:noFill/>
        </p:spPr>
        <p:txBody>
          <a:bodyPr wrap="square">
            <a:spAutoFit/>
          </a:bodyPr>
          <a:lstStyle/>
          <a:p>
            <a:r>
              <a:rPr lang="en-GB" b="1" dirty="0">
                <a:solidFill>
                  <a:srgbClr val="FF0000"/>
                </a:solidFill>
              </a:rPr>
              <a:t>The array.sort method will not work on a mixed array of strings and numbers.</a:t>
            </a:r>
          </a:p>
        </p:txBody>
      </p:sp>
      <p:sp>
        <p:nvSpPr>
          <p:cNvPr id="12" name="TextBox 11">
            <a:extLst>
              <a:ext uri="{FF2B5EF4-FFF2-40B4-BE49-F238E27FC236}">
                <a16:creationId xmlns:a16="http://schemas.microsoft.com/office/drawing/2014/main" id="{19341C0D-4433-3BC6-AEFE-C0B37A50877D}"/>
              </a:ext>
            </a:extLst>
          </p:cNvPr>
          <p:cNvSpPr txBox="1"/>
          <p:nvPr/>
        </p:nvSpPr>
        <p:spPr>
          <a:xfrm>
            <a:off x="177248" y="3075518"/>
            <a:ext cx="9551504"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class="movements__row"&gt;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class="movements__type movements__type--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class="movements__date"&gt;3 days ago&lt;/div&gt;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class="movements__value"&gt;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'afterBegin'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935DA082-C712-593C-7404-FBD83326C07B}"/>
              </a:ext>
            </a:extLst>
          </p:cNvPr>
          <p:cNvSpPr txBox="1"/>
          <p:nvPr/>
        </p:nvSpPr>
        <p:spPr>
          <a:xfrm>
            <a:off x="6203674" y="3075518"/>
            <a:ext cx="3650974" cy="1477328"/>
          </a:xfrm>
          <a:prstGeom prst="rect">
            <a:avLst/>
          </a:prstGeom>
          <a:noFill/>
        </p:spPr>
        <p:txBody>
          <a:bodyPr wrap="square">
            <a:spAutoFit/>
          </a:bodyPr>
          <a:lstStyle/>
          <a:p>
            <a:r>
              <a:rPr lang="en-GB" b="1" dirty="0"/>
              <a:t>The array.sort method is useful on our bankist project to sort deposits and withdrawals by value so we will modify the displayMovements function.</a:t>
            </a:r>
          </a:p>
        </p:txBody>
      </p:sp>
    </p:spTree>
    <p:extLst>
      <p:ext uri="{BB962C8B-B14F-4D97-AF65-F5344CB8AC3E}">
        <p14:creationId xmlns:p14="http://schemas.microsoft.com/office/powerpoint/2010/main" val="89555706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5FA739-EBC7-2039-A40A-4A6021191D95}"/>
              </a:ext>
            </a:extLst>
          </p:cNvPr>
          <p:cNvSpPr txBox="1"/>
          <p:nvPr/>
        </p:nvSpPr>
        <p:spPr>
          <a:xfrm>
            <a:off x="92765" y="178046"/>
            <a:ext cx="9720470"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  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class="movements__row"&gt;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class="movements__type movements__type--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class="movements__date"&gt;3 days ago&lt;/div&gt;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class="movements__value"&gt;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'afterBegin'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652DBCD8-76F5-2D6D-3A04-6106752D8CB2}"/>
              </a:ext>
            </a:extLst>
          </p:cNvPr>
          <p:cNvSpPr txBox="1"/>
          <p:nvPr/>
        </p:nvSpPr>
        <p:spPr>
          <a:xfrm>
            <a:off x="4595191" y="511512"/>
            <a:ext cx="5241235" cy="646331"/>
          </a:xfrm>
          <a:prstGeom prst="rect">
            <a:avLst/>
          </a:prstGeom>
          <a:noFill/>
        </p:spPr>
        <p:txBody>
          <a:bodyPr wrap="square">
            <a:spAutoFit/>
          </a:bodyPr>
          <a:lstStyle/>
          <a:p>
            <a:r>
              <a:rPr lang="en-GB" b="1" dirty="0"/>
              <a:t>DisplayMovements function is modified to take an additional parameter called sort which is set to false.</a:t>
            </a:r>
          </a:p>
        </p:txBody>
      </p:sp>
      <p:sp>
        <p:nvSpPr>
          <p:cNvPr id="5" name="TextBox 4">
            <a:extLst>
              <a:ext uri="{FF2B5EF4-FFF2-40B4-BE49-F238E27FC236}">
                <a16:creationId xmlns:a16="http://schemas.microsoft.com/office/drawing/2014/main" id="{BEFA9140-E697-7487-6248-181F74EDE8BD}"/>
              </a:ext>
            </a:extLst>
          </p:cNvPr>
          <p:cNvSpPr txBox="1"/>
          <p:nvPr/>
        </p:nvSpPr>
        <p:spPr>
          <a:xfrm>
            <a:off x="3041374" y="1803043"/>
            <a:ext cx="6864626" cy="646331"/>
          </a:xfrm>
          <a:prstGeom prst="rect">
            <a:avLst/>
          </a:prstGeom>
          <a:noFill/>
        </p:spPr>
        <p:txBody>
          <a:bodyPr wrap="square">
            <a:spAutoFit/>
          </a:bodyPr>
          <a:lstStyle/>
          <a:p>
            <a:r>
              <a:rPr lang="en-GB" b="1" dirty="0"/>
              <a:t>Variable ‘movs’ is created so that if sort = true then it will make a copy of the movements array with slice then sort the order numerically.</a:t>
            </a:r>
          </a:p>
        </p:txBody>
      </p:sp>
      <p:sp>
        <p:nvSpPr>
          <p:cNvPr id="9" name="TextBox 8">
            <a:extLst>
              <a:ext uri="{FF2B5EF4-FFF2-40B4-BE49-F238E27FC236}">
                <a16:creationId xmlns:a16="http://schemas.microsoft.com/office/drawing/2014/main" id="{B6AACD41-F4B4-9DF3-1E30-4EB63C354A33}"/>
              </a:ext>
            </a:extLst>
          </p:cNvPr>
          <p:cNvSpPr txBox="1"/>
          <p:nvPr/>
        </p:nvSpPr>
        <p:spPr>
          <a:xfrm>
            <a:off x="4230755" y="3103652"/>
            <a:ext cx="5605671" cy="646331"/>
          </a:xfrm>
          <a:prstGeom prst="rect">
            <a:avLst/>
          </a:prstGeom>
          <a:noFill/>
        </p:spPr>
        <p:txBody>
          <a:bodyPr wrap="square">
            <a:spAutoFit/>
          </a:bodyPr>
          <a:lstStyle/>
          <a:p>
            <a:r>
              <a:rPr lang="en-GB" b="1" dirty="0"/>
              <a:t>Now we need to use the movs array that we just created rather than the movements array in the forEach loop.</a:t>
            </a:r>
          </a:p>
        </p:txBody>
      </p:sp>
      <p:sp>
        <p:nvSpPr>
          <p:cNvPr id="10" name="Rectangle: Rounded Corners 9">
            <a:extLst>
              <a:ext uri="{FF2B5EF4-FFF2-40B4-BE49-F238E27FC236}">
                <a16:creationId xmlns:a16="http://schemas.microsoft.com/office/drawing/2014/main" id="{EC08D7F1-937D-3847-E718-965FC5671225}"/>
              </a:ext>
            </a:extLst>
          </p:cNvPr>
          <p:cNvSpPr/>
          <p:nvPr/>
        </p:nvSpPr>
        <p:spPr>
          <a:xfrm>
            <a:off x="5181600" y="145774"/>
            <a:ext cx="1603513" cy="365738"/>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Rounded Corners 10">
            <a:extLst>
              <a:ext uri="{FF2B5EF4-FFF2-40B4-BE49-F238E27FC236}">
                <a16:creationId xmlns:a16="http://schemas.microsoft.com/office/drawing/2014/main" id="{E385375E-14CF-FEEB-46A9-202AB6078B2D}"/>
              </a:ext>
            </a:extLst>
          </p:cNvPr>
          <p:cNvSpPr/>
          <p:nvPr/>
        </p:nvSpPr>
        <p:spPr>
          <a:xfrm>
            <a:off x="284921" y="1410801"/>
            <a:ext cx="8275983" cy="365738"/>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Rounded Corners 11">
            <a:extLst>
              <a:ext uri="{FF2B5EF4-FFF2-40B4-BE49-F238E27FC236}">
                <a16:creationId xmlns:a16="http://schemas.microsoft.com/office/drawing/2014/main" id="{CD53DAC1-3665-3D18-F5FA-0F353F6321AB}"/>
              </a:ext>
            </a:extLst>
          </p:cNvPr>
          <p:cNvSpPr/>
          <p:nvPr/>
        </p:nvSpPr>
        <p:spPr>
          <a:xfrm>
            <a:off x="284921" y="2617052"/>
            <a:ext cx="762001" cy="365738"/>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80404543"/>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F05F4C-3CBC-404D-CF94-347A3D930F3F}"/>
              </a:ext>
            </a:extLst>
          </p:cNvPr>
          <p:cNvSpPr txBox="1"/>
          <p:nvPr/>
        </p:nvSpPr>
        <p:spPr>
          <a:xfrm>
            <a:off x="148258" y="384002"/>
            <a:ext cx="5959337" cy="1077218"/>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btnSort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F1A9B26-4F26-334B-9FA7-953ED58E5008}"/>
              </a:ext>
            </a:extLst>
          </p:cNvPr>
          <p:cNvSpPr txBox="1"/>
          <p:nvPr/>
        </p:nvSpPr>
        <p:spPr>
          <a:xfrm>
            <a:off x="5926206" y="194631"/>
            <a:ext cx="3953290" cy="1200329"/>
          </a:xfrm>
          <a:prstGeom prst="rect">
            <a:avLst/>
          </a:prstGeom>
          <a:noFill/>
        </p:spPr>
        <p:txBody>
          <a:bodyPr wrap="square">
            <a:spAutoFit/>
          </a:bodyPr>
          <a:lstStyle/>
          <a:p>
            <a:r>
              <a:rPr lang="en-GB" b="1" dirty="0"/>
              <a:t>We add an event listener to the sort button that calls the displayMovements function with the parameter of sort set to true. </a:t>
            </a:r>
          </a:p>
        </p:txBody>
      </p:sp>
      <p:sp>
        <p:nvSpPr>
          <p:cNvPr id="7" name="TextBox 6">
            <a:extLst>
              <a:ext uri="{FF2B5EF4-FFF2-40B4-BE49-F238E27FC236}">
                <a16:creationId xmlns:a16="http://schemas.microsoft.com/office/drawing/2014/main" id="{FC421785-C0D0-D32C-C46A-D63F32CFF26D}"/>
              </a:ext>
            </a:extLst>
          </p:cNvPr>
          <p:cNvSpPr txBox="1"/>
          <p:nvPr/>
        </p:nvSpPr>
        <p:spPr>
          <a:xfrm>
            <a:off x="148258" y="1650591"/>
            <a:ext cx="9578838" cy="646331"/>
          </a:xfrm>
          <a:prstGeom prst="rect">
            <a:avLst/>
          </a:prstGeom>
          <a:noFill/>
        </p:spPr>
        <p:txBody>
          <a:bodyPr wrap="square">
            <a:spAutoFit/>
          </a:bodyPr>
          <a:lstStyle/>
          <a:p>
            <a:r>
              <a:rPr lang="en-GB" b="1" dirty="0"/>
              <a:t>Now the sort button at the bottom of the movements window performs a sort of values when clicked but if we click it again it does not undo the sort. </a:t>
            </a:r>
          </a:p>
        </p:txBody>
      </p:sp>
      <p:sp>
        <p:nvSpPr>
          <p:cNvPr id="8" name="TextBox 7">
            <a:extLst>
              <a:ext uri="{FF2B5EF4-FFF2-40B4-BE49-F238E27FC236}">
                <a16:creationId xmlns:a16="http://schemas.microsoft.com/office/drawing/2014/main" id="{0184ADDC-225B-116F-117F-22CD80B11085}"/>
              </a:ext>
            </a:extLst>
          </p:cNvPr>
          <p:cNvSpPr txBox="1"/>
          <p:nvPr/>
        </p:nvSpPr>
        <p:spPr>
          <a:xfrm>
            <a:off x="344557" y="2872141"/>
            <a:ext cx="9382539" cy="646331"/>
          </a:xfrm>
          <a:prstGeom prst="rect">
            <a:avLst/>
          </a:prstGeom>
          <a:noFill/>
        </p:spPr>
        <p:txBody>
          <a:bodyPr wrap="square">
            <a:spAutoFit/>
          </a:bodyPr>
          <a:lstStyle/>
          <a:p>
            <a:r>
              <a:rPr lang="en-GB" b="1" dirty="0"/>
              <a:t>We can do this by defining a state variable outside of the sort button event listener And then inverting it after calling the sort function.</a:t>
            </a:r>
          </a:p>
        </p:txBody>
      </p:sp>
      <p:sp>
        <p:nvSpPr>
          <p:cNvPr id="13" name="TextBox 12">
            <a:extLst>
              <a:ext uri="{FF2B5EF4-FFF2-40B4-BE49-F238E27FC236}">
                <a16:creationId xmlns:a16="http://schemas.microsoft.com/office/drawing/2014/main" id="{39ABD837-FF0C-4DCB-22E4-19611DF89E88}"/>
              </a:ext>
            </a:extLst>
          </p:cNvPr>
          <p:cNvSpPr txBox="1"/>
          <p:nvPr/>
        </p:nvSpPr>
        <p:spPr>
          <a:xfrm>
            <a:off x="148258" y="3707871"/>
            <a:ext cx="6251506"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btnSort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AC6C4CC4-AF2F-DA40-D61E-B67378B1F6F7}"/>
              </a:ext>
            </a:extLst>
          </p:cNvPr>
          <p:cNvSpPr txBox="1"/>
          <p:nvPr/>
        </p:nvSpPr>
        <p:spPr>
          <a:xfrm>
            <a:off x="6329777" y="3691883"/>
            <a:ext cx="3549719" cy="1477328"/>
          </a:xfrm>
          <a:prstGeom prst="rect">
            <a:avLst/>
          </a:prstGeom>
          <a:noFill/>
        </p:spPr>
        <p:txBody>
          <a:bodyPr wrap="square">
            <a:spAutoFit/>
          </a:bodyPr>
          <a:lstStyle/>
          <a:p>
            <a:r>
              <a:rPr lang="en-GB" b="1" dirty="0"/>
              <a:t>This acts like a toggle where the sorted value is switched between false and true before and after calling the displayMovements function.</a:t>
            </a:r>
          </a:p>
        </p:txBody>
      </p:sp>
    </p:spTree>
    <p:extLst>
      <p:ext uri="{BB962C8B-B14F-4D97-AF65-F5344CB8AC3E}">
        <p14:creationId xmlns:p14="http://schemas.microsoft.com/office/powerpoint/2010/main" val="2071419143"/>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D4314B-CBFF-5ED3-5380-BE680FCEC0B1}"/>
              </a:ext>
            </a:extLst>
          </p:cNvPr>
          <p:cNvSpPr txBox="1"/>
          <p:nvPr/>
        </p:nvSpPr>
        <p:spPr>
          <a:xfrm>
            <a:off x="281609" y="141625"/>
            <a:ext cx="6821556" cy="584775"/>
          </a:xfrm>
          <a:prstGeom prst="rect">
            <a:avLst/>
          </a:prstGeom>
          <a:noFill/>
        </p:spPr>
        <p:txBody>
          <a:bodyPr wrap="square">
            <a:spAutoFit/>
          </a:bodyPr>
          <a:lstStyle/>
          <a:p>
            <a:r>
              <a:rPr lang="en-GB" sz="3200" dirty="0">
                <a:solidFill>
                  <a:srgbClr val="1C1D1F"/>
                </a:solidFill>
              </a:rPr>
              <a:t>More ways of creating and filling Arrays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A10D3AB2-6CDC-F59F-E1BA-C82ABF2CB3BB}"/>
              </a:ext>
            </a:extLst>
          </p:cNvPr>
          <p:cNvSpPr txBox="1"/>
          <p:nvPr/>
        </p:nvSpPr>
        <p:spPr>
          <a:xfrm>
            <a:off x="281609" y="1140726"/>
            <a:ext cx="5390321"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latin typeface="Consolas" panose="020B0609020204030204" pitchFamily="49" charset="0"/>
              </a:rPr>
              <a:t>arr = </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47BE370F-81DF-8B1B-1B00-017514933B28}"/>
              </a:ext>
            </a:extLst>
          </p:cNvPr>
          <p:cNvPicPr>
            <a:picLocks noChangeAspect="1"/>
          </p:cNvPicPr>
          <p:nvPr/>
        </p:nvPicPr>
        <p:blipFill>
          <a:blip r:embed="rId2"/>
          <a:stretch>
            <a:fillRect/>
          </a:stretch>
        </p:blipFill>
        <p:spPr>
          <a:xfrm>
            <a:off x="6824870" y="889531"/>
            <a:ext cx="2751688" cy="965251"/>
          </a:xfrm>
          <a:prstGeom prst="rect">
            <a:avLst/>
          </a:prstGeom>
        </p:spPr>
      </p:pic>
      <p:sp>
        <p:nvSpPr>
          <p:cNvPr id="7" name="TextBox 6">
            <a:extLst>
              <a:ext uri="{FF2B5EF4-FFF2-40B4-BE49-F238E27FC236}">
                <a16:creationId xmlns:a16="http://schemas.microsoft.com/office/drawing/2014/main" id="{2982A814-C720-8912-2795-04B51BCDA6F7}"/>
              </a:ext>
            </a:extLst>
          </p:cNvPr>
          <p:cNvSpPr txBox="1"/>
          <p:nvPr/>
        </p:nvSpPr>
        <p:spPr>
          <a:xfrm>
            <a:off x="281609" y="771394"/>
            <a:ext cx="6380920" cy="369332"/>
          </a:xfrm>
          <a:prstGeom prst="rect">
            <a:avLst/>
          </a:prstGeom>
          <a:noFill/>
        </p:spPr>
        <p:txBody>
          <a:bodyPr wrap="square">
            <a:spAutoFit/>
          </a:bodyPr>
          <a:lstStyle/>
          <a:p>
            <a:r>
              <a:rPr lang="en-GB" b="1" dirty="0"/>
              <a:t>We can create new arrays by using one of the top two methods.</a:t>
            </a:r>
          </a:p>
        </p:txBody>
      </p:sp>
      <p:sp>
        <p:nvSpPr>
          <p:cNvPr id="8" name="TextBox 7">
            <a:extLst>
              <a:ext uri="{FF2B5EF4-FFF2-40B4-BE49-F238E27FC236}">
                <a16:creationId xmlns:a16="http://schemas.microsoft.com/office/drawing/2014/main" id="{2147BE1E-8877-A696-A9EF-0A5F7B31938A}"/>
              </a:ext>
            </a:extLst>
          </p:cNvPr>
          <p:cNvSpPr txBox="1"/>
          <p:nvPr/>
        </p:nvSpPr>
        <p:spPr>
          <a:xfrm>
            <a:off x="2958547" y="1844338"/>
            <a:ext cx="6803335" cy="923330"/>
          </a:xfrm>
          <a:prstGeom prst="rect">
            <a:avLst/>
          </a:prstGeom>
          <a:noFill/>
        </p:spPr>
        <p:txBody>
          <a:bodyPr wrap="square">
            <a:spAutoFit/>
          </a:bodyPr>
          <a:lstStyle/>
          <a:p>
            <a:r>
              <a:rPr lang="en-GB" b="1" dirty="0"/>
              <a:t>If we crate a new array with just one value of lets say 7 we would expect an array one item containing value seven but what we actually get is an array of seven empty items. This is a peculiarity of JavaScript.</a:t>
            </a:r>
          </a:p>
        </p:txBody>
      </p:sp>
      <p:sp>
        <p:nvSpPr>
          <p:cNvPr id="9" name="TextBox 8">
            <a:extLst>
              <a:ext uri="{FF2B5EF4-FFF2-40B4-BE49-F238E27FC236}">
                <a16:creationId xmlns:a16="http://schemas.microsoft.com/office/drawing/2014/main" id="{A83DB6B3-22CE-9ED1-192A-093546927336}"/>
              </a:ext>
            </a:extLst>
          </p:cNvPr>
          <p:cNvSpPr txBox="1"/>
          <p:nvPr/>
        </p:nvSpPr>
        <p:spPr>
          <a:xfrm>
            <a:off x="281609" y="2849345"/>
            <a:ext cx="9480273" cy="369332"/>
          </a:xfrm>
          <a:prstGeom prst="rect">
            <a:avLst/>
          </a:prstGeom>
          <a:noFill/>
        </p:spPr>
        <p:txBody>
          <a:bodyPr wrap="square">
            <a:spAutoFit/>
          </a:bodyPr>
          <a:lstStyle/>
          <a:p>
            <a:r>
              <a:rPr lang="en-GB" b="1" dirty="0"/>
              <a:t>Because we have an empty array we cannot use any methods on it except one – the fill method.</a:t>
            </a:r>
          </a:p>
        </p:txBody>
      </p:sp>
      <p:sp>
        <p:nvSpPr>
          <p:cNvPr id="11" name="TextBox 10">
            <a:extLst>
              <a:ext uri="{FF2B5EF4-FFF2-40B4-BE49-F238E27FC236}">
                <a16:creationId xmlns:a16="http://schemas.microsoft.com/office/drawing/2014/main" id="{785518CB-8899-298C-DBD1-1D6C7CFEA464}"/>
              </a:ext>
            </a:extLst>
          </p:cNvPr>
          <p:cNvSpPr txBox="1"/>
          <p:nvPr/>
        </p:nvSpPr>
        <p:spPr>
          <a:xfrm>
            <a:off x="281609" y="3245181"/>
            <a:ext cx="1971261" cy="1569660"/>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a:p>
            <a:r>
              <a:rPr lang="en-GB" sz="1600" b="1" dirty="0">
                <a:solidFill>
                  <a:srgbClr val="D4D4D4"/>
                </a:solidFill>
                <a:latin typeface="Consolas" panose="020B0609020204030204" pitchFamily="49" charset="0"/>
              </a:rPr>
              <a:t>Or</a:t>
            </a:r>
          </a:p>
          <a:p>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'cats'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13" name="Picture 12">
            <a:extLst>
              <a:ext uri="{FF2B5EF4-FFF2-40B4-BE49-F238E27FC236}">
                <a16:creationId xmlns:a16="http://schemas.microsoft.com/office/drawing/2014/main" id="{89B71F11-932F-D8FD-9375-F45170809848}"/>
              </a:ext>
            </a:extLst>
          </p:cNvPr>
          <p:cNvPicPr>
            <a:picLocks noChangeAspect="1"/>
          </p:cNvPicPr>
          <p:nvPr/>
        </p:nvPicPr>
        <p:blipFill>
          <a:blip r:embed="rId3"/>
          <a:stretch>
            <a:fillRect/>
          </a:stretch>
        </p:blipFill>
        <p:spPr>
          <a:xfrm>
            <a:off x="2204002" y="3384140"/>
            <a:ext cx="2817743" cy="393878"/>
          </a:xfrm>
          <a:prstGeom prst="rect">
            <a:avLst/>
          </a:prstGeom>
        </p:spPr>
      </p:pic>
      <p:sp>
        <p:nvSpPr>
          <p:cNvPr id="14" name="TextBox 13">
            <a:extLst>
              <a:ext uri="{FF2B5EF4-FFF2-40B4-BE49-F238E27FC236}">
                <a16:creationId xmlns:a16="http://schemas.microsoft.com/office/drawing/2014/main" id="{181F2C8C-91CC-10A6-7F80-38C181D53EB6}"/>
              </a:ext>
            </a:extLst>
          </p:cNvPr>
          <p:cNvSpPr txBox="1"/>
          <p:nvPr/>
        </p:nvSpPr>
        <p:spPr>
          <a:xfrm>
            <a:off x="5247861" y="3368531"/>
            <a:ext cx="4514021" cy="646331"/>
          </a:xfrm>
          <a:prstGeom prst="rect">
            <a:avLst/>
          </a:prstGeom>
          <a:noFill/>
        </p:spPr>
        <p:txBody>
          <a:bodyPr wrap="square">
            <a:spAutoFit/>
          </a:bodyPr>
          <a:lstStyle/>
          <a:p>
            <a:r>
              <a:rPr lang="en-GB" b="1" dirty="0"/>
              <a:t>The fill method will populate all positions in the array with the value specified.</a:t>
            </a:r>
          </a:p>
        </p:txBody>
      </p:sp>
      <p:pic>
        <p:nvPicPr>
          <p:cNvPr id="16" name="Picture 15">
            <a:extLst>
              <a:ext uri="{FF2B5EF4-FFF2-40B4-BE49-F238E27FC236}">
                <a16:creationId xmlns:a16="http://schemas.microsoft.com/office/drawing/2014/main" id="{53961244-831D-9655-7477-0EA051F5CC8A}"/>
              </a:ext>
            </a:extLst>
          </p:cNvPr>
          <p:cNvPicPr>
            <a:picLocks noChangeAspect="1"/>
          </p:cNvPicPr>
          <p:nvPr/>
        </p:nvPicPr>
        <p:blipFill>
          <a:blip r:embed="rId4"/>
          <a:stretch>
            <a:fillRect/>
          </a:stretch>
        </p:blipFill>
        <p:spPr>
          <a:xfrm>
            <a:off x="2204002" y="4113666"/>
            <a:ext cx="5880021" cy="393877"/>
          </a:xfrm>
          <a:prstGeom prst="rect">
            <a:avLst/>
          </a:prstGeom>
        </p:spPr>
      </p:pic>
      <p:sp>
        <p:nvSpPr>
          <p:cNvPr id="18" name="TextBox 17">
            <a:extLst>
              <a:ext uri="{FF2B5EF4-FFF2-40B4-BE49-F238E27FC236}">
                <a16:creationId xmlns:a16="http://schemas.microsoft.com/office/drawing/2014/main" id="{FF0CD1D2-EFD1-2363-B409-CFFD5A60D93E}"/>
              </a:ext>
            </a:extLst>
          </p:cNvPr>
          <p:cNvSpPr txBox="1"/>
          <p:nvPr/>
        </p:nvSpPr>
        <p:spPr>
          <a:xfrm>
            <a:off x="281609" y="4673007"/>
            <a:ext cx="2580861"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'cats'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p:txBody>
      </p:sp>
      <p:pic>
        <p:nvPicPr>
          <p:cNvPr id="20" name="Picture 19">
            <a:extLst>
              <a:ext uri="{FF2B5EF4-FFF2-40B4-BE49-F238E27FC236}">
                <a16:creationId xmlns:a16="http://schemas.microsoft.com/office/drawing/2014/main" id="{8073BF48-6ACE-4975-0586-7572EC5035ED}"/>
              </a:ext>
            </a:extLst>
          </p:cNvPr>
          <p:cNvPicPr>
            <a:picLocks noChangeAspect="1"/>
          </p:cNvPicPr>
          <p:nvPr/>
        </p:nvPicPr>
        <p:blipFill>
          <a:blip r:embed="rId5"/>
          <a:stretch>
            <a:fillRect/>
          </a:stretch>
        </p:blipFill>
        <p:spPr>
          <a:xfrm>
            <a:off x="2808171" y="4863906"/>
            <a:ext cx="3854358" cy="393876"/>
          </a:xfrm>
          <a:prstGeom prst="rect">
            <a:avLst/>
          </a:prstGeom>
        </p:spPr>
      </p:pic>
      <p:sp>
        <p:nvSpPr>
          <p:cNvPr id="21" name="TextBox 20">
            <a:extLst>
              <a:ext uri="{FF2B5EF4-FFF2-40B4-BE49-F238E27FC236}">
                <a16:creationId xmlns:a16="http://schemas.microsoft.com/office/drawing/2014/main" id="{5A4AB666-2DD4-CCF9-33C8-B7C043724229}"/>
              </a:ext>
            </a:extLst>
          </p:cNvPr>
          <p:cNvSpPr txBox="1"/>
          <p:nvPr/>
        </p:nvSpPr>
        <p:spPr>
          <a:xfrm>
            <a:off x="6662529" y="4606347"/>
            <a:ext cx="3243471" cy="1200329"/>
          </a:xfrm>
          <a:prstGeom prst="rect">
            <a:avLst/>
          </a:prstGeom>
          <a:noFill/>
        </p:spPr>
        <p:txBody>
          <a:bodyPr wrap="square">
            <a:spAutoFit/>
          </a:bodyPr>
          <a:lstStyle/>
          <a:p>
            <a:r>
              <a:rPr lang="en-GB" b="1" dirty="0"/>
              <a:t>We can also add in two optional parameters like slice to specify where to start the fill and where to end the fill.</a:t>
            </a:r>
          </a:p>
        </p:txBody>
      </p:sp>
      <p:sp>
        <p:nvSpPr>
          <p:cNvPr id="23" name="TextBox 22">
            <a:extLst>
              <a:ext uri="{FF2B5EF4-FFF2-40B4-BE49-F238E27FC236}">
                <a16:creationId xmlns:a16="http://schemas.microsoft.com/office/drawing/2014/main" id="{FAD77053-9007-088B-2B0B-344EEDB161AD}"/>
              </a:ext>
            </a:extLst>
          </p:cNvPr>
          <p:cNvSpPr txBox="1"/>
          <p:nvPr/>
        </p:nvSpPr>
        <p:spPr>
          <a:xfrm>
            <a:off x="223631" y="5959469"/>
            <a:ext cx="242514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fill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p:txBody>
      </p:sp>
      <p:sp>
        <p:nvSpPr>
          <p:cNvPr id="24" name="TextBox 23">
            <a:extLst>
              <a:ext uri="{FF2B5EF4-FFF2-40B4-BE49-F238E27FC236}">
                <a16:creationId xmlns:a16="http://schemas.microsoft.com/office/drawing/2014/main" id="{9BDCAFC3-C6EA-AD95-927B-A469EE26673B}"/>
              </a:ext>
            </a:extLst>
          </p:cNvPr>
          <p:cNvSpPr txBox="1"/>
          <p:nvPr/>
        </p:nvSpPr>
        <p:spPr>
          <a:xfrm>
            <a:off x="5638604" y="5934969"/>
            <a:ext cx="4267396" cy="646331"/>
          </a:xfrm>
          <a:prstGeom prst="rect">
            <a:avLst/>
          </a:prstGeom>
          <a:noFill/>
        </p:spPr>
        <p:txBody>
          <a:bodyPr wrap="square">
            <a:spAutoFit/>
          </a:bodyPr>
          <a:lstStyle/>
          <a:p>
            <a:r>
              <a:rPr lang="en-GB" b="1" dirty="0"/>
              <a:t>Fill will mutate an existing array, for example to overwrite 23 to position 2 to 6.</a:t>
            </a:r>
          </a:p>
        </p:txBody>
      </p:sp>
      <p:pic>
        <p:nvPicPr>
          <p:cNvPr id="26" name="Picture 25">
            <a:extLst>
              <a:ext uri="{FF2B5EF4-FFF2-40B4-BE49-F238E27FC236}">
                <a16:creationId xmlns:a16="http://schemas.microsoft.com/office/drawing/2014/main" id="{7F49AD99-6D76-C166-73A8-E99B7E5AEF66}"/>
              </a:ext>
            </a:extLst>
          </p:cNvPr>
          <p:cNvPicPr>
            <a:picLocks noChangeAspect="1"/>
          </p:cNvPicPr>
          <p:nvPr/>
        </p:nvPicPr>
        <p:blipFill>
          <a:blip r:embed="rId6"/>
          <a:stretch>
            <a:fillRect/>
          </a:stretch>
        </p:blipFill>
        <p:spPr>
          <a:xfrm>
            <a:off x="2475475" y="6076108"/>
            <a:ext cx="3196455" cy="393876"/>
          </a:xfrm>
          <a:prstGeom prst="rect">
            <a:avLst/>
          </a:prstGeom>
        </p:spPr>
      </p:pic>
    </p:spTree>
    <p:extLst>
      <p:ext uri="{BB962C8B-B14F-4D97-AF65-F5344CB8AC3E}">
        <p14:creationId xmlns:p14="http://schemas.microsoft.com/office/powerpoint/2010/main" val="3204778519"/>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AAC75C-1241-7C48-1C56-D173BD3F9DB7}"/>
              </a:ext>
            </a:extLst>
          </p:cNvPr>
          <p:cNvSpPr txBox="1"/>
          <p:nvPr/>
        </p:nvSpPr>
        <p:spPr>
          <a:xfrm>
            <a:off x="172279" y="267204"/>
            <a:ext cx="5608982" cy="584775"/>
          </a:xfrm>
          <a:prstGeom prst="rect">
            <a:avLst/>
          </a:prstGeom>
          <a:noFill/>
        </p:spPr>
        <p:txBody>
          <a:bodyPr wrap="square">
            <a:spAutoFit/>
          </a:bodyPr>
          <a:lstStyle/>
          <a:p>
            <a:r>
              <a:rPr lang="es-ES" sz="1600" b="1" dirty="0">
                <a:solidFill>
                  <a:srgbClr val="569CD6"/>
                </a:solidFill>
                <a:effectLst/>
                <a:latin typeface="Consolas" panose="020B0609020204030204" pitchFamily="49" charset="0"/>
              </a:rPr>
              <a:t>const</a:t>
            </a:r>
            <a:r>
              <a:rPr lang="es-ES" sz="1600" b="1" dirty="0">
                <a:solidFill>
                  <a:srgbClr val="D4D4D4"/>
                </a:solidFill>
                <a:effectLst/>
                <a:latin typeface="Consolas" panose="020B0609020204030204" pitchFamily="49" charset="0"/>
              </a:rPr>
              <a:t> </a:t>
            </a:r>
            <a:r>
              <a:rPr lang="es-ES" sz="1600" b="1" dirty="0">
                <a:solidFill>
                  <a:srgbClr val="4FC1FF"/>
                </a:solidFill>
                <a:effectLst/>
                <a:latin typeface="Consolas" panose="020B0609020204030204" pitchFamily="49" charset="0"/>
              </a:rPr>
              <a:t>y</a:t>
            </a:r>
            <a:r>
              <a:rPr lang="es-ES" sz="1600" b="1" dirty="0">
                <a:solidFill>
                  <a:srgbClr val="D4D4D4"/>
                </a:solidFill>
                <a:effectLst/>
                <a:latin typeface="Consolas" panose="020B0609020204030204" pitchFamily="49" charset="0"/>
              </a:rPr>
              <a:t> = </a:t>
            </a:r>
            <a:r>
              <a:rPr lang="es-ES" sz="1600" b="1" dirty="0">
                <a:solidFill>
                  <a:srgbClr val="4EC9B0"/>
                </a:solidFill>
                <a:effectLst/>
                <a:latin typeface="Consolas" panose="020B0609020204030204" pitchFamily="49" charset="0"/>
              </a:rPr>
              <a:t>Array</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from</a:t>
            </a:r>
            <a:r>
              <a:rPr lang="es-ES" sz="1600" b="1" dirty="0">
                <a:solidFill>
                  <a:srgbClr val="D4D4D4"/>
                </a:solidFill>
                <a:effectLst/>
                <a:latin typeface="Consolas" panose="020B0609020204030204" pitchFamily="49" charset="0"/>
              </a:rPr>
              <a:t>({ </a:t>
            </a:r>
            <a:r>
              <a:rPr lang="es-ES" sz="1600" b="1" dirty="0">
                <a:solidFill>
                  <a:srgbClr val="9CDCFE"/>
                </a:solidFill>
                <a:effectLst/>
                <a:latin typeface="Consolas" panose="020B0609020204030204" pitchFamily="49" charset="0"/>
              </a:rPr>
              <a:t>length:</a:t>
            </a:r>
            <a:r>
              <a:rPr lang="es-ES" sz="1600" b="1" dirty="0">
                <a:solidFill>
                  <a:srgbClr val="D4D4D4"/>
                </a:solidFill>
                <a:effectLst/>
                <a:latin typeface="Consolas" panose="020B0609020204030204" pitchFamily="49" charset="0"/>
              </a:rPr>
              <a:t> </a:t>
            </a:r>
            <a:r>
              <a:rPr lang="es-ES" sz="1600" b="1" dirty="0">
                <a:solidFill>
                  <a:srgbClr val="B5CEA8"/>
                </a:solidFill>
                <a:effectLst/>
                <a:latin typeface="Consolas" panose="020B0609020204030204" pitchFamily="49" charset="0"/>
              </a:rPr>
              <a:t>7</a:t>
            </a:r>
            <a:r>
              <a:rPr lang="es-ES" sz="1600" b="1" dirty="0">
                <a:solidFill>
                  <a:srgbClr val="D4D4D4"/>
                </a:solidFill>
                <a:effectLst/>
                <a:latin typeface="Consolas" panose="020B0609020204030204" pitchFamily="49" charset="0"/>
              </a:rPr>
              <a:t> }, () </a:t>
            </a:r>
            <a:r>
              <a:rPr lang="es-ES" sz="1600" b="1" dirty="0">
                <a:solidFill>
                  <a:srgbClr val="569CD6"/>
                </a:solidFill>
                <a:effectLst/>
                <a:latin typeface="Consolas" panose="020B0609020204030204" pitchFamily="49" charset="0"/>
              </a:rPr>
              <a:t>=&gt;</a:t>
            </a:r>
            <a:r>
              <a:rPr lang="es-ES" sz="1600" b="1" dirty="0">
                <a:solidFill>
                  <a:srgbClr val="D4D4D4"/>
                </a:solidFill>
                <a:effectLst/>
                <a:latin typeface="Consolas" panose="020B0609020204030204" pitchFamily="49" charset="0"/>
              </a:rPr>
              <a:t> </a:t>
            </a:r>
            <a:r>
              <a:rPr lang="es-ES" sz="1600" b="1" dirty="0">
                <a:solidFill>
                  <a:srgbClr val="B5CEA8"/>
                </a:solidFill>
                <a:effectLst/>
                <a:latin typeface="Consolas" panose="020B0609020204030204" pitchFamily="49" charset="0"/>
              </a:rPr>
              <a:t>1</a:t>
            </a:r>
            <a:r>
              <a:rPr lang="es-ES" sz="1600" b="1" dirty="0">
                <a:solidFill>
                  <a:srgbClr val="D4D4D4"/>
                </a:solidFill>
                <a:effectLst/>
                <a:latin typeface="Consolas" panose="020B0609020204030204" pitchFamily="49" charset="0"/>
              </a:rPr>
              <a:t>);</a:t>
            </a:r>
          </a:p>
          <a:p>
            <a:r>
              <a:rPr lang="es-ES" sz="1600" b="1" dirty="0">
                <a:solidFill>
                  <a:srgbClr val="9CDCFE"/>
                </a:solidFill>
                <a:effectLst/>
                <a:latin typeface="Consolas" panose="020B0609020204030204" pitchFamily="49" charset="0"/>
              </a:rPr>
              <a:t>console</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log</a:t>
            </a:r>
            <a:r>
              <a:rPr lang="es-ES" sz="1600" b="1" dirty="0">
                <a:solidFill>
                  <a:srgbClr val="D4D4D4"/>
                </a:solidFill>
                <a:effectLst/>
                <a:latin typeface="Consolas" panose="020B0609020204030204" pitchFamily="49" charset="0"/>
              </a:rPr>
              <a:t>(</a:t>
            </a:r>
            <a:r>
              <a:rPr lang="es-ES" sz="1600" b="1" dirty="0">
                <a:solidFill>
                  <a:srgbClr val="4FC1FF"/>
                </a:solidFill>
                <a:effectLst/>
                <a:latin typeface="Consolas" panose="020B0609020204030204" pitchFamily="49" charset="0"/>
              </a:rPr>
              <a:t>y</a:t>
            </a:r>
            <a:r>
              <a:rPr lang="es-ES"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36345CA2-EB6A-054A-4A4B-C2D393870072}"/>
              </a:ext>
            </a:extLst>
          </p:cNvPr>
          <p:cNvPicPr>
            <a:picLocks noChangeAspect="1"/>
          </p:cNvPicPr>
          <p:nvPr/>
        </p:nvPicPr>
        <p:blipFill>
          <a:blip r:embed="rId2"/>
          <a:stretch>
            <a:fillRect/>
          </a:stretch>
        </p:blipFill>
        <p:spPr>
          <a:xfrm>
            <a:off x="2636353" y="635791"/>
            <a:ext cx="2606124" cy="336274"/>
          </a:xfrm>
          <a:prstGeom prst="rect">
            <a:avLst/>
          </a:prstGeom>
        </p:spPr>
      </p:pic>
      <p:sp>
        <p:nvSpPr>
          <p:cNvPr id="6" name="TextBox 5">
            <a:extLst>
              <a:ext uri="{FF2B5EF4-FFF2-40B4-BE49-F238E27FC236}">
                <a16:creationId xmlns:a16="http://schemas.microsoft.com/office/drawing/2014/main" id="{0F76CAFC-1140-5E19-5BE6-6AEE7350D727}"/>
              </a:ext>
            </a:extLst>
          </p:cNvPr>
          <p:cNvSpPr txBox="1"/>
          <p:nvPr/>
        </p:nvSpPr>
        <p:spPr>
          <a:xfrm>
            <a:off x="5430076" y="267204"/>
            <a:ext cx="4475923" cy="923330"/>
          </a:xfrm>
          <a:prstGeom prst="rect">
            <a:avLst/>
          </a:prstGeom>
          <a:noFill/>
        </p:spPr>
        <p:txBody>
          <a:bodyPr wrap="square">
            <a:spAutoFit/>
          </a:bodyPr>
          <a:lstStyle/>
          <a:p>
            <a:r>
              <a:rPr lang="en-GB" b="1" dirty="0"/>
              <a:t>We can use the Array function with the from method and pass in an length object and a blank call back function that returns 1.</a:t>
            </a:r>
          </a:p>
        </p:txBody>
      </p:sp>
      <p:sp>
        <p:nvSpPr>
          <p:cNvPr id="8" name="TextBox 7">
            <a:extLst>
              <a:ext uri="{FF2B5EF4-FFF2-40B4-BE49-F238E27FC236}">
                <a16:creationId xmlns:a16="http://schemas.microsoft.com/office/drawing/2014/main" id="{2D7FDA40-BF9B-58C1-58E5-753730FD19F9}"/>
              </a:ext>
            </a:extLst>
          </p:cNvPr>
          <p:cNvSpPr txBox="1"/>
          <p:nvPr/>
        </p:nvSpPr>
        <p:spPr>
          <a:xfrm>
            <a:off x="129210" y="1340652"/>
            <a:ext cx="6427304"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from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lenght: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a:t>
            </a:r>
          </a:p>
        </p:txBody>
      </p:sp>
      <p:pic>
        <p:nvPicPr>
          <p:cNvPr id="10" name="Picture 9">
            <a:extLst>
              <a:ext uri="{FF2B5EF4-FFF2-40B4-BE49-F238E27FC236}">
                <a16:creationId xmlns:a16="http://schemas.microsoft.com/office/drawing/2014/main" id="{723D109B-20BD-71F2-C3AA-A65083E50237}"/>
              </a:ext>
            </a:extLst>
          </p:cNvPr>
          <p:cNvPicPr>
            <a:picLocks noChangeAspect="1"/>
          </p:cNvPicPr>
          <p:nvPr/>
        </p:nvPicPr>
        <p:blipFill>
          <a:blip r:embed="rId3"/>
          <a:stretch>
            <a:fillRect/>
          </a:stretch>
        </p:blipFill>
        <p:spPr>
          <a:xfrm>
            <a:off x="3342862" y="1651683"/>
            <a:ext cx="2931695" cy="394045"/>
          </a:xfrm>
          <a:prstGeom prst="rect">
            <a:avLst/>
          </a:prstGeom>
        </p:spPr>
      </p:pic>
      <p:sp>
        <p:nvSpPr>
          <p:cNvPr id="11" name="TextBox 10">
            <a:extLst>
              <a:ext uri="{FF2B5EF4-FFF2-40B4-BE49-F238E27FC236}">
                <a16:creationId xmlns:a16="http://schemas.microsoft.com/office/drawing/2014/main" id="{D0BBF799-AFD3-D7E7-97E4-DC64BAD3268C}"/>
              </a:ext>
            </a:extLst>
          </p:cNvPr>
          <p:cNvSpPr txBox="1"/>
          <p:nvPr/>
        </p:nvSpPr>
        <p:spPr>
          <a:xfrm>
            <a:off x="6447183" y="1309683"/>
            <a:ext cx="3458816" cy="2031325"/>
          </a:xfrm>
          <a:prstGeom prst="rect">
            <a:avLst/>
          </a:prstGeom>
          <a:noFill/>
        </p:spPr>
        <p:txBody>
          <a:bodyPr wrap="square">
            <a:spAutoFit/>
          </a:bodyPr>
          <a:lstStyle/>
          <a:p>
            <a:r>
              <a:rPr lang="en-GB" b="1" dirty="0"/>
              <a:t>This time we can use the call back function to increment I by one on each iteration.</a:t>
            </a:r>
          </a:p>
          <a:p>
            <a:endParaRPr lang="en-GB" b="1" dirty="0"/>
          </a:p>
          <a:p>
            <a:r>
              <a:rPr lang="en-GB" b="1" dirty="0"/>
              <a:t>Because we are not using the cur parameter it is convention that we mark it with an underscore.</a:t>
            </a:r>
          </a:p>
        </p:txBody>
      </p:sp>
      <p:sp>
        <p:nvSpPr>
          <p:cNvPr id="13" name="TextBox 12">
            <a:extLst>
              <a:ext uri="{FF2B5EF4-FFF2-40B4-BE49-F238E27FC236}">
                <a16:creationId xmlns:a16="http://schemas.microsoft.com/office/drawing/2014/main" id="{864CE409-A874-1E54-F6B4-C5708BF4549D}"/>
              </a:ext>
            </a:extLst>
          </p:cNvPr>
          <p:cNvSpPr txBox="1"/>
          <p:nvPr/>
        </p:nvSpPr>
        <p:spPr>
          <a:xfrm>
            <a:off x="129210" y="2481488"/>
            <a:ext cx="614534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from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_</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a:t>
            </a:r>
          </a:p>
        </p:txBody>
      </p:sp>
      <p:pic>
        <p:nvPicPr>
          <p:cNvPr id="14" name="Picture 13">
            <a:extLst>
              <a:ext uri="{FF2B5EF4-FFF2-40B4-BE49-F238E27FC236}">
                <a16:creationId xmlns:a16="http://schemas.microsoft.com/office/drawing/2014/main" id="{8EDE3537-2D08-678D-17DE-D57BCDD1AC91}"/>
              </a:ext>
            </a:extLst>
          </p:cNvPr>
          <p:cNvPicPr>
            <a:picLocks noChangeAspect="1"/>
          </p:cNvPicPr>
          <p:nvPr/>
        </p:nvPicPr>
        <p:blipFill>
          <a:blip r:embed="rId3"/>
          <a:stretch>
            <a:fillRect/>
          </a:stretch>
        </p:blipFill>
        <p:spPr>
          <a:xfrm>
            <a:off x="3342862" y="2869240"/>
            <a:ext cx="2931695" cy="394045"/>
          </a:xfrm>
          <a:prstGeom prst="rect">
            <a:avLst/>
          </a:prstGeom>
        </p:spPr>
      </p:pic>
      <p:sp>
        <p:nvSpPr>
          <p:cNvPr id="15" name="TextBox 14">
            <a:extLst>
              <a:ext uri="{FF2B5EF4-FFF2-40B4-BE49-F238E27FC236}">
                <a16:creationId xmlns:a16="http://schemas.microsoft.com/office/drawing/2014/main" id="{607938BF-B544-7D31-80B3-8DFD779A3B79}"/>
              </a:ext>
            </a:extLst>
          </p:cNvPr>
          <p:cNvSpPr txBox="1"/>
          <p:nvPr/>
        </p:nvSpPr>
        <p:spPr>
          <a:xfrm>
            <a:off x="172279" y="3388053"/>
            <a:ext cx="9011479" cy="369332"/>
          </a:xfrm>
          <a:prstGeom prst="rect">
            <a:avLst/>
          </a:prstGeom>
          <a:noFill/>
        </p:spPr>
        <p:txBody>
          <a:bodyPr wrap="square">
            <a:spAutoFit/>
          </a:bodyPr>
          <a:lstStyle/>
          <a:p>
            <a:r>
              <a:rPr lang="en-GB" b="1" dirty="0"/>
              <a:t>Array.from was created to be able to build arrays from array like structures, i.e. itterables.</a:t>
            </a:r>
          </a:p>
        </p:txBody>
      </p:sp>
      <p:sp>
        <p:nvSpPr>
          <p:cNvPr id="17" name="TextBox 16">
            <a:extLst>
              <a:ext uri="{FF2B5EF4-FFF2-40B4-BE49-F238E27FC236}">
                <a16:creationId xmlns:a16="http://schemas.microsoft.com/office/drawing/2014/main" id="{7E4CAB8B-6D73-9F5C-A131-437C26243A61}"/>
              </a:ext>
            </a:extLst>
          </p:cNvPr>
          <p:cNvSpPr txBox="1"/>
          <p:nvPr/>
        </p:nvSpPr>
        <p:spPr>
          <a:xfrm>
            <a:off x="172279" y="3892665"/>
            <a:ext cx="6102419" cy="1569660"/>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movementsUI</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from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'.movements__value’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movementsUI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8" name="TextBox 17">
            <a:extLst>
              <a:ext uri="{FF2B5EF4-FFF2-40B4-BE49-F238E27FC236}">
                <a16:creationId xmlns:a16="http://schemas.microsoft.com/office/drawing/2014/main" id="{9BD0A19A-4115-DCAA-E926-1483A058CD42}"/>
              </a:ext>
            </a:extLst>
          </p:cNvPr>
          <p:cNvSpPr txBox="1"/>
          <p:nvPr/>
        </p:nvSpPr>
        <p:spPr>
          <a:xfrm>
            <a:off x="6162261" y="3879216"/>
            <a:ext cx="3743738" cy="646331"/>
          </a:xfrm>
          <a:prstGeom prst="rect">
            <a:avLst/>
          </a:prstGeom>
          <a:noFill/>
        </p:spPr>
        <p:txBody>
          <a:bodyPr wrap="square">
            <a:spAutoFit/>
          </a:bodyPr>
          <a:lstStyle/>
          <a:p>
            <a:r>
              <a:rPr lang="en-GB" b="1" dirty="0"/>
              <a:t>We can add an event listener to any html element on a page.</a:t>
            </a:r>
          </a:p>
        </p:txBody>
      </p:sp>
      <p:sp>
        <p:nvSpPr>
          <p:cNvPr id="19" name="TextBox 18">
            <a:extLst>
              <a:ext uri="{FF2B5EF4-FFF2-40B4-BE49-F238E27FC236}">
                <a16:creationId xmlns:a16="http://schemas.microsoft.com/office/drawing/2014/main" id="{521A762A-4F6D-630B-B341-702204C9F1C0}"/>
              </a:ext>
            </a:extLst>
          </p:cNvPr>
          <p:cNvSpPr txBox="1"/>
          <p:nvPr/>
        </p:nvSpPr>
        <p:spPr>
          <a:xfrm>
            <a:off x="6162262" y="4477440"/>
            <a:ext cx="3743738" cy="923330"/>
          </a:xfrm>
          <a:prstGeom prst="rect">
            <a:avLst/>
          </a:prstGeom>
          <a:noFill/>
        </p:spPr>
        <p:txBody>
          <a:bodyPr wrap="square">
            <a:spAutoFit/>
          </a:bodyPr>
          <a:lstStyle/>
          <a:p>
            <a:r>
              <a:rPr lang="en-GB" b="1" dirty="0"/>
              <a:t>On click we will create an array of html elements with all their properties.</a:t>
            </a:r>
          </a:p>
        </p:txBody>
      </p:sp>
      <p:pic>
        <p:nvPicPr>
          <p:cNvPr id="21" name="Picture 20">
            <a:extLst>
              <a:ext uri="{FF2B5EF4-FFF2-40B4-BE49-F238E27FC236}">
                <a16:creationId xmlns:a16="http://schemas.microsoft.com/office/drawing/2014/main" id="{9CCE11F1-49C0-1DE0-3A3C-1FD331841C6A}"/>
              </a:ext>
            </a:extLst>
          </p:cNvPr>
          <p:cNvPicPr>
            <a:picLocks noChangeAspect="1"/>
          </p:cNvPicPr>
          <p:nvPr/>
        </p:nvPicPr>
        <p:blipFill>
          <a:blip r:embed="rId4"/>
          <a:stretch>
            <a:fillRect/>
          </a:stretch>
        </p:blipFill>
        <p:spPr>
          <a:xfrm>
            <a:off x="1665393" y="5629385"/>
            <a:ext cx="7154168" cy="743101"/>
          </a:xfrm>
          <a:prstGeom prst="rect">
            <a:avLst/>
          </a:prstGeom>
        </p:spPr>
      </p:pic>
    </p:spTree>
    <p:extLst>
      <p:ext uri="{BB962C8B-B14F-4D97-AF65-F5344CB8AC3E}">
        <p14:creationId xmlns:p14="http://schemas.microsoft.com/office/powerpoint/2010/main" val="3708478335"/>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17EDE1-FAAD-81E7-62FE-68C85E88D8D0}"/>
              </a:ext>
            </a:extLst>
          </p:cNvPr>
          <p:cNvSpPr txBox="1"/>
          <p:nvPr/>
        </p:nvSpPr>
        <p:spPr>
          <a:xfrm>
            <a:off x="278296" y="272392"/>
            <a:ext cx="6470373" cy="1815882"/>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movementsUI</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from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'.movements__value'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el</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movementsUI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A40D402A-C47B-C5F1-AA47-87E0F696BC31}"/>
              </a:ext>
            </a:extLst>
          </p:cNvPr>
          <p:cNvPicPr>
            <a:picLocks noChangeAspect="1"/>
          </p:cNvPicPr>
          <p:nvPr/>
        </p:nvPicPr>
        <p:blipFill>
          <a:blip r:embed="rId2"/>
          <a:stretch>
            <a:fillRect/>
          </a:stretch>
        </p:blipFill>
        <p:spPr>
          <a:xfrm>
            <a:off x="4655939" y="1524000"/>
            <a:ext cx="4734261" cy="377065"/>
          </a:xfrm>
          <a:prstGeom prst="rect">
            <a:avLst/>
          </a:prstGeom>
        </p:spPr>
      </p:pic>
      <p:sp>
        <p:nvSpPr>
          <p:cNvPr id="6" name="TextBox 5">
            <a:extLst>
              <a:ext uri="{FF2B5EF4-FFF2-40B4-BE49-F238E27FC236}">
                <a16:creationId xmlns:a16="http://schemas.microsoft.com/office/drawing/2014/main" id="{5CA64E52-9112-1545-EACE-405FC93DEF28}"/>
              </a:ext>
            </a:extLst>
          </p:cNvPr>
          <p:cNvSpPr txBox="1"/>
          <p:nvPr/>
        </p:nvSpPr>
        <p:spPr>
          <a:xfrm>
            <a:off x="278296" y="2088274"/>
            <a:ext cx="9190383" cy="1754326"/>
          </a:xfrm>
          <a:prstGeom prst="rect">
            <a:avLst/>
          </a:prstGeom>
          <a:noFill/>
        </p:spPr>
        <p:txBody>
          <a:bodyPr wrap="square">
            <a:spAutoFit/>
          </a:bodyPr>
          <a:lstStyle/>
          <a:p>
            <a:r>
              <a:rPr lang="en-GB" b="1" dirty="0"/>
              <a:t>This can further be modified to chain in a function that will convert the html element to a number and remove the euro symbol.</a:t>
            </a:r>
          </a:p>
          <a:p>
            <a:endParaRPr lang="en-GB" b="1" dirty="0"/>
          </a:p>
          <a:p>
            <a:r>
              <a:rPr lang="en-GB" b="1" dirty="0"/>
              <a:t>In conclusion we used Array.from to convert the nodelist of html elements for movements__value into an array. We then used the replace method on this array to remove the euro symbols.</a:t>
            </a:r>
          </a:p>
        </p:txBody>
      </p:sp>
      <p:sp>
        <p:nvSpPr>
          <p:cNvPr id="10" name="TextBox 9">
            <a:extLst>
              <a:ext uri="{FF2B5EF4-FFF2-40B4-BE49-F238E27FC236}">
                <a16:creationId xmlns:a16="http://schemas.microsoft.com/office/drawing/2014/main" id="{B957B86B-E01F-ADC5-68EE-680C1D3B1449}"/>
              </a:ext>
            </a:extLst>
          </p:cNvPr>
          <p:cNvSpPr txBox="1"/>
          <p:nvPr/>
        </p:nvSpPr>
        <p:spPr>
          <a:xfrm>
            <a:off x="278296" y="4282614"/>
            <a:ext cx="632128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movementsUI2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'.movements__value'</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1806E8DB-0C58-9041-9097-754228D60DC6}"/>
              </a:ext>
            </a:extLst>
          </p:cNvPr>
          <p:cNvSpPr txBox="1"/>
          <p:nvPr/>
        </p:nvSpPr>
        <p:spPr>
          <a:xfrm>
            <a:off x="6210507" y="3974836"/>
            <a:ext cx="3549719" cy="1200329"/>
          </a:xfrm>
          <a:prstGeom prst="rect">
            <a:avLst/>
          </a:prstGeom>
          <a:noFill/>
        </p:spPr>
        <p:txBody>
          <a:bodyPr wrap="square">
            <a:spAutoFit/>
          </a:bodyPr>
          <a:lstStyle/>
          <a:p>
            <a:r>
              <a:rPr lang="en-GB" b="1" dirty="0"/>
              <a:t>The spread operator could also be used in place of the Array.from but we then could not chain on the replace method.</a:t>
            </a:r>
          </a:p>
        </p:txBody>
      </p:sp>
    </p:spTree>
    <p:extLst>
      <p:ext uri="{BB962C8B-B14F-4D97-AF65-F5344CB8AC3E}">
        <p14:creationId xmlns:p14="http://schemas.microsoft.com/office/powerpoint/2010/main" val="960632749"/>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CF3FEC6D-EA40-FA62-8886-C439D1BECA50}"/>
              </a:ext>
            </a:extLst>
          </p:cNvPr>
          <p:cNvSpPr/>
          <p:nvPr/>
        </p:nvSpPr>
        <p:spPr>
          <a:xfrm>
            <a:off x="6621" y="529123"/>
            <a:ext cx="2060715" cy="632887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a:extLst>
              <a:ext uri="{FF2B5EF4-FFF2-40B4-BE49-F238E27FC236}">
                <a16:creationId xmlns:a16="http://schemas.microsoft.com/office/drawing/2014/main" id="{33829A7E-9AFA-73DC-8812-7CE6F5654262}"/>
              </a:ext>
            </a:extLst>
          </p:cNvPr>
          <p:cNvSpPr txBox="1"/>
          <p:nvPr/>
        </p:nvSpPr>
        <p:spPr>
          <a:xfrm>
            <a:off x="216738" y="-55652"/>
            <a:ext cx="6821556" cy="584775"/>
          </a:xfrm>
          <a:prstGeom prst="rect">
            <a:avLst/>
          </a:prstGeom>
          <a:noFill/>
        </p:spPr>
        <p:txBody>
          <a:bodyPr wrap="square">
            <a:spAutoFit/>
          </a:bodyPr>
          <a:lstStyle/>
          <a:p>
            <a:r>
              <a:rPr lang="en-GB" sz="3200" dirty="0">
                <a:solidFill>
                  <a:srgbClr val="1C1D1F"/>
                </a:solidFill>
              </a:rPr>
              <a:t>Summary: Which Array Method to use?</a:t>
            </a:r>
            <a:endParaRPr lang="en-GB" sz="3200" b="0" i="0" dirty="0">
              <a:solidFill>
                <a:srgbClr val="1C1D1F"/>
              </a:solidFill>
              <a:effectLst/>
            </a:endParaRPr>
          </a:p>
        </p:txBody>
      </p:sp>
      <p:sp>
        <p:nvSpPr>
          <p:cNvPr id="24" name="TextBox 23">
            <a:extLst>
              <a:ext uri="{FF2B5EF4-FFF2-40B4-BE49-F238E27FC236}">
                <a16:creationId xmlns:a16="http://schemas.microsoft.com/office/drawing/2014/main" id="{53BFA02A-E54D-4069-DF12-C2F26B3A74F6}"/>
              </a:ext>
            </a:extLst>
          </p:cNvPr>
          <p:cNvSpPr txBox="1"/>
          <p:nvPr/>
        </p:nvSpPr>
        <p:spPr>
          <a:xfrm>
            <a:off x="-3325" y="472141"/>
            <a:ext cx="2070662" cy="646331"/>
          </a:xfrm>
          <a:prstGeom prst="rect">
            <a:avLst/>
          </a:prstGeom>
          <a:noFill/>
        </p:spPr>
        <p:txBody>
          <a:bodyPr wrap="square">
            <a:spAutoFit/>
          </a:bodyPr>
          <a:lstStyle/>
          <a:p>
            <a:pPr algn="ctr"/>
            <a:r>
              <a:rPr lang="en-GB" b="1" dirty="0">
                <a:solidFill>
                  <a:srgbClr val="FF0000"/>
                </a:solidFill>
              </a:rPr>
              <a:t>To mutate original Array</a:t>
            </a:r>
          </a:p>
        </p:txBody>
      </p:sp>
      <p:sp>
        <p:nvSpPr>
          <p:cNvPr id="25" name="TextBox 24">
            <a:extLst>
              <a:ext uri="{FF2B5EF4-FFF2-40B4-BE49-F238E27FC236}">
                <a16:creationId xmlns:a16="http://schemas.microsoft.com/office/drawing/2014/main" id="{982C88F0-28F1-4558-5C63-40F0637CC0CF}"/>
              </a:ext>
            </a:extLst>
          </p:cNvPr>
          <p:cNvSpPr txBox="1"/>
          <p:nvPr/>
        </p:nvSpPr>
        <p:spPr>
          <a:xfrm>
            <a:off x="2077282" y="490331"/>
            <a:ext cx="1994447" cy="369332"/>
          </a:xfrm>
          <a:prstGeom prst="rect">
            <a:avLst/>
          </a:prstGeom>
          <a:noFill/>
        </p:spPr>
        <p:txBody>
          <a:bodyPr wrap="square">
            <a:spAutoFit/>
          </a:bodyPr>
          <a:lstStyle/>
          <a:p>
            <a:pPr algn="ctr"/>
            <a:r>
              <a:rPr lang="en-GB" b="1" dirty="0">
                <a:solidFill>
                  <a:srgbClr val="FF0000"/>
                </a:solidFill>
              </a:rPr>
              <a:t>A new Array</a:t>
            </a:r>
          </a:p>
        </p:txBody>
      </p:sp>
      <p:sp>
        <p:nvSpPr>
          <p:cNvPr id="26" name="TextBox 25">
            <a:extLst>
              <a:ext uri="{FF2B5EF4-FFF2-40B4-BE49-F238E27FC236}">
                <a16:creationId xmlns:a16="http://schemas.microsoft.com/office/drawing/2014/main" id="{B19E53BB-ADDA-230C-0C8C-3760222DE058}"/>
              </a:ext>
            </a:extLst>
          </p:cNvPr>
          <p:cNvSpPr txBox="1"/>
          <p:nvPr/>
        </p:nvSpPr>
        <p:spPr>
          <a:xfrm>
            <a:off x="216738" y="1543604"/>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.push</a:t>
            </a:r>
          </a:p>
        </p:txBody>
      </p:sp>
      <p:sp>
        <p:nvSpPr>
          <p:cNvPr id="27" name="TextBox 26">
            <a:extLst>
              <a:ext uri="{FF2B5EF4-FFF2-40B4-BE49-F238E27FC236}">
                <a16:creationId xmlns:a16="http://schemas.microsoft.com/office/drawing/2014/main" id="{77B808FC-A3D5-ADA9-A022-34D3A979289E}"/>
              </a:ext>
            </a:extLst>
          </p:cNvPr>
          <p:cNvSpPr txBox="1"/>
          <p:nvPr/>
        </p:nvSpPr>
        <p:spPr>
          <a:xfrm>
            <a:off x="216738" y="2011040"/>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.unshift</a:t>
            </a:r>
          </a:p>
        </p:txBody>
      </p:sp>
      <p:sp>
        <p:nvSpPr>
          <p:cNvPr id="28" name="TextBox 27">
            <a:extLst>
              <a:ext uri="{FF2B5EF4-FFF2-40B4-BE49-F238E27FC236}">
                <a16:creationId xmlns:a16="http://schemas.microsoft.com/office/drawing/2014/main" id="{44426C7A-5F43-F968-3286-32866162053B}"/>
              </a:ext>
            </a:extLst>
          </p:cNvPr>
          <p:cNvSpPr txBox="1"/>
          <p:nvPr/>
        </p:nvSpPr>
        <p:spPr>
          <a:xfrm>
            <a:off x="201546" y="1148013"/>
            <a:ext cx="1792909" cy="369332"/>
          </a:xfrm>
          <a:prstGeom prst="rect">
            <a:avLst/>
          </a:prstGeom>
          <a:noFill/>
        </p:spPr>
        <p:txBody>
          <a:bodyPr wrap="square">
            <a:spAutoFit/>
          </a:bodyPr>
          <a:lstStyle/>
          <a:p>
            <a:r>
              <a:rPr lang="en-GB" b="1" dirty="0"/>
              <a:t>- Add to original</a:t>
            </a:r>
          </a:p>
        </p:txBody>
      </p:sp>
      <p:sp>
        <p:nvSpPr>
          <p:cNvPr id="29" name="TextBox 28">
            <a:extLst>
              <a:ext uri="{FF2B5EF4-FFF2-40B4-BE49-F238E27FC236}">
                <a16:creationId xmlns:a16="http://schemas.microsoft.com/office/drawing/2014/main" id="{8190821F-8B9C-897A-717E-2E2147F0AC0A}"/>
              </a:ext>
            </a:extLst>
          </p:cNvPr>
          <p:cNvSpPr txBox="1"/>
          <p:nvPr/>
        </p:nvSpPr>
        <p:spPr>
          <a:xfrm>
            <a:off x="1440531" y="1508367"/>
            <a:ext cx="636751" cy="338554"/>
          </a:xfrm>
          <a:prstGeom prst="rect">
            <a:avLst/>
          </a:prstGeom>
          <a:noFill/>
        </p:spPr>
        <p:txBody>
          <a:bodyPr wrap="square">
            <a:spAutoFit/>
          </a:bodyPr>
          <a:lstStyle/>
          <a:p>
            <a:r>
              <a:rPr lang="en-GB" sz="1600" b="1" i="1" dirty="0"/>
              <a:t>(end)</a:t>
            </a:r>
          </a:p>
        </p:txBody>
      </p:sp>
      <p:sp>
        <p:nvSpPr>
          <p:cNvPr id="30" name="TextBox 29">
            <a:extLst>
              <a:ext uri="{FF2B5EF4-FFF2-40B4-BE49-F238E27FC236}">
                <a16:creationId xmlns:a16="http://schemas.microsoft.com/office/drawing/2014/main" id="{F599F47F-A8E1-9445-5814-BE6A5C275695}"/>
              </a:ext>
            </a:extLst>
          </p:cNvPr>
          <p:cNvSpPr txBox="1"/>
          <p:nvPr/>
        </p:nvSpPr>
        <p:spPr>
          <a:xfrm>
            <a:off x="1432935" y="2011040"/>
            <a:ext cx="780179" cy="338554"/>
          </a:xfrm>
          <a:prstGeom prst="rect">
            <a:avLst/>
          </a:prstGeom>
          <a:noFill/>
        </p:spPr>
        <p:txBody>
          <a:bodyPr wrap="square">
            <a:spAutoFit/>
          </a:bodyPr>
          <a:lstStyle/>
          <a:p>
            <a:r>
              <a:rPr lang="en-GB" sz="1600" b="1" i="1" dirty="0"/>
              <a:t>(start)</a:t>
            </a:r>
          </a:p>
        </p:txBody>
      </p:sp>
      <p:sp>
        <p:nvSpPr>
          <p:cNvPr id="32" name="Rectangle 31">
            <a:extLst>
              <a:ext uri="{FF2B5EF4-FFF2-40B4-BE49-F238E27FC236}">
                <a16:creationId xmlns:a16="http://schemas.microsoft.com/office/drawing/2014/main" id="{46E2D9D3-0991-DFA5-FDAA-355F98A977DA}"/>
              </a:ext>
            </a:extLst>
          </p:cNvPr>
          <p:cNvSpPr/>
          <p:nvPr/>
        </p:nvSpPr>
        <p:spPr>
          <a:xfrm>
            <a:off x="4071727" y="529123"/>
            <a:ext cx="1977889" cy="632887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Rectangle 32">
            <a:extLst>
              <a:ext uri="{FF2B5EF4-FFF2-40B4-BE49-F238E27FC236}">
                <a16:creationId xmlns:a16="http://schemas.microsoft.com/office/drawing/2014/main" id="{928698BB-F918-A3B1-766E-BB297261C20C}"/>
              </a:ext>
            </a:extLst>
          </p:cNvPr>
          <p:cNvSpPr/>
          <p:nvPr/>
        </p:nvSpPr>
        <p:spPr>
          <a:xfrm>
            <a:off x="7890533" y="529122"/>
            <a:ext cx="2028719" cy="632887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TextBox 33">
            <a:extLst>
              <a:ext uri="{FF2B5EF4-FFF2-40B4-BE49-F238E27FC236}">
                <a16:creationId xmlns:a16="http://schemas.microsoft.com/office/drawing/2014/main" id="{512E8243-C893-E814-D8ED-092692506A7F}"/>
              </a:ext>
            </a:extLst>
          </p:cNvPr>
          <p:cNvSpPr txBox="1"/>
          <p:nvPr/>
        </p:nvSpPr>
        <p:spPr>
          <a:xfrm>
            <a:off x="201546" y="2566477"/>
            <a:ext cx="1707989" cy="646331"/>
          </a:xfrm>
          <a:prstGeom prst="rect">
            <a:avLst/>
          </a:prstGeom>
          <a:noFill/>
        </p:spPr>
        <p:txBody>
          <a:bodyPr wrap="square">
            <a:spAutoFit/>
          </a:bodyPr>
          <a:lstStyle/>
          <a:p>
            <a:r>
              <a:rPr lang="en-GB" b="1" dirty="0"/>
              <a:t>- Remove from original</a:t>
            </a:r>
          </a:p>
        </p:txBody>
      </p:sp>
      <p:sp>
        <p:nvSpPr>
          <p:cNvPr id="35" name="TextBox 34">
            <a:extLst>
              <a:ext uri="{FF2B5EF4-FFF2-40B4-BE49-F238E27FC236}">
                <a16:creationId xmlns:a16="http://schemas.microsoft.com/office/drawing/2014/main" id="{55EC2D27-9F42-58AB-D3A4-BD99B2A591D7}"/>
              </a:ext>
            </a:extLst>
          </p:cNvPr>
          <p:cNvSpPr txBox="1"/>
          <p:nvPr/>
        </p:nvSpPr>
        <p:spPr>
          <a:xfrm>
            <a:off x="209142" y="3224010"/>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.Pop</a:t>
            </a:r>
          </a:p>
        </p:txBody>
      </p:sp>
      <p:sp>
        <p:nvSpPr>
          <p:cNvPr id="36" name="TextBox 35">
            <a:extLst>
              <a:ext uri="{FF2B5EF4-FFF2-40B4-BE49-F238E27FC236}">
                <a16:creationId xmlns:a16="http://schemas.microsoft.com/office/drawing/2014/main" id="{B72D0CDE-2040-B5CF-21D5-50D07F31790D}"/>
              </a:ext>
            </a:extLst>
          </p:cNvPr>
          <p:cNvSpPr txBox="1"/>
          <p:nvPr/>
        </p:nvSpPr>
        <p:spPr>
          <a:xfrm>
            <a:off x="209142" y="3691446"/>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.shift</a:t>
            </a:r>
          </a:p>
        </p:txBody>
      </p:sp>
      <p:sp>
        <p:nvSpPr>
          <p:cNvPr id="37" name="TextBox 36">
            <a:extLst>
              <a:ext uri="{FF2B5EF4-FFF2-40B4-BE49-F238E27FC236}">
                <a16:creationId xmlns:a16="http://schemas.microsoft.com/office/drawing/2014/main" id="{42C4F715-8F2D-C8C6-9FA9-DFC0A02F3544}"/>
              </a:ext>
            </a:extLst>
          </p:cNvPr>
          <p:cNvSpPr txBox="1"/>
          <p:nvPr/>
        </p:nvSpPr>
        <p:spPr>
          <a:xfrm>
            <a:off x="1432935" y="3188773"/>
            <a:ext cx="636751" cy="338554"/>
          </a:xfrm>
          <a:prstGeom prst="rect">
            <a:avLst/>
          </a:prstGeom>
          <a:noFill/>
        </p:spPr>
        <p:txBody>
          <a:bodyPr wrap="square">
            <a:spAutoFit/>
          </a:bodyPr>
          <a:lstStyle/>
          <a:p>
            <a:r>
              <a:rPr lang="en-GB" sz="1600" b="1" i="1" dirty="0"/>
              <a:t>(end)</a:t>
            </a:r>
          </a:p>
        </p:txBody>
      </p:sp>
      <p:sp>
        <p:nvSpPr>
          <p:cNvPr id="38" name="TextBox 37">
            <a:extLst>
              <a:ext uri="{FF2B5EF4-FFF2-40B4-BE49-F238E27FC236}">
                <a16:creationId xmlns:a16="http://schemas.microsoft.com/office/drawing/2014/main" id="{3BE099AF-089A-5CF1-5762-C83815EADE5A}"/>
              </a:ext>
            </a:extLst>
          </p:cNvPr>
          <p:cNvSpPr txBox="1"/>
          <p:nvPr/>
        </p:nvSpPr>
        <p:spPr>
          <a:xfrm>
            <a:off x="1425339" y="3691446"/>
            <a:ext cx="780179" cy="338554"/>
          </a:xfrm>
          <a:prstGeom prst="rect">
            <a:avLst/>
          </a:prstGeom>
          <a:noFill/>
        </p:spPr>
        <p:txBody>
          <a:bodyPr wrap="square">
            <a:spAutoFit/>
          </a:bodyPr>
          <a:lstStyle/>
          <a:p>
            <a:r>
              <a:rPr lang="en-GB" sz="1600" b="1" i="1" dirty="0"/>
              <a:t>(start)</a:t>
            </a:r>
          </a:p>
        </p:txBody>
      </p:sp>
      <p:sp>
        <p:nvSpPr>
          <p:cNvPr id="39" name="TextBox 38">
            <a:extLst>
              <a:ext uri="{FF2B5EF4-FFF2-40B4-BE49-F238E27FC236}">
                <a16:creationId xmlns:a16="http://schemas.microsoft.com/office/drawing/2014/main" id="{D59E2700-E7E5-75A7-F90E-A1DF6FD98A73}"/>
              </a:ext>
            </a:extLst>
          </p:cNvPr>
          <p:cNvSpPr txBox="1"/>
          <p:nvPr/>
        </p:nvSpPr>
        <p:spPr>
          <a:xfrm>
            <a:off x="201546" y="4150101"/>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.splice</a:t>
            </a:r>
          </a:p>
        </p:txBody>
      </p:sp>
      <p:sp>
        <p:nvSpPr>
          <p:cNvPr id="40" name="TextBox 39">
            <a:extLst>
              <a:ext uri="{FF2B5EF4-FFF2-40B4-BE49-F238E27FC236}">
                <a16:creationId xmlns:a16="http://schemas.microsoft.com/office/drawing/2014/main" id="{29FFF608-13F9-017D-3C28-E7C7356D0CA6}"/>
              </a:ext>
            </a:extLst>
          </p:cNvPr>
          <p:cNvSpPr txBox="1"/>
          <p:nvPr/>
        </p:nvSpPr>
        <p:spPr>
          <a:xfrm>
            <a:off x="1417743" y="4150101"/>
            <a:ext cx="780179" cy="338554"/>
          </a:xfrm>
          <a:prstGeom prst="rect">
            <a:avLst/>
          </a:prstGeom>
          <a:noFill/>
        </p:spPr>
        <p:txBody>
          <a:bodyPr wrap="square">
            <a:spAutoFit/>
          </a:bodyPr>
          <a:lstStyle/>
          <a:p>
            <a:r>
              <a:rPr lang="en-GB" sz="1600" b="1" i="1" dirty="0"/>
              <a:t>(any)</a:t>
            </a:r>
          </a:p>
        </p:txBody>
      </p:sp>
      <p:sp>
        <p:nvSpPr>
          <p:cNvPr id="41" name="TextBox 40">
            <a:extLst>
              <a:ext uri="{FF2B5EF4-FFF2-40B4-BE49-F238E27FC236}">
                <a16:creationId xmlns:a16="http://schemas.microsoft.com/office/drawing/2014/main" id="{E12C199A-5933-2D3B-7B42-D40B704433A2}"/>
              </a:ext>
            </a:extLst>
          </p:cNvPr>
          <p:cNvSpPr txBox="1"/>
          <p:nvPr/>
        </p:nvSpPr>
        <p:spPr>
          <a:xfrm>
            <a:off x="201546" y="4737846"/>
            <a:ext cx="1644491" cy="369332"/>
          </a:xfrm>
          <a:prstGeom prst="rect">
            <a:avLst/>
          </a:prstGeom>
          <a:noFill/>
        </p:spPr>
        <p:txBody>
          <a:bodyPr wrap="square">
            <a:spAutoFit/>
          </a:bodyPr>
          <a:lstStyle/>
          <a:p>
            <a:r>
              <a:rPr lang="en-GB" b="1" dirty="0"/>
              <a:t>- Others</a:t>
            </a:r>
          </a:p>
        </p:txBody>
      </p:sp>
      <p:sp>
        <p:nvSpPr>
          <p:cNvPr id="42" name="TextBox 41">
            <a:extLst>
              <a:ext uri="{FF2B5EF4-FFF2-40B4-BE49-F238E27FC236}">
                <a16:creationId xmlns:a16="http://schemas.microsoft.com/office/drawing/2014/main" id="{E1448B35-04A4-EFAB-5F8A-751C968E4B65}"/>
              </a:ext>
            </a:extLst>
          </p:cNvPr>
          <p:cNvSpPr txBox="1"/>
          <p:nvPr/>
        </p:nvSpPr>
        <p:spPr>
          <a:xfrm>
            <a:off x="193950" y="5130135"/>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.reverse</a:t>
            </a:r>
          </a:p>
        </p:txBody>
      </p:sp>
      <p:sp>
        <p:nvSpPr>
          <p:cNvPr id="43" name="TextBox 42">
            <a:extLst>
              <a:ext uri="{FF2B5EF4-FFF2-40B4-BE49-F238E27FC236}">
                <a16:creationId xmlns:a16="http://schemas.microsoft.com/office/drawing/2014/main" id="{DD146718-53CD-D27E-7DE7-F1A6CECB0895}"/>
              </a:ext>
            </a:extLst>
          </p:cNvPr>
          <p:cNvSpPr txBox="1"/>
          <p:nvPr/>
        </p:nvSpPr>
        <p:spPr>
          <a:xfrm>
            <a:off x="193950" y="5597571"/>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.sort</a:t>
            </a:r>
          </a:p>
        </p:txBody>
      </p:sp>
      <p:sp>
        <p:nvSpPr>
          <p:cNvPr id="44" name="TextBox 43">
            <a:extLst>
              <a:ext uri="{FF2B5EF4-FFF2-40B4-BE49-F238E27FC236}">
                <a16:creationId xmlns:a16="http://schemas.microsoft.com/office/drawing/2014/main" id="{751FDA1B-0869-B1F6-CAD7-9A55B8675C5E}"/>
              </a:ext>
            </a:extLst>
          </p:cNvPr>
          <p:cNvSpPr txBox="1"/>
          <p:nvPr/>
        </p:nvSpPr>
        <p:spPr>
          <a:xfrm>
            <a:off x="186354" y="6056226"/>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.fill</a:t>
            </a:r>
          </a:p>
        </p:txBody>
      </p:sp>
      <p:sp>
        <p:nvSpPr>
          <p:cNvPr id="45" name="TextBox 44">
            <a:extLst>
              <a:ext uri="{FF2B5EF4-FFF2-40B4-BE49-F238E27FC236}">
                <a16:creationId xmlns:a16="http://schemas.microsoft.com/office/drawing/2014/main" id="{9D592F7C-55A6-2072-E98A-C89F6494D6F2}"/>
              </a:ext>
            </a:extLst>
          </p:cNvPr>
          <p:cNvSpPr txBox="1"/>
          <p:nvPr/>
        </p:nvSpPr>
        <p:spPr>
          <a:xfrm>
            <a:off x="2186330" y="937274"/>
            <a:ext cx="1792909" cy="646331"/>
          </a:xfrm>
          <a:prstGeom prst="rect">
            <a:avLst/>
          </a:prstGeom>
          <a:noFill/>
        </p:spPr>
        <p:txBody>
          <a:bodyPr wrap="square">
            <a:spAutoFit/>
          </a:bodyPr>
          <a:lstStyle/>
          <a:p>
            <a:r>
              <a:rPr lang="en-GB" b="1" dirty="0"/>
              <a:t>- Compute from original</a:t>
            </a:r>
          </a:p>
        </p:txBody>
      </p:sp>
      <p:sp>
        <p:nvSpPr>
          <p:cNvPr id="46" name="TextBox 45">
            <a:extLst>
              <a:ext uri="{FF2B5EF4-FFF2-40B4-BE49-F238E27FC236}">
                <a16:creationId xmlns:a16="http://schemas.microsoft.com/office/drawing/2014/main" id="{A8E0F88A-EE0E-FCD9-26EA-8AF5372ADBFA}"/>
              </a:ext>
            </a:extLst>
          </p:cNvPr>
          <p:cNvSpPr txBox="1"/>
          <p:nvPr/>
        </p:nvSpPr>
        <p:spPr>
          <a:xfrm>
            <a:off x="2197922" y="1564039"/>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.map</a:t>
            </a:r>
          </a:p>
        </p:txBody>
      </p:sp>
      <p:sp>
        <p:nvSpPr>
          <p:cNvPr id="47" name="TextBox 46">
            <a:extLst>
              <a:ext uri="{FF2B5EF4-FFF2-40B4-BE49-F238E27FC236}">
                <a16:creationId xmlns:a16="http://schemas.microsoft.com/office/drawing/2014/main" id="{AB1A3804-E56A-6F90-F0BE-D7F1C472A1DC}"/>
              </a:ext>
            </a:extLst>
          </p:cNvPr>
          <p:cNvSpPr txBox="1"/>
          <p:nvPr/>
        </p:nvSpPr>
        <p:spPr>
          <a:xfrm>
            <a:off x="3421715" y="1528802"/>
            <a:ext cx="780179" cy="338554"/>
          </a:xfrm>
          <a:prstGeom prst="rect">
            <a:avLst/>
          </a:prstGeom>
          <a:noFill/>
        </p:spPr>
        <p:txBody>
          <a:bodyPr wrap="square">
            <a:spAutoFit/>
          </a:bodyPr>
          <a:lstStyle/>
          <a:p>
            <a:r>
              <a:rPr lang="en-GB" sz="1600" b="1" i="1" dirty="0"/>
              <a:t>(loop)</a:t>
            </a:r>
          </a:p>
        </p:txBody>
      </p:sp>
      <p:sp>
        <p:nvSpPr>
          <p:cNvPr id="48" name="TextBox 47">
            <a:extLst>
              <a:ext uri="{FF2B5EF4-FFF2-40B4-BE49-F238E27FC236}">
                <a16:creationId xmlns:a16="http://schemas.microsoft.com/office/drawing/2014/main" id="{D9952848-0548-804D-68A9-2F1BB81A0197}"/>
              </a:ext>
            </a:extLst>
          </p:cNvPr>
          <p:cNvSpPr txBox="1"/>
          <p:nvPr/>
        </p:nvSpPr>
        <p:spPr>
          <a:xfrm>
            <a:off x="2215867" y="2043954"/>
            <a:ext cx="1792909" cy="646331"/>
          </a:xfrm>
          <a:prstGeom prst="rect">
            <a:avLst/>
          </a:prstGeom>
          <a:noFill/>
        </p:spPr>
        <p:txBody>
          <a:bodyPr wrap="square">
            <a:spAutoFit/>
          </a:bodyPr>
          <a:lstStyle/>
          <a:p>
            <a:r>
              <a:rPr lang="en-GB" b="1" dirty="0"/>
              <a:t>- Filter using Condition</a:t>
            </a:r>
          </a:p>
        </p:txBody>
      </p:sp>
      <p:sp>
        <p:nvSpPr>
          <p:cNvPr id="49" name="TextBox 48">
            <a:extLst>
              <a:ext uri="{FF2B5EF4-FFF2-40B4-BE49-F238E27FC236}">
                <a16:creationId xmlns:a16="http://schemas.microsoft.com/office/drawing/2014/main" id="{A08EA649-911F-4FC4-C110-609942FBD76B}"/>
              </a:ext>
            </a:extLst>
          </p:cNvPr>
          <p:cNvSpPr txBox="1"/>
          <p:nvPr/>
        </p:nvSpPr>
        <p:spPr>
          <a:xfrm>
            <a:off x="2204562" y="2678472"/>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.filter</a:t>
            </a:r>
          </a:p>
        </p:txBody>
      </p:sp>
      <p:sp>
        <p:nvSpPr>
          <p:cNvPr id="50" name="TextBox 49">
            <a:extLst>
              <a:ext uri="{FF2B5EF4-FFF2-40B4-BE49-F238E27FC236}">
                <a16:creationId xmlns:a16="http://schemas.microsoft.com/office/drawing/2014/main" id="{3E4D1B0D-299C-9E43-123A-87D7140FD854}"/>
              </a:ext>
            </a:extLst>
          </p:cNvPr>
          <p:cNvSpPr txBox="1"/>
          <p:nvPr/>
        </p:nvSpPr>
        <p:spPr>
          <a:xfrm>
            <a:off x="2209879" y="3131608"/>
            <a:ext cx="1792909" cy="646331"/>
          </a:xfrm>
          <a:prstGeom prst="rect">
            <a:avLst/>
          </a:prstGeom>
          <a:noFill/>
        </p:spPr>
        <p:txBody>
          <a:bodyPr wrap="square">
            <a:spAutoFit/>
          </a:bodyPr>
          <a:lstStyle/>
          <a:p>
            <a:r>
              <a:rPr lang="en-GB" b="1" dirty="0"/>
              <a:t>- Portion of original</a:t>
            </a:r>
          </a:p>
        </p:txBody>
      </p:sp>
      <p:sp>
        <p:nvSpPr>
          <p:cNvPr id="51" name="TextBox 50">
            <a:extLst>
              <a:ext uri="{FF2B5EF4-FFF2-40B4-BE49-F238E27FC236}">
                <a16:creationId xmlns:a16="http://schemas.microsoft.com/office/drawing/2014/main" id="{5F910A89-38F7-418B-2F60-D64AD8E6902D}"/>
              </a:ext>
            </a:extLst>
          </p:cNvPr>
          <p:cNvSpPr txBox="1"/>
          <p:nvPr/>
        </p:nvSpPr>
        <p:spPr>
          <a:xfrm>
            <a:off x="2198574" y="3766126"/>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.slice</a:t>
            </a:r>
          </a:p>
        </p:txBody>
      </p:sp>
      <p:sp>
        <p:nvSpPr>
          <p:cNvPr id="52" name="TextBox 51">
            <a:extLst>
              <a:ext uri="{FF2B5EF4-FFF2-40B4-BE49-F238E27FC236}">
                <a16:creationId xmlns:a16="http://schemas.microsoft.com/office/drawing/2014/main" id="{B18972E8-4C5B-8CE2-A27C-A61B2F98C545}"/>
              </a:ext>
            </a:extLst>
          </p:cNvPr>
          <p:cNvSpPr txBox="1"/>
          <p:nvPr/>
        </p:nvSpPr>
        <p:spPr>
          <a:xfrm>
            <a:off x="2201631" y="4213698"/>
            <a:ext cx="1792909" cy="646331"/>
          </a:xfrm>
          <a:prstGeom prst="rect">
            <a:avLst/>
          </a:prstGeom>
          <a:noFill/>
        </p:spPr>
        <p:txBody>
          <a:bodyPr wrap="square">
            <a:spAutoFit/>
          </a:bodyPr>
          <a:lstStyle/>
          <a:p>
            <a:r>
              <a:rPr lang="en-GB" b="1" dirty="0"/>
              <a:t>- Adding original to other</a:t>
            </a:r>
          </a:p>
        </p:txBody>
      </p:sp>
      <p:sp>
        <p:nvSpPr>
          <p:cNvPr id="53" name="TextBox 52">
            <a:extLst>
              <a:ext uri="{FF2B5EF4-FFF2-40B4-BE49-F238E27FC236}">
                <a16:creationId xmlns:a16="http://schemas.microsoft.com/office/drawing/2014/main" id="{9A27025B-762E-75AC-EA2C-1E9EC6D937C2}"/>
              </a:ext>
            </a:extLst>
          </p:cNvPr>
          <p:cNvSpPr txBox="1"/>
          <p:nvPr/>
        </p:nvSpPr>
        <p:spPr>
          <a:xfrm>
            <a:off x="2190326" y="4848216"/>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.concat</a:t>
            </a:r>
          </a:p>
        </p:txBody>
      </p:sp>
      <p:sp>
        <p:nvSpPr>
          <p:cNvPr id="56" name="TextBox 55">
            <a:extLst>
              <a:ext uri="{FF2B5EF4-FFF2-40B4-BE49-F238E27FC236}">
                <a16:creationId xmlns:a16="http://schemas.microsoft.com/office/drawing/2014/main" id="{DED355DC-816F-8E3B-6E5E-BE0B2531966E}"/>
              </a:ext>
            </a:extLst>
          </p:cNvPr>
          <p:cNvSpPr txBox="1"/>
          <p:nvPr/>
        </p:nvSpPr>
        <p:spPr>
          <a:xfrm>
            <a:off x="2142273" y="5293619"/>
            <a:ext cx="1792909" cy="646331"/>
          </a:xfrm>
          <a:prstGeom prst="rect">
            <a:avLst/>
          </a:prstGeom>
          <a:noFill/>
        </p:spPr>
        <p:txBody>
          <a:bodyPr wrap="square">
            <a:spAutoFit/>
          </a:bodyPr>
          <a:lstStyle/>
          <a:p>
            <a:r>
              <a:rPr lang="en-GB" b="1" dirty="0"/>
              <a:t>- Flattening the  original</a:t>
            </a:r>
          </a:p>
        </p:txBody>
      </p:sp>
      <p:sp>
        <p:nvSpPr>
          <p:cNvPr id="57" name="TextBox 56">
            <a:extLst>
              <a:ext uri="{FF2B5EF4-FFF2-40B4-BE49-F238E27FC236}">
                <a16:creationId xmlns:a16="http://schemas.microsoft.com/office/drawing/2014/main" id="{820BD04C-041E-ED26-EA07-E7D325F1F9EC}"/>
              </a:ext>
            </a:extLst>
          </p:cNvPr>
          <p:cNvSpPr txBox="1"/>
          <p:nvPr/>
        </p:nvSpPr>
        <p:spPr>
          <a:xfrm>
            <a:off x="2130968" y="5928137"/>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.flat</a:t>
            </a:r>
          </a:p>
        </p:txBody>
      </p:sp>
      <p:sp>
        <p:nvSpPr>
          <p:cNvPr id="58" name="TextBox 57">
            <a:extLst>
              <a:ext uri="{FF2B5EF4-FFF2-40B4-BE49-F238E27FC236}">
                <a16:creationId xmlns:a16="http://schemas.microsoft.com/office/drawing/2014/main" id="{E5A2C84C-1565-D9AB-01EA-B284FB3315BC}"/>
              </a:ext>
            </a:extLst>
          </p:cNvPr>
          <p:cNvSpPr txBox="1"/>
          <p:nvPr/>
        </p:nvSpPr>
        <p:spPr>
          <a:xfrm>
            <a:off x="2142273" y="6386792"/>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.flatMap</a:t>
            </a:r>
          </a:p>
        </p:txBody>
      </p:sp>
      <p:sp>
        <p:nvSpPr>
          <p:cNvPr id="59" name="TextBox 58">
            <a:extLst>
              <a:ext uri="{FF2B5EF4-FFF2-40B4-BE49-F238E27FC236}">
                <a16:creationId xmlns:a16="http://schemas.microsoft.com/office/drawing/2014/main" id="{8C6BB14B-F8E4-064D-9CA8-EC4968A50AA8}"/>
              </a:ext>
            </a:extLst>
          </p:cNvPr>
          <p:cNvSpPr txBox="1"/>
          <p:nvPr/>
        </p:nvSpPr>
        <p:spPr>
          <a:xfrm>
            <a:off x="4071726" y="492359"/>
            <a:ext cx="2070662" cy="369332"/>
          </a:xfrm>
          <a:prstGeom prst="rect">
            <a:avLst/>
          </a:prstGeom>
          <a:noFill/>
        </p:spPr>
        <p:txBody>
          <a:bodyPr wrap="square">
            <a:spAutoFit/>
          </a:bodyPr>
          <a:lstStyle/>
          <a:p>
            <a:pPr algn="ctr"/>
            <a:r>
              <a:rPr lang="en-GB" b="1" dirty="0">
                <a:solidFill>
                  <a:srgbClr val="FF0000"/>
                </a:solidFill>
              </a:rPr>
              <a:t>An array Index</a:t>
            </a:r>
          </a:p>
        </p:txBody>
      </p:sp>
      <p:sp>
        <p:nvSpPr>
          <p:cNvPr id="60" name="TextBox 59">
            <a:extLst>
              <a:ext uri="{FF2B5EF4-FFF2-40B4-BE49-F238E27FC236}">
                <a16:creationId xmlns:a16="http://schemas.microsoft.com/office/drawing/2014/main" id="{EB28929C-7CEC-0D55-FB54-871D32A4BA34}"/>
              </a:ext>
            </a:extLst>
          </p:cNvPr>
          <p:cNvSpPr txBox="1"/>
          <p:nvPr/>
        </p:nvSpPr>
        <p:spPr>
          <a:xfrm>
            <a:off x="4231688" y="956840"/>
            <a:ext cx="1792909" cy="369332"/>
          </a:xfrm>
          <a:prstGeom prst="rect">
            <a:avLst/>
          </a:prstGeom>
          <a:noFill/>
        </p:spPr>
        <p:txBody>
          <a:bodyPr wrap="square">
            <a:spAutoFit/>
          </a:bodyPr>
          <a:lstStyle/>
          <a:p>
            <a:r>
              <a:rPr lang="en-GB" b="1" dirty="0"/>
              <a:t>- Based on Value</a:t>
            </a:r>
          </a:p>
        </p:txBody>
      </p:sp>
      <p:sp>
        <p:nvSpPr>
          <p:cNvPr id="61" name="TextBox 60">
            <a:extLst>
              <a:ext uri="{FF2B5EF4-FFF2-40B4-BE49-F238E27FC236}">
                <a16:creationId xmlns:a16="http://schemas.microsoft.com/office/drawing/2014/main" id="{4683C926-1D38-0759-E28C-299F9CC7221B}"/>
              </a:ext>
            </a:extLst>
          </p:cNvPr>
          <p:cNvSpPr txBox="1"/>
          <p:nvPr/>
        </p:nvSpPr>
        <p:spPr>
          <a:xfrm>
            <a:off x="4243280" y="1331816"/>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.indexof</a:t>
            </a:r>
          </a:p>
        </p:txBody>
      </p:sp>
      <p:sp>
        <p:nvSpPr>
          <p:cNvPr id="62" name="TextBox 61">
            <a:extLst>
              <a:ext uri="{FF2B5EF4-FFF2-40B4-BE49-F238E27FC236}">
                <a16:creationId xmlns:a16="http://schemas.microsoft.com/office/drawing/2014/main" id="{97F1027A-77F9-86CB-98DF-11A774E558AE}"/>
              </a:ext>
            </a:extLst>
          </p:cNvPr>
          <p:cNvSpPr txBox="1"/>
          <p:nvPr/>
        </p:nvSpPr>
        <p:spPr>
          <a:xfrm>
            <a:off x="4261225" y="1824984"/>
            <a:ext cx="1792909" cy="646331"/>
          </a:xfrm>
          <a:prstGeom prst="rect">
            <a:avLst/>
          </a:prstGeom>
          <a:noFill/>
        </p:spPr>
        <p:txBody>
          <a:bodyPr wrap="square">
            <a:spAutoFit/>
          </a:bodyPr>
          <a:lstStyle/>
          <a:p>
            <a:r>
              <a:rPr lang="en-GB" b="1" dirty="0"/>
              <a:t>- Based on test Condition</a:t>
            </a:r>
          </a:p>
        </p:txBody>
      </p:sp>
      <p:sp>
        <p:nvSpPr>
          <p:cNvPr id="63" name="TextBox 62">
            <a:extLst>
              <a:ext uri="{FF2B5EF4-FFF2-40B4-BE49-F238E27FC236}">
                <a16:creationId xmlns:a16="http://schemas.microsoft.com/office/drawing/2014/main" id="{C98782E6-A165-28AB-F522-E51D1B2B5F82}"/>
              </a:ext>
            </a:extLst>
          </p:cNvPr>
          <p:cNvSpPr txBox="1"/>
          <p:nvPr/>
        </p:nvSpPr>
        <p:spPr>
          <a:xfrm>
            <a:off x="4249920" y="2459502"/>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.findIndex</a:t>
            </a:r>
          </a:p>
        </p:txBody>
      </p:sp>
      <p:sp>
        <p:nvSpPr>
          <p:cNvPr id="64" name="TextBox 63">
            <a:extLst>
              <a:ext uri="{FF2B5EF4-FFF2-40B4-BE49-F238E27FC236}">
                <a16:creationId xmlns:a16="http://schemas.microsoft.com/office/drawing/2014/main" id="{B835188E-3330-EDDC-3046-0FEC98633C8A}"/>
              </a:ext>
            </a:extLst>
          </p:cNvPr>
          <p:cNvSpPr txBox="1"/>
          <p:nvPr/>
        </p:nvSpPr>
        <p:spPr>
          <a:xfrm>
            <a:off x="3997874" y="4156182"/>
            <a:ext cx="2070662" cy="369332"/>
          </a:xfrm>
          <a:prstGeom prst="rect">
            <a:avLst/>
          </a:prstGeom>
          <a:noFill/>
        </p:spPr>
        <p:txBody>
          <a:bodyPr wrap="square">
            <a:spAutoFit/>
          </a:bodyPr>
          <a:lstStyle/>
          <a:p>
            <a:pPr algn="ctr"/>
            <a:r>
              <a:rPr lang="en-GB" b="1" dirty="0">
                <a:solidFill>
                  <a:srgbClr val="FF0000"/>
                </a:solidFill>
              </a:rPr>
              <a:t>An array Element</a:t>
            </a:r>
          </a:p>
        </p:txBody>
      </p:sp>
      <p:sp>
        <p:nvSpPr>
          <p:cNvPr id="65" name="TextBox 64">
            <a:extLst>
              <a:ext uri="{FF2B5EF4-FFF2-40B4-BE49-F238E27FC236}">
                <a16:creationId xmlns:a16="http://schemas.microsoft.com/office/drawing/2014/main" id="{45E39B11-B307-133E-EC2A-C28ED2FB03C4}"/>
              </a:ext>
            </a:extLst>
          </p:cNvPr>
          <p:cNvSpPr txBox="1"/>
          <p:nvPr/>
        </p:nvSpPr>
        <p:spPr>
          <a:xfrm>
            <a:off x="4214269" y="4482141"/>
            <a:ext cx="1792909" cy="646331"/>
          </a:xfrm>
          <a:prstGeom prst="rect">
            <a:avLst/>
          </a:prstGeom>
          <a:noFill/>
        </p:spPr>
        <p:txBody>
          <a:bodyPr wrap="square">
            <a:spAutoFit/>
          </a:bodyPr>
          <a:lstStyle/>
          <a:p>
            <a:r>
              <a:rPr lang="en-GB" b="1" dirty="0"/>
              <a:t>- Based on test Condition</a:t>
            </a:r>
          </a:p>
        </p:txBody>
      </p:sp>
      <p:sp>
        <p:nvSpPr>
          <p:cNvPr id="66" name="TextBox 65">
            <a:extLst>
              <a:ext uri="{FF2B5EF4-FFF2-40B4-BE49-F238E27FC236}">
                <a16:creationId xmlns:a16="http://schemas.microsoft.com/office/drawing/2014/main" id="{F64880D5-8DAF-8488-EDF1-87BD34508CD7}"/>
              </a:ext>
            </a:extLst>
          </p:cNvPr>
          <p:cNvSpPr txBox="1"/>
          <p:nvPr/>
        </p:nvSpPr>
        <p:spPr>
          <a:xfrm>
            <a:off x="4202964" y="5116659"/>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.find</a:t>
            </a:r>
          </a:p>
        </p:txBody>
      </p:sp>
      <p:sp>
        <p:nvSpPr>
          <p:cNvPr id="67" name="TextBox 66">
            <a:extLst>
              <a:ext uri="{FF2B5EF4-FFF2-40B4-BE49-F238E27FC236}">
                <a16:creationId xmlns:a16="http://schemas.microsoft.com/office/drawing/2014/main" id="{BAF685D7-A5B9-3A12-C7C4-E44E2AC64ABD}"/>
              </a:ext>
            </a:extLst>
          </p:cNvPr>
          <p:cNvSpPr txBox="1"/>
          <p:nvPr/>
        </p:nvSpPr>
        <p:spPr>
          <a:xfrm>
            <a:off x="5937665" y="490927"/>
            <a:ext cx="2070662" cy="646331"/>
          </a:xfrm>
          <a:prstGeom prst="rect">
            <a:avLst/>
          </a:prstGeom>
          <a:noFill/>
        </p:spPr>
        <p:txBody>
          <a:bodyPr wrap="square">
            <a:spAutoFit/>
          </a:bodyPr>
          <a:lstStyle/>
          <a:p>
            <a:pPr algn="ctr"/>
            <a:r>
              <a:rPr lang="en-GB" b="1" dirty="0">
                <a:solidFill>
                  <a:srgbClr val="FF0000"/>
                </a:solidFill>
              </a:rPr>
              <a:t>Know if an array includes</a:t>
            </a:r>
          </a:p>
        </p:txBody>
      </p:sp>
      <p:sp>
        <p:nvSpPr>
          <p:cNvPr id="68" name="TextBox 67">
            <a:extLst>
              <a:ext uri="{FF2B5EF4-FFF2-40B4-BE49-F238E27FC236}">
                <a16:creationId xmlns:a16="http://schemas.microsoft.com/office/drawing/2014/main" id="{1ACA7E32-06FF-7EA8-B0AD-7DDC853DD636}"/>
              </a:ext>
            </a:extLst>
          </p:cNvPr>
          <p:cNvSpPr txBox="1"/>
          <p:nvPr/>
        </p:nvSpPr>
        <p:spPr>
          <a:xfrm>
            <a:off x="6159876" y="1102613"/>
            <a:ext cx="1792909" cy="369332"/>
          </a:xfrm>
          <a:prstGeom prst="rect">
            <a:avLst/>
          </a:prstGeom>
          <a:noFill/>
        </p:spPr>
        <p:txBody>
          <a:bodyPr wrap="square">
            <a:spAutoFit/>
          </a:bodyPr>
          <a:lstStyle/>
          <a:p>
            <a:r>
              <a:rPr lang="en-GB" b="1" dirty="0"/>
              <a:t>- Based on Value</a:t>
            </a:r>
          </a:p>
        </p:txBody>
      </p:sp>
      <p:sp>
        <p:nvSpPr>
          <p:cNvPr id="69" name="TextBox 68">
            <a:extLst>
              <a:ext uri="{FF2B5EF4-FFF2-40B4-BE49-F238E27FC236}">
                <a16:creationId xmlns:a16="http://schemas.microsoft.com/office/drawing/2014/main" id="{8A70B1C6-5A89-92B7-5DA6-89F98D17B7E2}"/>
              </a:ext>
            </a:extLst>
          </p:cNvPr>
          <p:cNvSpPr txBox="1"/>
          <p:nvPr/>
        </p:nvSpPr>
        <p:spPr>
          <a:xfrm>
            <a:off x="6171468" y="1477589"/>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.includes</a:t>
            </a:r>
          </a:p>
        </p:txBody>
      </p:sp>
      <p:sp>
        <p:nvSpPr>
          <p:cNvPr id="70" name="TextBox 69">
            <a:extLst>
              <a:ext uri="{FF2B5EF4-FFF2-40B4-BE49-F238E27FC236}">
                <a16:creationId xmlns:a16="http://schemas.microsoft.com/office/drawing/2014/main" id="{8202D1AB-0F97-BF24-5980-52EE842D9831}"/>
              </a:ext>
            </a:extLst>
          </p:cNvPr>
          <p:cNvSpPr txBox="1"/>
          <p:nvPr/>
        </p:nvSpPr>
        <p:spPr>
          <a:xfrm>
            <a:off x="6189413" y="1970757"/>
            <a:ext cx="1792909" cy="646331"/>
          </a:xfrm>
          <a:prstGeom prst="rect">
            <a:avLst/>
          </a:prstGeom>
          <a:noFill/>
        </p:spPr>
        <p:txBody>
          <a:bodyPr wrap="square">
            <a:spAutoFit/>
          </a:bodyPr>
          <a:lstStyle/>
          <a:p>
            <a:r>
              <a:rPr lang="en-GB" b="1" dirty="0"/>
              <a:t>- Based on test Condition</a:t>
            </a:r>
          </a:p>
        </p:txBody>
      </p:sp>
      <p:sp>
        <p:nvSpPr>
          <p:cNvPr id="71" name="TextBox 70">
            <a:extLst>
              <a:ext uri="{FF2B5EF4-FFF2-40B4-BE49-F238E27FC236}">
                <a16:creationId xmlns:a16="http://schemas.microsoft.com/office/drawing/2014/main" id="{F4EB6740-233C-3F8C-7F13-369B7A980FB5}"/>
              </a:ext>
            </a:extLst>
          </p:cNvPr>
          <p:cNvSpPr txBox="1"/>
          <p:nvPr/>
        </p:nvSpPr>
        <p:spPr>
          <a:xfrm>
            <a:off x="6178108" y="2605275"/>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.some</a:t>
            </a:r>
          </a:p>
        </p:txBody>
      </p:sp>
      <p:sp>
        <p:nvSpPr>
          <p:cNvPr id="72" name="TextBox 71">
            <a:extLst>
              <a:ext uri="{FF2B5EF4-FFF2-40B4-BE49-F238E27FC236}">
                <a16:creationId xmlns:a16="http://schemas.microsoft.com/office/drawing/2014/main" id="{2CEEDDE1-B695-7118-2EE3-F7B6909E2BB6}"/>
              </a:ext>
            </a:extLst>
          </p:cNvPr>
          <p:cNvSpPr txBox="1"/>
          <p:nvPr/>
        </p:nvSpPr>
        <p:spPr>
          <a:xfrm>
            <a:off x="6184912" y="3073048"/>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.every</a:t>
            </a:r>
          </a:p>
        </p:txBody>
      </p:sp>
      <p:sp>
        <p:nvSpPr>
          <p:cNvPr id="73" name="TextBox 72">
            <a:extLst>
              <a:ext uri="{FF2B5EF4-FFF2-40B4-BE49-F238E27FC236}">
                <a16:creationId xmlns:a16="http://schemas.microsoft.com/office/drawing/2014/main" id="{B83B5D44-6C96-54E7-6F78-ECE087C83AEC}"/>
              </a:ext>
            </a:extLst>
          </p:cNvPr>
          <p:cNvSpPr txBox="1"/>
          <p:nvPr/>
        </p:nvSpPr>
        <p:spPr>
          <a:xfrm>
            <a:off x="6032198" y="4174014"/>
            <a:ext cx="1872738" cy="369332"/>
          </a:xfrm>
          <a:prstGeom prst="rect">
            <a:avLst/>
          </a:prstGeom>
          <a:noFill/>
        </p:spPr>
        <p:txBody>
          <a:bodyPr wrap="square">
            <a:spAutoFit/>
          </a:bodyPr>
          <a:lstStyle/>
          <a:p>
            <a:pPr algn="ctr"/>
            <a:r>
              <a:rPr lang="en-GB" b="1" dirty="0">
                <a:solidFill>
                  <a:srgbClr val="FF0000"/>
                </a:solidFill>
              </a:rPr>
              <a:t>An new string</a:t>
            </a:r>
          </a:p>
        </p:txBody>
      </p:sp>
      <p:sp>
        <p:nvSpPr>
          <p:cNvPr id="74" name="TextBox 73">
            <a:extLst>
              <a:ext uri="{FF2B5EF4-FFF2-40B4-BE49-F238E27FC236}">
                <a16:creationId xmlns:a16="http://schemas.microsoft.com/office/drawing/2014/main" id="{D5898612-3392-EFD2-75F8-D52830B5CE45}"/>
              </a:ext>
            </a:extLst>
          </p:cNvPr>
          <p:cNvSpPr txBox="1"/>
          <p:nvPr/>
        </p:nvSpPr>
        <p:spPr>
          <a:xfrm>
            <a:off x="6192883" y="4466354"/>
            <a:ext cx="1792909" cy="646331"/>
          </a:xfrm>
          <a:prstGeom prst="rect">
            <a:avLst/>
          </a:prstGeom>
          <a:noFill/>
        </p:spPr>
        <p:txBody>
          <a:bodyPr wrap="square">
            <a:spAutoFit/>
          </a:bodyPr>
          <a:lstStyle/>
          <a:p>
            <a:r>
              <a:rPr lang="en-GB" b="1" dirty="0"/>
              <a:t>- Based on a separator string</a:t>
            </a:r>
          </a:p>
        </p:txBody>
      </p:sp>
      <p:sp>
        <p:nvSpPr>
          <p:cNvPr id="75" name="TextBox 74">
            <a:extLst>
              <a:ext uri="{FF2B5EF4-FFF2-40B4-BE49-F238E27FC236}">
                <a16:creationId xmlns:a16="http://schemas.microsoft.com/office/drawing/2014/main" id="{E3F61B49-24E7-767B-BB5D-397ED6AB70A2}"/>
              </a:ext>
            </a:extLst>
          </p:cNvPr>
          <p:cNvSpPr txBox="1"/>
          <p:nvPr/>
        </p:nvSpPr>
        <p:spPr>
          <a:xfrm>
            <a:off x="6181578" y="5100872"/>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.join</a:t>
            </a:r>
          </a:p>
        </p:txBody>
      </p:sp>
      <p:sp>
        <p:nvSpPr>
          <p:cNvPr id="76" name="TextBox 75">
            <a:extLst>
              <a:ext uri="{FF2B5EF4-FFF2-40B4-BE49-F238E27FC236}">
                <a16:creationId xmlns:a16="http://schemas.microsoft.com/office/drawing/2014/main" id="{63C54B90-6ADF-EA50-7593-ECBA4371DD04}"/>
              </a:ext>
            </a:extLst>
          </p:cNvPr>
          <p:cNvSpPr txBox="1"/>
          <p:nvPr/>
        </p:nvSpPr>
        <p:spPr>
          <a:xfrm>
            <a:off x="7876768" y="485283"/>
            <a:ext cx="2070662" cy="646331"/>
          </a:xfrm>
          <a:prstGeom prst="rect">
            <a:avLst/>
          </a:prstGeom>
          <a:noFill/>
        </p:spPr>
        <p:txBody>
          <a:bodyPr wrap="square">
            <a:spAutoFit/>
          </a:bodyPr>
          <a:lstStyle/>
          <a:p>
            <a:pPr algn="ctr"/>
            <a:r>
              <a:rPr lang="en-GB" b="1" dirty="0">
                <a:solidFill>
                  <a:srgbClr val="FF0000"/>
                </a:solidFill>
              </a:rPr>
              <a:t>To Transform to value</a:t>
            </a:r>
          </a:p>
        </p:txBody>
      </p:sp>
      <p:sp>
        <p:nvSpPr>
          <p:cNvPr id="77" name="TextBox 76">
            <a:extLst>
              <a:ext uri="{FF2B5EF4-FFF2-40B4-BE49-F238E27FC236}">
                <a16:creationId xmlns:a16="http://schemas.microsoft.com/office/drawing/2014/main" id="{9CB1B4FE-AC47-5A1D-0E83-0A96EE66287D}"/>
              </a:ext>
            </a:extLst>
          </p:cNvPr>
          <p:cNvSpPr txBox="1"/>
          <p:nvPr/>
        </p:nvSpPr>
        <p:spPr>
          <a:xfrm>
            <a:off x="8076513" y="1118472"/>
            <a:ext cx="1792909" cy="646331"/>
          </a:xfrm>
          <a:prstGeom prst="rect">
            <a:avLst/>
          </a:prstGeom>
          <a:noFill/>
        </p:spPr>
        <p:txBody>
          <a:bodyPr wrap="square">
            <a:spAutoFit/>
          </a:bodyPr>
          <a:lstStyle/>
          <a:p>
            <a:r>
              <a:rPr lang="en-GB" b="1" dirty="0"/>
              <a:t>- Based on accumulator</a:t>
            </a:r>
          </a:p>
        </p:txBody>
      </p:sp>
      <p:sp>
        <p:nvSpPr>
          <p:cNvPr id="78" name="TextBox 77">
            <a:extLst>
              <a:ext uri="{FF2B5EF4-FFF2-40B4-BE49-F238E27FC236}">
                <a16:creationId xmlns:a16="http://schemas.microsoft.com/office/drawing/2014/main" id="{0B0B3B44-B260-1CF6-4F3C-698F5AC8086E}"/>
              </a:ext>
            </a:extLst>
          </p:cNvPr>
          <p:cNvSpPr txBox="1"/>
          <p:nvPr/>
        </p:nvSpPr>
        <p:spPr>
          <a:xfrm>
            <a:off x="8065208" y="1752990"/>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.reduce</a:t>
            </a:r>
          </a:p>
        </p:txBody>
      </p:sp>
      <p:sp>
        <p:nvSpPr>
          <p:cNvPr id="80" name="TextBox 79">
            <a:extLst>
              <a:ext uri="{FF2B5EF4-FFF2-40B4-BE49-F238E27FC236}">
                <a16:creationId xmlns:a16="http://schemas.microsoft.com/office/drawing/2014/main" id="{530A65A6-5C42-AD62-0852-C32072903DD5}"/>
              </a:ext>
            </a:extLst>
          </p:cNvPr>
          <p:cNvSpPr txBox="1"/>
          <p:nvPr/>
        </p:nvSpPr>
        <p:spPr>
          <a:xfrm>
            <a:off x="7946573" y="2156148"/>
            <a:ext cx="1916637" cy="1169551"/>
          </a:xfrm>
          <a:prstGeom prst="rect">
            <a:avLst/>
          </a:prstGeom>
          <a:noFill/>
        </p:spPr>
        <p:txBody>
          <a:bodyPr wrap="square">
            <a:spAutoFit/>
          </a:bodyPr>
          <a:lstStyle/>
          <a:p>
            <a:pPr algn="ctr"/>
            <a:r>
              <a:rPr lang="en-GB" sz="1400" b="1" dirty="0"/>
              <a:t>(boil down an array to a single value of any type: number, string, Boolean or even new array or object)</a:t>
            </a:r>
          </a:p>
        </p:txBody>
      </p:sp>
      <p:sp>
        <p:nvSpPr>
          <p:cNvPr id="81" name="TextBox 80">
            <a:extLst>
              <a:ext uri="{FF2B5EF4-FFF2-40B4-BE49-F238E27FC236}">
                <a16:creationId xmlns:a16="http://schemas.microsoft.com/office/drawing/2014/main" id="{27359C1F-909D-F196-9E90-657D132F831A}"/>
              </a:ext>
            </a:extLst>
          </p:cNvPr>
          <p:cNvSpPr txBox="1"/>
          <p:nvPr/>
        </p:nvSpPr>
        <p:spPr>
          <a:xfrm>
            <a:off x="7868569" y="4181480"/>
            <a:ext cx="2028718" cy="369332"/>
          </a:xfrm>
          <a:prstGeom prst="rect">
            <a:avLst/>
          </a:prstGeom>
          <a:noFill/>
        </p:spPr>
        <p:txBody>
          <a:bodyPr wrap="square">
            <a:spAutoFit/>
          </a:bodyPr>
          <a:lstStyle/>
          <a:p>
            <a:pPr algn="ctr"/>
            <a:r>
              <a:rPr lang="en-GB" b="1" dirty="0">
                <a:solidFill>
                  <a:srgbClr val="FF0000"/>
                </a:solidFill>
              </a:rPr>
              <a:t>To just loop array</a:t>
            </a:r>
          </a:p>
        </p:txBody>
      </p:sp>
      <p:sp>
        <p:nvSpPr>
          <p:cNvPr id="82" name="TextBox 81">
            <a:extLst>
              <a:ext uri="{FF2B5EF4-FFF2-40B4-BE49-F238E27FC236}">
                <a16:creationId xmlns:a16="http://schemas.microsoft.com/office/drawing/2014/main" id="{58DA440A-BE19-BA84-1926-B96AF94CC430}"/>
              </a:ext>
            </a:extLst>
          </p:cNvPr>
          <p:cNvSpPr txBox="1"/>
          <p:nvPr/>
        </p:nvSpPr>
        <p:spPr>
          <a:xfrm>
            <a:off x="8074286" y="4482141"/>
            <a:ext cx="1792909" cy="646331"/>
          </a:xfrm>
          <a:prstGeom prst="rect">
            <a:avLst/>
          </a:prstGeom>
          <a:noFill/>
        </p:spPr>
        <p:txBody>
          <a:bodyPr wrap="square">
            <a:spAutoFit/>
          </a:bodyPr>
          <a:lstStyle/>
          <a:p>
            <a:r>
              <a:rPr lang="en-GB" b="1" dirty="0"/>
              <a:t>- Based on callback</a:t>
            </a:r>
          </a:p>
        </p:txBody>
      </p:sp>
      <p:sp>
        <p:nvSpPr>
          <p:cNvPr id="83" name="TextBox 82">
            <a:extLst>
              <a:ext uri="{FF2B5EF4-FFF2-40B4-BE49-F238E27FC236}">
                <a16:creationId xmlns:a16="http://schemas.microsoft.com/office/drawing/2014/main" id="{9CF8D545-5D89-00F1-AF37-2B8053A0480C}"/>
              </a:ext>
            </a:extLst>
          </p:cNvPr>
          <p:cNvSpPr txBox="1"/>
          <p:nvPr/>
        </p:nvSpPr>
        <p:spPr>
          <a:xfrm>
            <a:off x="8062981" y="5116659"/>
            <a:ext cx="122379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.forEach</a:t>
            </a:r>
          </a:p>
        </p:txBody>
      </p:sp>
      <p:sp>
        <p:nvSpPr>
          <p:cNvPr id="84" name="TextBox 83">
            <a:extLst>
              <a:ext uri="{FF2B5EF4-FFF2-40B4-BE49-F238E27FC236}">
                <a16:creationId xmlns:a16="http://schemas.microsoft.com/office/drawing/2014/main" id="{5C4288C1-8BF9-4B7F-6423-DA6319933D1E}"/>
              </a:ext>
            </a:extLst>
          </p:cNvPr>
          <p:cNvSpPr txBox="1"/>
          <p:nvPr/>
        </p:nvSpPr>
        <p:spPr>
          <a:xfrm>
            <a:off x="7886015" y="5557802"/>
            <a:ext cx="2011272" cy="523220"/>
          </a:xfrm>
          <a:prstGeom prst="rect">
            <a:avLst/>
          </a:prstGeom>
          <a:noFill/>
        </p:spPr>
        <p:txBody>
          <a:bodyPr wrap="square">
            <a:spAutoFit/>
          </a:bodyPr>
          <a:lstStyle/>
          <a:p>
            <a:pPr algn="ctr"/>
            <a:r>
              <a:rPr lang="en-GB" sz="1400" b="1" dirty="0"/>
              <a:t>(Does not create a new array, just loops over it)</a:t>
            </a:r>
          </a:p>
        </p:txBody>
      </p:sp>
    </p:spTree>
    <p:extLst>
      <p:ext uri="{BB962C8B-B14F-4D97-AF65-F5344CB8AC3E}">
        <p14:creationId xmlns:p14="http://schemas.microsoft.com/office/powerpoint/2010/main" val="228029448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102CDC-9FF5-D60C-62D8-16043444EA63}"/>
              </a:ext>
            </a:extLst>
          </p:cNvPr>
          <p:cNvSpPr txBox="1"/>
          <p:nvPr/>
        </p:nvSpPr>
        <p:spPr>
          <a:xfrm>
            <a:off x="0" y="0"/>
            <a:ext cx="6821556" cy="584775"/>
          </a:xfrm>
          <a:prstGeom prst="rect">
            <a:avLst/>
          </a:prstGeom>
          <a:noFill/>
        </p:spPr>
        <p:txBody>
          <a:bodyPr wrap="square">
            <a:spAutoFit/>
          </a:bodyPr>
          <a:lstStyle/>
          <a:p>
            <a:r>
              <a:rPr lang="en-GB" sz="3200" dirty="0">
                <a:solidFill>
                  <a:srgbClr val="1C1D1F"/>
                </a:solidFill>
              </a:rPr>
              <a:t>Array Methods practice</a:t>
            </a:r>
            <a:endParaRPr lang="en-GB" sz="3200" b="0" i="0" dirty="0">
              <a:solidFill>
                <a:srgbClr val="1C1D1F"/>
              </a:solidFill>
              <a:effectLst/>
            </a:endParaRPr>
          </a:p>
        </p:txBody>
      </p:sp>
      <p:sp>
        <p:nvSpPr>
          <p:cNvPr id="14" name="TextBox 13">
            <a:extLst>
              <a:ext uri="{FF2B5EF4-FFF2-40B4-BE49-F238E27FC236}">
                <a16:creationId xmlns:a16="http://schemas.microsoft.com/office/drawing/2014/main" id="{05D0A4EA-F338-16B6-C868-F12D442B25CA}"/>
              </a:ext>
            </a:extLst>
          </p:cNvPr>
          <p:cNvSpPr txBox="1"/>
          <p:nvPr/>
        </p:nvSpPr>
        <p:spPr>
          <a:xfrm>
            <a:off x="221974" y="707627"/>
            <a:ext cx="9462052"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bankdespositSum</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bankdespositSum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bankdespositSum2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bankdespositSum2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bankdespositSum3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bankdespositSum3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method 1</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numDesposits1000</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numDesposits1000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2</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numDesposits10002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count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count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numDesposits10002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15" name="TextBox 14">
            <a:extLst>
              <a:ext uri="{FF2B5EF4-FFF2-40B4-BE49-F238E27FC236}">
                <a16:creationId xmlns:a16="http://schemas.microsoft.com/office/drawing/2014/main" id="{E1925602-AB19-FAB7-F9E3-BE396D21C5CF}"/>
              </a:ext>
            </a:extLst>
          </p:cNvPr>
          <p:cNvSpPr txBox="1"/>
          <p:nvPr/>
        </p:nvSpPr>
        <p:spPr>
          <a:xfrm>
            <a:off x="6599583" y="2143980"/>
            <a:ext cx="2637182" cy="923330"/>
          </a:xfrm>
          <a:prstGeom prst="rect">
            <a:avLst/>
          </a:prstGeom>
          <a:noFill/>
        </p:spPr>
        <p:txBody>
          <a:bodyPr wrap="square">
            <a:spAutoFit/>
          </a:bodyPr>
          <a:lstStyle/>
          <a:p>
            <a:r>
              <a:rPr lang="en-GB" b="1" dirty="0">
                <a:effectLst/>
              </a:rPr>
              <a:t>1. FlatMap, Filter and reduce methods to get a total sum of deposits.</a:t>
            </a:r>
          </a:p>
        </p:txBody>
      </p:sp>
      <p:sp>
        <p:nvSpPr>
          <p:cNvPr id="16" name="TextBox 15">
            <a:extLst>
              <a:ext uri="{FF2B5EF4-FFF2-40B4-BE49-F238E27FC236}">
                <a16:creationId xmlns:a16="http://schemas.microsoft.com/office/drawing/2014/main" id="{C4BB3332-6821-83B7-66C8-6A8F9448ABBC}"/>
              </a:ext>
            </a:extLst>
          </p:cNvPr>
          <p:cNvSpPr txBox="1"/>
          <p:nvPr/>
        </p:nvSpPr>
        <p:spPr>
          <a:xfrm>
            <a:off x="6599583" y="3590401"/>
            <a:ext cx="2637182" cy="923330"/>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2. Two methods to Count how many desposits in the bank over 1000</a:t>
            </a:r>
          </a:p>
        </p:txBody>
      </p:sp>
    </p:spTree>
    <p:extLst>
      <p:ext uri="{BB962C8B-B14F-4D97-AF65-F5344CB8AC3E}">
        <p14:creationId xmlns:p14="http://schemas.microsoft.com/office/powerpoint/2010/main" val="3241369879"/>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4B56C8-57BC-E3D8-BBAA-B05160605ADD}"/>
              </a:ext>
            </a:extLst>
          </p:cNvPr>
          <p:cNvSpPr txBox="1"/>
          <p:nvPr/>
        </p:nvSpPr>
        <p:spPr>
          <a:xfrm>
            <a:off x="119270" y="0"/>
            <a:ext cx="9786730"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accounts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flatMap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deposits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withdrawals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convertTitleCase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title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capitzalize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exceptions</a:t>
            </a:r>
            <a:r>
              <a:rPr lang="en-GB" sz="1600" b="1" dirty="0">
                <a:solidFill>
                  <a:srgbClr val="D4D4D4"/>
                </a:solidFill>
                <a:effectLst/>
                <a:latin typeface="Consolas" panose="020B0609020204030204" pitchFamily="49" charset="0"/>
              </a:rPr>
              <a:t> = [ </a:t>
            </a:r>
            <a:r>
              <a:rPr lang="en-GB" sz="1600" b="1" dirty="0">
                <a:solidFill>
                  <a:srgbClr val="CE9178"/>
                </a:solidFill>
                <a:effectLst/>
                <a:latin typeface="Consolas" panose="020B0609020204030204" pitchFamily="49" charset="0"/>
              </a:rPr>
              <a:t>‘a’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'and’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'with’</a:t>
            </a:r>
            <a:r>
              <a:rPr lang="en-GB" sz="1600" b="1" dirty="0">
                <a:solidFill>
                  <a:srgbClr val="D4D4D4"/>
                </a:solidFill>
                <a:latin typeface="Consolas" panose="020B0609020204030204" pitchFamily="49" charset="0"/>
              </a:rPr>
              <a:t>,</a:t>
            </a:r>
            <a:r>
              <a:rPr lang="en-GB" sz="1600" b="1" dirty="0">
                <a:solidFill>
                  <a:srgbClr val="CE9178"/>
                </a:solidFill>
                <a:effectLst/>
                <a:latin typeface="Consolas" panose="020B0609020204030204" pitchFamily="49" charset="0"/>
              </a:rPr>
              <a:t>'is'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titleCase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title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word</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exceptions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word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word</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capitzalize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word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capitzalize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titleCase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convertTitleCase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is a nice title'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convertTitleCase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is a LONG title but not too long'</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convertTitleCase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'and here is another title with an EXAMPLE'</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7EF372A9-B37B-944B-20DC-7CC526DABD57}"/>
              </a:ext>
            </a:extLst>
          </p:cNvPr>
          <p:cNvSpPr txBox="1"/>
          <p:nvPr/>
        </p:nvSpPr>
        <p:spPr>
          <a:xfrm>
            <a:off x="7212497" y="390000"/>
            <a:ext cx="2415208"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3. use reduce method to return an object.</a:t>
            </a:r>
          </a:p>
        </p:txBody>
      </p:sp>
      <p:sp>
        <p:nvSpPr>
          <p:cNvPr id="6" name="TextBox 5">
            <a:extLst>
              <a:ext uri="{FF2B5EF4-FFF2-40B4-BE49-F238E27FC236}">
                <a16:creationId xmlns:a16="http://schemas.microsoft.com/office/drawing/2014/main" id="{ED3EBB0F-600C-25A5-7BF7-0A022917ECF5}"/>
              </a:ext>
            </a:extLst>
          </p:cNvPr>
          <p:cNvSpPr txBox="1"/>
          <p:nvPr/>
        </p:nvSpPr>
        <p:spPr>
          <a:xfrm>
            <a:off x="4982818" y="3868696"/>
            <a:ext cx="4459357"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4. Capitalise only important words in a string leaving the exceptions in lowercase.</a:t>
            </a:r>
          </a:p>
        </p:txBody>
      </p:sp>
    </p:spTree>
    <p:extLst>
      <p:ext uri="{BB962C8B-B14F-4D97-AF65-F5344CB8AC3E}">
        <p14:creationId xmlns:p14="http://schemas.microsoft.com/office/powerpoint/2010/main" val="3581737926"/>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2CEF5-6FAD-F1D6-837D-C27301758F6F}"/>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Numbers, Dates, Intl and TImers</a:t>
            </a:r>
          </a:p>
        </p:txBody>
      </p:sp>
    </p:spTree>
    <p:extLst>
      <p:ext uri="{BB962C8B-B14F-4D97-AF65-F5344CB8AC3E}">
        <p14:creationId xmlns:p14="http://schemas.microsoft.com/office/powerpoint/2010/main" val="3299016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A55C22-D337-4BB1-A7DF-64F7211CF93D}"/>
              </a:ext>
            </a:extLst>
          </p:cNvPr>
          <p:cNvSpPr txBox="1"/>
          <p:nvPr/>
        </p:nvSpPr>
        <p:spPr>
          <a:xfrm>
            <a:off x="213166" y="870424"/>
            <a:ext cx="9190477" cy="1415772"/>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interface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'Audio’</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token 'if'</a:t>
            </a:r>
          </a:p>
        </p:txBody>
      </p:sp>
      <p:sp>
        <p:nvSpPr>
          <p:cNvPr id="4" name="TextBox 3">
            <a:extLst>
              <a:ext uri="{FF2B5EF4-FFF2-40B4-BE49-F238E27FC236}">
                <a16:creationId xmlns:a16="http://schemas.microsoft.com/office/drawing/2014/main" id="{1A23F4B7-45FD-4FCC-A83E-3DA377C6D717}"/>
              </a:ext>
            </a:extLst>
          </p:cNvPr>
          <p:cNvSpPr txBox="1"/>
          <p:nvPr/>
        </p:nvSpPr>
        <p:spPr>
          <a:xfrm>
            <a:off x="213167" y="368913"/>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also protects us from using possible future protected words or actual protected words.</a:t>
            </a:r>
          </a:p>
        </p:txBody>
      </p:sp>
      <p:sp>
        <p:nvSpPr>
          <p:cNvPr id="5" name="TextBox 4">
            <a:extLst>
              <a:ext uri="{FF2B5EF4-FFF2-40B4-BE49-F238E27FC236}">
                <a16:creationId xmlns:a16="http://schemas.microsoft.com/office/drawing/2014/main" id="{CBA7C0EA-F2A5-40E7-AAFE-DC48C6541C12}"/>
              </a:ext>
            </a:extLst>
          </p:cNvPr>
          <p:cNvSpPr txBox="1"/>
          <p:nvPr/>
        </p:nvSpPr>
        <p:spPr>
          <a:xfrm>
            <a:off x="213167" y="2418375"/>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Interface and private are protected words that are reserved for future JavaScript features and If is a protected word that cannot be used for a variable name.</a:t>
            </a:r>
          </a:p>
        </p:txBody>
      </p:sp>
    </p:spTree>
    <p:extLst>
      <p:ext uri="{BB962C8B-B14F-4D97-AF65-F5344CB8AC3E}">
        <p14:creationId xmlns:p14="http://schemas.microsoft.com/office/powerpoint/2010/main" val="2944121225"/>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C97D2D-2A33-AF47-1954-27D490F73F8F}"/>
              </a:ext>
            </a:extLst>
          </p:cNvPr>
          <p:cNvSpPr txBox="1"/>
          <p:nvPr/>
        </p:nvSpPr>
        <p:spPr>
          <a:xfrm>
            <a:off x="182218" y="744282"/>
            <a:ext cx="3077817"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0.2</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9EF74C8-F418-AEED-A8DB-A1F71C8C9A1D}"/>
              </a:ext>
            </a:extLst>
          </p:cNvPr>
          <p:cNvSpPr txBox="1"/>
          <p:nvPr/>
        </p:nvSpPr>
        <p:spPr>
          <a:xfrm>
            <a:off x="0" y="0"/>
            <a:ext cx="5910470" cy="584775"/>
          </a:xfrm>
          <a:prstGeom prst="rect">
            <a:avLst/>
          </a:prstGeom>
          <a:noFill/>
        </p:spPr>
        <p:txBody>
          <a:bodyPr wrap="square">
            <a:spAutoFit/>
          </a:bodyPr>
          <a:lstStyle/>
          <a:p>
            <a:r>
              <a:rPr lang="en-GB" sz="3200" dirty="0">
                <a:solidFill>
                  <a:srgbClr val="1C1D1F"/>
                </a:solidFill>
              </a:rPr>
              <a:t>Converting and Checking numbers</a:t>
            </a:r>
            <a:endParaRPr lang="en-GB" sz="3200" b="0" i="0" dirty="0">
              <a:solidFill>
                <a:srgbClr val="1C1D1F"/>
              </a:solidFill>
              <a:effectLst/>
            </a:endParaRPr>
          </a:p>
        </p:txBody>
      </p:sp>
      <p:sp>
        <p:nvSpPr>
          <p:cNvPr id="6" name="TextBox 5">
            <a:extLst>
              <a:ext uri="{FF2B5EF4-FFF2-40B4-BE49-F238E27FC236}">
                <a16:creationId xmlns:a16="http://schemas.microsoft.com/office/drawing/2014/main" id="{DC4AAD02-99D0-2753-5002-ACB6A5087EA4}"/>
              </a:ext>
            </a:extLst>
          </p:cNvPr>
          <p:cNvSpPr txBox="1"/>
          <p:nvPr/>
        </p:nvSpPr>
        <p:spPr>
          <a:xfrm>
            <a:off x="5764696" y="479239"/>
            <a:ext cx="4141303" cy="646331"/>
          </a:xfrm>
          <a:prstGeom prst="rect">
            <a:avLst/>
          </a:prstGeom>
          <a:noFill/>
        </p:spPr>
        <p:txBody>
          <a:bodyPr wrap="square">
            <a:spAutoFit/>
          </a:bodyPr>
          <a:lstStyle/>
          <a:p>
            <a:r>
              <a:rPr lang="en-GB" b="1" dirty="0"/>
              <a:t>In JavaScript all numbers are represented as floating point numbers, i.e. Decimal.</a:t>
            </a:r>
          </a:p>
        </p:txBody>
      </p:sp>
      <p:sp>
        <p:nvSpPr>
          <p:cNvPr id="8" name="TextBox 7">
            <a:extLst>
              <a:ext uri="{FF2B5EF4-FFF2-40B4-BE49-F238E27FC236}">
                <a16:creationId xmlns:a16="http://schemas.microsoft.com/office/drawing/2014/main" id="{17F59570-31F9-DD92-0B14-8CEC2F95C4C1}"/>
              </a:ext>
            </a:extLst>
          </p:cNvPr>
          <p:cNvSpPr txBox="1"/>
          <p:nvPr/>
        </p:nvSpPr>
        <p:spPr>
          <a:xfrm>
            <a:off x="5764696" y="1121779"/>
            <a:ext cx="3959086" cy="923330"/>
          </a:xfrm>
          <a:prstGeom prst="rect">
            <a:avLst/>
          </a:prstGeom>
          <a:noFill/>
        </p:spPr>
        <p:txBody>
          <a:bodyPr wrap="square">
            <a:spAutoFit/>
          </a:bodyPr>
          <a:lstStyle/>
          <a:p>
            <a:r>
              <a:rPr lang="en-GB" b="1" dirty="0"/>
              <a:t>In JavaScript numbers are represented as binary i.e 64 base 2. This produces weird results sometimes with fractions.</a:t>
            </a:r>
          </a:p>
        </p:txBody>
      </p:sp>
      <p:pic>
        <p:nvPicPr>
          <p:cNvPr id="10" name="Picture 9">
            <a:extLst>
              <a:ext uri="{FF2B5EF4-FFF2-40B4-BE49-F238E27FC236}">
                <a16:creationId xmlns:a16="http://schemas.microsoft.com/office/drawing/2014/main" id="{455148AC-3981-081E-4858-D0C9C5AF3E1B}"/>
              </a:ext>
            </a:extLst>
          </p:cNvPr>
          <p:cNvPicPr>
            <a:picLocks noChangeAspect="1"/>
          </p:cNvPicPr>
          <p:nvPr/>
        </p:nvPicPr>
        <p:blipFill>
          <a:blip r:embed="rId2"/>
          <a:stretch>
            <a:fillRect/>
          </a:stretch>
        </p:blipFill>
        <p:spPr>
          <a:xfrm>
            <a:off x="3103493" y="664770"/>
            <a:ext cx="939248" cy="469624"/>
          </a:xfrm>
          <a:prstGeom prst="rect">
            <a:avLst/>
          </a:prstGeom>
        </p:spPr>
      </p:pic>
      <p:pic>
        <p:nvPicPr>
          <p:cNvPr id="12" name="Picture 11">
            <a:extLst>
              <a:ext uri="{FF2B5EF4-FFF2-40B4-BE49-F238E27FC236}">
                <a16:creationId xmlns:a16="http://schemas.microsoft.com/office/drawing/2014/main" id="{007A5AA4-D223-7060-23F6-3C1DA5EC15CA}"/>
              </a:ext>
            </a:extLst>
          </p:cNvPr>
          <p:cNvPicPr>
            <a:picLocks noChangeAspect="1"/>
          </p:cNvPicPr>
          <p:nvPr/>
        </p:nvPicPr>
        <p:blipFill>
          <a:blip r:embed="rId3"/>
          <a:stretch>
            <a:fillRect/>
          </a:stretch>
        </p:blipFill>
        <p:spPr>
          <a:xfrm>
            <a:off x="3260035" y="1519341"/>
            <a:ext cx="2405786" cy="430887"/>
          </a:xfrm>
          <a:prstGeom prst="rect">
            <a:avLst/>
          </a:prstGeom>
        </p:spPr>
      </p:pic>
      <p:sp>
        <p:nvSpPr>
          <p:cNvPr id="13" name="TextBox 12">
            <a:extLst>
              <a:ext uri="{FF2B5EF4-FFF2-40B4-BE49-F238E27FC236}">
                <a16:creationId xmlns:a16="http://schemas.microsoft.com/office/drawing/2014/main" id="{7326FBCB-124C-0A3E-9009-B5B4C84C32AE}"/>
              </a:ext>
            </a:extLst>
          </p:cNvPr>
          <p:cNvSpPr txBox="1"/>
          <p:nvPr/>
        </p:nvSpPr>
        <p:spPr>
          <a:xfrm>
            <a:off x="182218" y="2017402"/>
            <a:ext cx="9723781" cy="1200329"/>
          </a:xfrm>
          <a:prstGeom prst="rect">
            <a:avLst/>
          </a:prstGeom>
          <a:noFill/>
        </p:spPr>
        <p:txBody>
          <a:bodyPr wrap="square">
            <a:spAutoFit/>
          </a:bodyPr>
          <a:lstStyle/>
          <a:p>
            <a:r>
              <a:rPr lang="en-GB" b="1" dirty="0"/>
              <a:t>0.1 plus 0.2 should equal 0.3 but the binary conversion produces a small inaccuracy. This is normal in coding languages like php, JavaScript, ruby etc. Sometimes JavaScript will do some behind the scenes correction by rounding but not in this case so it makes it an inappropriate language for really precise scientific or financial calculations.</a:t>
            </a:r>
          </a:p>
        </p:txBody>
      </p:sp>
      <p:sp>
        <p:nvSpPr>
          <p:cNvPr id="15" name="TextBox 14">
            <a:extLst>
              <a:ext uri="{FF2B5EF4-FFF2-40B4-BE49-F238E27FC236}">
                <a16:creationId xmlns:a16="http://schemas.microsoft.com/office/drawing/2014/main" id="{B9C8D6FE-D6A6-FAE4-C249-D89CCF9EB742}"/>
              </a:ext>
            </a:extLst>
          </p:cNvPr>
          <p:cNvSpPr txBox="1"/>
          <p:nvPr/>
        </p:nvSpPr>
        <p:spPr>
          <a:xfrm>
            <a:off x="182218" y="3541879"/>
            <a:ext cx="3197086"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7" name="TextBox 16">
            <a:extLst>
              <a:ext uri="{FF2B5EF4-FFF2-40B4-BE49-F238E27FC236}">
                <a16:creationId xmlns:a16="http://schemas.microsoft.com/office/drawing/2014/main" id="{BD13E5F0-871A-A24B-93F2-90FDEB9E1B96}"/>
              </a:ext>
            </a:extLst>
          </p:cNvPr>
          <p:cNvSpPr txBox="1"/>
          <p:nvPr/>
        </p:nvSpPr>
        <p:spPr>
          <a:xfrm>
            <a:off x="4253948" y="3138699"/>
            <a:ext cx="5652051" cy="1477328"/>
          </a:xfrm>
          <a:prstGeom prst="rect">
            <a:avLst/>
          </a:prstGeom>
          <a:noFill/>
        </p:spPr>
        <p:txBody>
          <a:bodyPr wrap="square">
            <a:spAutoFit/>
          </a:bodyPr>
          <a:lstStyle/>
          <a:p>
            <a:r>
              <a:rPr lang="en-GB" b="1" dirty="0"/>
              <a:t>Converting a string to a number is easy in JavaScript. Also when JavaScript sees a plus symbol it will do type coercion of a string into a number. This can be used to make code neater by substituting the inbuilt function of Number() with the plus symbol.</a:t>
            </a:r>
          </a:p>
        </p:txBody>
      </p:sp>
      <p:pic>
        <p:nvPicPr>
          <p:cNvPr id="19" name="Picture 18">
            <a:extLst>
              <a:ext uri="{FF2B5EF4-FFF2-40B4-BE49-F238E27FC236}">
                <a16:creationId xmlns:a16="http://schemas.microsoft.com/office/drawing/2014/main" id="{45097120-CE9D-AB74-D935-770A18BF0BD8}"/>
              </a:ext>
            </a:extLst>
          </p:cNvPr>
          <p:cNvPicPr>
            <a:picLocks noChangeAspect="1"/>
          </p:cNvPicPr>
          <p:nvPr/>
        </p:nvPicPr>
        <p:blipFill>
          <a:blip r:embed="rId4"/>
          <a:stretch>
            <a:fillRect/>
          </a:stretch>
        </p:blipFill>
        <p:spPr>
          <a:xfrm>
            <a:off x="3379304" y="3466356"/>
            <a:ext cx="546560" cy="448960"/>
          </a:xfrm>
          <a:prstGeom prst="rect">
            <a:avLst/>
          </a:prstGeom>
        </p:spPr>
      </p:pic>
      <p:pic>
        <p:nvPicPr>
          <p:cNvPr id="20" name="Picture 19">
            <a:extLst>
              <a:ext uri="{FF2B5EF4-FFF2-40B4-BE49-F238E27FC236}">
                <a16:creationId xmlns:a16="http://schemas.microsoft.com/office/drawing/2014/main" id="{D3778E6B-D15D-80CA-DAB4-D698E8DA6810}"/>
              </a:ext>
            </a:extLst>
          </p:cNvPr>
          <p:cNvPicPr>
            <a:picLocks noChangeAspect="1"/>
          </p:cNvPicPr>
          <p:nvPr/>
        </p:nvPicPr>
        <p:blipFill>
          <a:blip r:embed="rId4"/>
          <a:stretch>
            <a:fillRect/>
          </a:stretch>
        </p:blipFill>
        <p:spPr>
          <a:xfrm>
            <a:off x="3379305" y="3999440"/>
            <a:ext cx="546560" cy="411626"/>
          </a:xfrm>
          <a:prstGeom prst="rect">
            <a:avLst/>
          </a:prstGeom>
        </p:spPr>
      </p:pic>
      <p:sp>
        <p:nvSpPr>
          <p:cNvPr id="22" name="TextBox 21">
            <a:extLst>
              <a:ext uri="{FF2B5EF4-FFF2-40B4-BE49-F238E27FC236}">
                <a16:creationId xmlns:a16="http://schemas.microsoft.com/office/drawing/2014/main" id="{5D3B54EA-E6CB-1F55-99C9-AF74254A8ACA}"/>
              </a:ext>
            </a:extLst>
          </p:cNvPr>
          <p:cNvSpPr txBox="1"/>
          <p:nvPr/>
        </p:nvSpPr>
        <p:spPr>
          <a:xfrm>
            <a:off x="182218" y="4873915"/>
            <a:ext cx="4770782"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parseInt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'30px'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parseInt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p:txBody>
      </p:sp>
      <p:pic>
        <p:nvPicPr>
          <p:cNvPr id="24" name="Picture 23">
            <a:extLst>
              <a:ext uri="{FF2B5EF4-FFF2-40B4-BE49-F238E27FC236}">
                <a16:creationId xmlns:a16="http://schemas.microsoft.com/office/drawing/2014/main" id="{367605FA-C333-F85E-B73D-4941F8604BE4}"/>
              </a:ext>
            </a:extLst>
          </p:cNvPr>
          <p:cNvPicPr>
            <a:picLocks noChangeAspect="1"/>
          </p:cNvPicPr>
          <p:nvPr/>
        </p:nvPicPr>
        <p:blipFill>
          <a:blip r:embed="rId5"/>
          <a:stretch>
            <a:fillRect/>
          </a:stretch>
        </p:blipFill>
        <p:spPr>
          <a:xfrm>
            <a:off x="5044108" y="4873915"/>
            <a:ext cx="445537" cy="409894"/>
          </a:xfrm>
          <a:prstGeom prst="rect">
            <a:avLst/>
          </a:prstGeom>
        </p:spPr>
      </p:pic>
      <p:pic>
        <p:nvPicPr>
          <p:cNvPr id="26" name="Picture 25">
            <a:extLst>
              <a:ext uri="{FF2B5EF4-FFF2-40B4-BE49-F238E27FC236}">
                <a16:creationId xmlns:a16="http://schemas.microsoft.com/office/drawing/2014/main" id="{1F1AC045-B1D8-64BF-D695-966662F21473}"/>
              </a:ext>
            </a:extLst>
          </p:cNvPr>
          <p:cNvPicPr>
            <a:picLocks noChangeAspect="1"/>
          </p:cNvPicPr>
          <p:nvPr/>
        </p:nvPicPr>
        <p:blipFill>
          <a:blip r:embed="rId6"/>
          <a:stretch>
            <a:fillRect/>
          </a:stretch>
        </p:blipFill>
        <p:spPr>
          <a:xfrm>
            <a:off x="4953000" y="5351638"/>
            <a:ext cx="558041" cy="405848"/>
          </a:xfrm>
          <a:prstGeom prst="rect">
            <a:avLst/>
          </a:prstGeom>
        </p:spPr>
      </p:pic>
      <p:sp>
        <p:nvSpPr>
          <p:cNvPr id="27" name="TextBox 26">
            <a:extLst>
              <a:ext uri="{FF2B5EF4-FFF2-40B4-BE49-F238E27FC236}">
                <a16:creationId xmlns:a16="http://schemas.microsoft.com/office/drawing/2014/main" id="{7CE405C4-D2B9-1E07-EDED-1CD7F588B571}"/>
              </a:ext>
            </a:extLst>
          </p:cNvPr>
          <p:cNvSpPr txBox="1"/>
          <p:nvPr/>
        </p:nvSpPr>
        <p:spPr>
          <a:xfrm>
            <a:off x="5665821" y="4766362"/>
            <a:ext cx="4240177" cy="1477328"/>
          </a:xfrm>
          <a:prstGeom prst="rect">
            <a:avLst/>
          </a:prstGeom>
          <a:noFill/>
        </p:spPr>
        <p:txBody>
          <a:bodyPr wrap="square">
            <a:spAutoFit/>
          </a:bodyPr>
          <a:lstStyle/>
          <a:p>
            <a:r>
              <a:rPr lang="en-GB" b="1" dirty="0"/>
              <a:t>Javascript can be used to parse a string into a number and can remove unnecesary letters. However the number in the string must become before the letters or it will return not a number. </a:t>
            </a:r>
          </a:p>
        </p:txBody>
      </p:sp>
      <p:sp>
        <p:nvSpPr>
          <p:cNvPr id="29" name="TextBox 28">
            <a:extLst>
              <a:ext uri="{FF2B5EF4-FFF2-40B4-BE49-F238E27FC236}">
                <a16:creationId xmlns:a16="http://schemas.microsoft.com/office/drawing/2014/main" id="{DEAD3495-3578-0A35-7996-D25B07584DBC}"/>
              </a:ext>
            </a:extLst>
          </p:cNvPr>
          <p:cNvSpPr txBox="1"/>
          <p:nvPr/>
        </p:nvSpPr>
        <p:spPr>
          <a:xfrm>
            <a:off x="198748" y="5862357"/>
            <a:ext cx="5082208" cy="923330"/>
          </a:xfrm>
          <a:prstGeom prst="rect">
            <a:avLst/>
          </a:prstGeom>
          <a:noFill/>
        </p:spPr>
        <p:txBody>
          <a:bodyPr wrap="square">
            <a:spAutoFit/>
          </a:bodyPr>
          <a:lstStyle/>
          <a:p>
            <a:r>
              <a:rPr lang="en-GB" b="1" dirty="0"/>
              <a:t>The second parameter by default is set to base 10 i.e. 0-9 but we can also set it to binary base 2. parseInt will pars an integer, i.e whole number.</a:t>
            </a:r>
            <a:endParaRPr lang="en-GB" dirty="0"/>
          </a:p>
        </p:txBody>
      </p:sp>
    </p:spTree>
    <p:extLst>
      <p:ext uri="{BB962C8B-B14F-4D97-AF65-F5344CB8AC3E}">
        <p14:creationId xmlns:p14="http://schemas.microsoft.com/office/powerpoint/2010/main" val="2535706415"/>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214354-256B-B0D6-962B-E074BD1A594B}"/>
              </a:ext>
            </a:extLst>
          </p:cNvPr>
          <p:cNvSpPr txBox="1"/>
          <p:nvPr/>
        </p:nvSpPr>
        <p:spPr>
          <a:xfrm>
            <a:off x="208723" y="380496"/>
            <a:ext cx="4915106"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parseInt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'2.5rem  ’</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parseFloat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'2.5rem '</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35D20E1-66BE-7883-C821-3CA007962A38}"/>
              </a:ext>
            </a:extLst>
          </p:cNvPr>
          <p:cNvSpPr txBox="1"/>
          <p:nvPr/>
        </p:nvSpPr>
        <p:spPr>
          <a:xfrm>
            <a:off x="5764696" y="215250"/>
            <a:ext cx="4141304" cy="1200329"/>
          </a:xfrm>
          <a:prstGeom prst="rect">
            <a:avLst/>
          </a:prstGeom>
          <a:noFill/>
        </p:spPr>
        <p:txBody>
          <a:bodyPr wrap="square">
            <a:spAutoFit/>
          </a:bodyPr>
          <a:lstStyle/>
          <a:p>
            <a:r>
              <a:rPr lang="en-GB" b="1" dirty="0"/>
              <a:t>ParseInt will only return an integer. for decimal numbers we can use parseFloat. Note that The parsing function will also remove blank spaces.</a:t>
            </a:r>
          </a:p>
        </p:txBody>
      </p:sp>
      <p:pic>
        <p:nvPicPr>
          <p:cNvPr id="7" name="Picture 6">
            <a:extLst>
              <a:ext uri="{FF2B5EF4-FFF2-40B4-BE49-F238E27FC236}">
                <a16:creationId xmlns:a16="http://schemas.microsoft.com/office/drawing/2014/main" id="{0535502B-4EE5-AD15-DD0F-8998ACDAD1F4}"/>
              </a:ext>
            </a:extLst>
          </p:cNvPr>
          <p:cNvPicPr>
            <a:picLocks noChangeAspect="1"/>
          </p:cNvPicPr>
          <p:nvPr/>
        </p:nvPicPr>
        <p:blipFill>
          <a:blip r:embed="rId2"/>
          <a:stretch>
            <a:fillRect/>
          </a:stretch>
        </p:blipFill>
        <p:spPr>
          <a:xfrm>
            <a:off x="5123828" y="334518"/>
            <a:ext cx="322815" cy="474728"/>
          </a:xfrm>
          <a:prstGeom prst="rect">
            <a:avLst/>
          </a:prstGeom>
        </p:spPr>
      </p:pic>
      <p:pic>
        <p:nvPicPr>
          <p:cNvPr id="9" name="Picture 8">
            <a:extLst>
              <a:ext uri="{FF2B5EF4-FFF2-40B4-BE49-F238E27FC236}">
                <a16:creationId xmlns:a16="http://schemas.microsoft.com/office/drawing/2014/main" id="{7CD9AC39-3734-3610-3CCD-C450D99742B8}"/>
              </a:ext>
            </a:extLst>
          </p:cNvPr>
          <p:cNvPicPr>
            <a:picLocks noChangeAspect="1"/>
          </p:cNvPicPr>
          <p:nvPr/>
        </p:nvPicPr>
        <p:blipFill>
          <a:blip r:embed="rId3"/>
          <a:stretch>
            <a:fillRect/>
          </a:stretch>
        </p:blipFill>
        <p:spPr>
          <a:xfrm>
            <a:off x="5123828" y="747258"/>
            <a:ext cx="640868" cy="500678"/>
          </a:xfrm>
          <a:prstGeom prst="rect">
            <a:avLst/>
          </a:prstGeom>
        </p:spPr>
      </p:pic>
      <p:sp>
        <p:nvSpPr>
          <p:cNvPr id="11" name="TextBox 10">
            <a:extLst>
              <a:ext uri="{FF2B5EF4-FFF2-40B4-BE49-F238E27FC236}">
                <a16:creationId xmlns:a16="http://schemas.microsoft.com/office/drawing/2014/main" id="{07F4A48B-091B-3AB5-9A15-61BF0DFA2A3A}"/>
              </a:ext>
            </a:extLst>
          </p:cNvPr>
          <p:cNvSpPr txBox="1"/>
          <p:nvPr/>
        </p:nvSpPr>
        <p:spPr>
          <a:xfrm>
            <a:off x="208723" y="1677913"/>
            <a:ext cx="3793434"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isNaN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isNaN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p:txBody>
      </p:sp>
      <p:pic>
        <p:nvPicPr>
          <p:cNvPr id="13" name="Picture 12">
            <a:extLst>
              <a:ext uri="{FF2B5EF4-FFF2-40B4-BE49-F238E27FC236}">
                <a16:creationId xmlns:a16="http://schemas.microsoft.com/office/drawing/2014/main" id="{D8556C45-1286-B0E0-4A12-24C365CB0F22}"/>
              </a:ext>
            </a:extLst>
          </p:cNvPr>
          <p:cNvPicPr>
            <a:picLocks noChangeAspect="1"/>
          </p:cNvPicPr>
          <p:nvPr/>
        </p:nvPicPr>
        <p:blipFill>
          <a:blip r:embed="rId4"/>
          <a:stretch>
            <a:fillRect/>
          </a:stretch>
        </p:blipFill>
        <p:spPr>
          <a:xfrm>
            <a:off x="3935895" y="1662444"/>
            <a:ext cx="631954" cy="391209"/>
          </a:xfrm>
          <a:prstGeom prst="rect">
            <a:avLst/>
          </a:prstGeom>
        </p:spPr>
      </p:pic>
      <p:pic>
        <p:nvPicPr>
          <p:cNvPr id="14" name="Picture 13">
            <a:extLst>
              <a:ext uri="{FF2B5EF4-FFF2-40B4-BE49-F238E27FC236}">
                <a16:creationId xmlns:a16="http://schemas.microsoft.com/office/drawing/2014/main" id="{90055E2E-DFF8-38EE-4C72-318CACD22605}"/>
              </a:ext>
            </a:extLst>
          </p:cNvPr>
          <p:cNvPicPr>
            <a:picLocks noChangeAspect="1"/>
          </p:cNvPicPr>
          <p:nvPr/>
        </p:nvPicPr>
        <p:blipFill>
          <a:blip r:embed="rId4"/>
          <a:stretch>
            <a:fillRect/>
          </a:stretch>
        </p:blipFill>
        <p:spPr>
          <a:xfrm>
            <a:off x="3935895" y="2148201"/>
            <a:ext cx="631954" cy="391209"/>
          </a:xfrm>
          <a:prstGeom prst="rect">
            <a:avLst/>
          </a:prstGeom>
        </p:spPr>
      </p:pic>
      <p:sp>
        <p:nvSpPr>
          <p:cNvPr id="15" name="TextBox 14">
            <a:extLst>
              <a:ext uri="{FF2B5EF4-FFF2-40B4-BE49-F238E27FC236}">
                <a16:creationId xmlns:a16="http://schemas.microsoft.com/office/drawing/2014/main" id="{07D79C4D-AF13-2791-44BE-E0B1ED270EB4}"/>
              </a:ext>
            </a:extLst>
          </p:cNvPr>
          <p:cNvSpPr txBox="1"/>
          <p:nvPr/>
        </p:nvSpPr>
        <p:spPr>
          <a:xfrm>
            <a:off x="4757530" y="1677913"/>
            <a:ext cx="5148470" cy="646331"/>
          </a:xfrm>
          <a:prstGeom prst="rect">
            <a:avLst/>
          </a:prstGeom>
          <a:noFill/>
        </p:spPr>
        <p:txBody>
          <a:bodyPr wrap="square">
            <a:spAutoFit/>
          </a:bodyPr>
          <a:lstStyle/>
          <a:p>
            <a:r>
              <a:rPr lang="en-GB" b="1" dirty="0"/>
              <a:t>isNaN will check if it is a NOT A NUMBER and return a Boolean response. </a:t>
            </a:r>
          </a:p>
        </p:txBody>
      </p:sp>
      <p:sp>
        <p:nvSpPr>
          <p:cNvPr id="17" name="TextBox 16">
            <a:extLst>
              <a:ext uri="{FF2B5EF4-FFF2-40B4-BE49-F238E27FC236}">
                <a16:creationId xmlns:a16="http://schemas.microsoft.com/office/drawing/2014/main" id="{D5C03B0B-0531-BCA4-EC30-BF555E22A242}"/>
              </a:ext>
            </a:extLst>
          </p:cNvPr>
          <p:cNvSpPr txBox="1"/>
          <p:nvPr/>
        </p:nvSpPr>
        <p:spPr>
          <a:xfrm>
            <a:off x="208723" y="2812055"/>
            <a:ext cx="4359126" cy="2062103"/>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isNaN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'20px’</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isNaN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isFinite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19" name="Picture 18">
            <a:extLst>
              <a:ext uri="{FF2B5EF4-FFF2-40B4-BE49-F238E27FC236}">
                <a16:creationId xmlns:a16="http://schemas.microsoft.com/office/drawing/2014/main" id="{75F1B09F-DBAA-C40C-C4B9-4936161EE6D8}"/>
              </a:ext>
            </a:extLst>
          </p:cNvPr>
          <p:cNvPicPr>
            <a:picLocks noChangeAspect="1"/>
          </p:cNvPicPr>
          <p:nvPr/>
        </p:nvPicPr>
        <p:blipFill>
          <a:blip r:embed="rId5"/>
          <a:stretch>
            <a:fillRect/>
          </a:stretch>
        </p:blipFill>
        <p:spPr>
          <a:xfrm>
            <a:off x="4260361" y="2817168"/>
            <a:ext cx="563839" cy="350494"/>
          </a:xfrm>
          <a:prstGeom prst="rect">
            <a:avLst/>
          </a:prstGeom>
        </p:spPr>
      </p:pic>
      <p:pic>
        <p:nvPicPr>
          <p:cNvPr id="20" name="Picture 19">
            <a:extLst>
              <a:ext uri="{FF2B5EF4-FFF2-40B4-BE49-F238E27FC236}">
                <a16:creationId xmlns:a16="http://schemas.microsoft.com/office/drawing/2014/main" id="{81BE5C5F-93B5-8244-F800-492952D3B61F}"/>
              </a:ext>
            </a:extLst>
          </p:cNvPr>
          <p:cNvPicPr>
            <a:picLocks noChangeAspect="1"/>
          </p:cNvPicPr>
          <p:nvPr/>
        </p:nvPicPr>
        <p:blipFill>
          <a:blip r:embed="rId4"/>
          <a:stretch>
            <a:fillRect/>
          </a:stretch>
        </p:blipFill>
        <p:spPr>
          <a:xfrm>
            <a:off x="4192246" y="3293933"/>
            <a:ext cx="631954" cy="391209"/>
          </a:xfrm>
          <a:prstGeom prst="rect">
            <a:avLst/>
          </a:prstGeom>
        </p:spPr>
      </p:pic>
      <p:sp>
        <p:nvSpPr>
          <p:cNvPr id="21" name="TextBox 20">
            <a:extLst>
              <a:ext uri="{FF2B5EF4-FFF2-40B4-BE49-F238E27FC236}">
                <a16:creationId xmlns:a16="http://schemas.microsoft.com/office/drawing/2014/main" id="{0BD5D111-14FC-1D58-F105-74D45360E944}"/>
              </a:ext>
            </a:extLst>
          </p:cNvPr>
          <p:cNvSpPr txBox="1"/>
          <p:nvPr/>
        </p:nvSpPr>
        <p:spPr>
          <a:xfrm>
            <a:off x="4757530" y="2817168"/>
            <a:ext cx="5148470" cy="369332"/>
          </a:xfrm>
          <a:prstGeom prst="rect">
            <a:avLst/>
          </a:prstGeom>
          <a:noFill/>
        </p:spPr>
        <p:txBody>
          <a:bodyPr wrap="square">
            <a:spAutoFit/>
          </a:bodyPr>
          <a:lstStyle/>
          <a:p>
            <a:r>
              <a:rPr lang="en-GB" b="1" dirty="0"/>
              <a:t>isNaN returns true because 20px is not a number.</a:t>
            </a:r>
          </a:p>
        </p:txBody>
      </p:sp>
      <p:sp>
        <p:nvSpPr>
          <p:cNvPr id="22" name="TextBox 21">
            <a:extLst>
              <a:ext uri="{FF2B5EF4-FFF2-40B4-BE49-F238E27FC236}">
                <a16:creationId xmlns:a16="http://schemas.microsoft.com/office/drawing/2014/main" id="{6D3E86F9-2467-23F3-629F-5DA9FB7B9BB4}"/>
              </a:ext>
            </a:extLst>
          </p:cNvPr>
          <p:cNvSpPr txBox="1"/>
          <p:nvPr/>
        </p:nvSpPr>
        <p:spPr>
          <a:xfrm>
            <a:off x="4757530" y="3310092"/>
            <a:ext cx="5148470" cy="646331"/>
          </a:xfrm>
          <a:prstGeom prst="rect">
            <a:avLst/>
          </a:prstGeom>
          <a:noFill/>
        </p:spPr>
        <p:txBody>
          <a:bodyPr wrap="square">
            <a:spAutoFit/>
          </a:bodyPr>
          <a:lstStyle/>
          <a:p>
            <a:r>
              <a:rPr lang="en-GB" b="1" dirty="0"/>
              <a:t>Dividing by zero gives us infinity which JavaScript considers a number so isNaN is false.</a:t>
            </a:r>
          </a:p>
        </p:txBody>
      </p:sp>
      <p:pic>
        <p:nvPicPr>
          <p:cNvPr id="23" name="Picture 22">
            <a:extLst>
              <a:ext uri="{FF2B5EF4-FFF2-40B4-BE49-F238E27FC236}">
                <a16:creationId xmlns:a16="http://schemas.microsoft.com/office/drawing/2014/main" id="{BFFE7B70-258C-7C88-6143-2BB5515CBB21}"/>
              </a:ext>
            </a:extLst>
          </p:cNvPr>
          <p:cNvPicPr>
            <a:picLocks noChangeAspect="1"/>
          </p:cNvPicPr>
          <p:nvPr/>
        </p:nvPicPr>
        <p:blipFill>
          <a:blip r:embed="rId4"/>
          <a:stretch>
            <a:fillRect/>
          </a:stretch>
        </p:blipFill>
        <p:spPr>
          <a:xfrm>
            <a:off x="4504072" y="4259568"/>
            <a:ext cx="631954" cy="391209"/>
          </a:xfrm>
          <a:prstGeom prst="rect">
            <a:avLst/>
          </a:prstGeom>
        </p:spPr>
      </p:pic>
      <p:sp>
        <p:nvSpPr>
          <p:cNvPr id="24" name="TextBox 23">
            <a:extLst>
              <a:ext uri="{FF2B5EF4-FFF2-40B4-BE49-F238E27FC236}">
                <a16:creationId xmlns:a16="http://schemas.microsoft.com/office/drawing/2014/main" id="{B4DE43E9-8427-A32A-C375-6664BB1205D7}"/>
              </a:ext>
            </a:extLst>
          </p:cNvPr>
          <p:cNvSpPr txBox="1"/>
          <p:nvPr/>
        </p:nvSpPr>
        <p:spPr>
          <a:xfrm>
            <a:off x="5241446" y="4044587"/>
            <a:ext cx="4664554" cy="646331"/>
          </a:xfrm>
          <a:prstGeom prst="rect">
            <a:avLst/>
          </a:prstGeom>
          <a:noFill/>
        </p:spPr>
        <p:txBody>
          <a:bodyPr wrap="square">
            <a:spAutoFit/>
          </a:bodyPr>
          <a:lstStyle/>
          <a:p>
            <a:r>
              <a:rPr lang="en-GB" b="1" dirty="0"/>
              <a:t>A better way to check if it is a number: isFinate which will return false for infinity.</a:t>
            </a:r>
          </a:p>
        </p:txBody>
      </p:sp>
      <p:sp>
        <p:nvSpPr>
          <p:cNvPr id="26" name="TextBox 25">
            <a:extLst>
              <a:ext uri="{FF2B5EF4-FFF2-40B4-BE49-F238E27FC236}">
                <a16:creationId xmlns:a16="http://schemas.microsoft.com/office/drawing/2014/main" id="{1EDF91D9-D617-DA20-F071-FC9AA439A96A}"/>
              </a:ext>
            </a:extLst>
          </p:cNvPr>
          <p:cNvSpPr txBox="1"/>
          <p:nvPr/>
        </p:nvSpPr>
        <p:spPr>
          <a:xfrm>
            <a:off x="208723" y="5195556"/>
            <a:ext cx="4504929"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isInteger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isInteger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isInteger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pic>
        <p:nvPicPr>
          <p:cNvPr id="27" name="Picture 26">
            <a:extLst>
              <a:ext uri="{FF2B5EF4-FFF2-40B4-BE49-F238E27FC236}">
                <a16:creationId xmlns:a16="http://schemas.microsoft.com/office/drawing/2014/main" id="{017D170B-CFCC-D221-A269-479A41D8056A}"/>
              </a:ext>
            </a:extLst>
          </p:cNvPr>
          <p:cNvPicPr>
            <a:picLocks noChangeAspect="1"/>
          </p:cNvPicPr>
          <p:nvPr/>
        </p:nvPicPr>
        <p:blipFill>
          <a:blip r:embed="rId5"/>
          <a:stretch>
            <a:fillRect/>
          </a:stretch>
        </p:blipFill>
        <p:spPr>
          <a:xfrm>
            <a:off x="4192246" y="5195556"/>
            <a:ext cx="563839" cy="350494"/>
          </a:xfrm>
          <a:prstGeom prst="rect">
            <a:avLst/>
          </a:prstGeom>
        </p:spPr>
      </p:pic>
      <p:pic>
        <p:nvPicPr>
          <p:cNvPr id="28" name="Picture 27">
            <a:extLst>
              <a:ext uri="{FF2B5EF4-FFF2-40B4-BE49-F238E27FC236}">
                <a16:creationId xmlns:a16="http://schemas.microsoft.com/office/drawing/2014/main" id="{8EE22A29-6183-E430-D51B-A2088B6C014F}"/>
              </a:ext>
            </a:extLst>
          </p:cNvPr>
          <p:cNvPicPr>
            <a:picLocks noChangeAspect="1"/>
          </p:cNvPicPr>
          <p:nvPr/>
        </p:nvPicPr>
        <p:blipFill>
          <a:blip r:embed="rId5"/>
          <a:stretch>
            <a:fillRect/>
          </a:stretch>
        </p:blipFill>
        <p:spPr>
          <a:xfrm>
            <a:off x="4389161" y="5692201"/>
            <a:ext cx="563839" cy="350494"/>
          </a:xfrm>
          <a:prstGeom prst="rect">
            <a:avLst/>
          </a:prstGeom>
        </p:spPr>
      </p:pic>
      <p:pic>
        <p:nvPicPr>
          <p:cNvPr id="29" name="Picture 28">
            <a:extLst>
              <a:ext uri="{FF2B5EF4-FFF2-40B4-BE49-F238E27FC236}">
                <a16:creationId xmlns:a16="http://schemas.microsoft.com/office/drawing/2014/main" id="{E8C5C4EA-B9D2-F4CF-A0B8-50C50CDC52EC}"/>
              </a:ext>
            </a:extLst>
          </p:cNvPr>
          <p:cNvPicPr>
            <a:picLocks noChangeAspect="1"/>
          </p:cNvPicPr>
          <p:nvPr/>
        </p:nvPicPr>
        <p:blipFill>
          <a:blip r:embed="rId4"/>
          <a:stretch>
            <a:fillRect/>
          </a:stretch>
        </p:blipFill>
        <p:spPr>
          <a:xfrm>
            <a:off x="4622736" y="6170331"/>
            <a:ext cx="631954" cy="391209"/>
          </a:xfrm>
          <a:prstGeom prst="rect">
            <a:avLst/>
          </a:prstGeom>
        </p:spPr>
      </p:pic>
      <p:sp>
        <p:nvSpPr>
          <p:cNvPr id="30" name="TextBox 29">
            <a:extLst>
              <a:ext uri="{FF2B5EF4-FFF2-40B4-BE49-F238E27FC236}">
                <a16:creationId xmlns:a16="http://schemas.microsoft.com/office/drawing/2014/main" id="{04E2F16B-ED5E-811B-D4F2-CC479C91F7AA}"/>
              </a:ext>
            </a:extLst>
          </p:cNvPr>
          <p:cNvSpPr txBox="1"/>
          <p:nvPr/>
        </p:nvSpPr>
        <p:spPr>
          <a:xfrm>
            <a:off x="5241446" y="5370803"/>
            <a:ext cx="4664554" cy="646331"/>
          </a:xfrm>
          <a:prstGeom prst="rect">
            <a:avLst/>
          </a:prstGeom>
          <a:noFill/>
        </p:spPr>
        <p:txBody>
          <a:bodyPr wrap="square">
            <a:spAutoFit/>
          </a:bodyPr>
          <a:lstStyle/>
          <a:p>
            <a:r>
              <a:rPr lang="en-GB" b="1" dirty="0"/>
              <a:t>Finally, we can check if a value is a whole number using the isInteger method.</a:t>
            </a:r>
          </a:p>
        </p:txBody>
      </p:sp>
    </p:spTree>
    <p:extLst>
      <p:ext uri="{BB962C8B-B14F-4D97-AF65-F5344CB8AC3E}">
        <p14:creationId xmlns:p14="http://schemas.microsoft.com/office/powerpoint/2010/main" val="4193057570"/>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8C45EE-40B6-630C-573B-5FCCBEF3E8BC}"/>
              </a:ext>
            </a:extLst>
          </p:cNvPr>
          <p:cNvSpPr txBox="1"/>
          <p:nvPr/>
        </p:nvSpPr>
        <p:spPr>
          <a:xfrm>
            <a:off x="130865" y="757535"/>
            <a:ext cx="3303104" cy="156966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sqrt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25</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25</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744E20B6-B82A-39B4-DEC2-982DD9A978B0}"/>
              </a:ext>
            </a:extLst>
          </p:cNvPr>
          <p:cNvSpPr txBox="1"/>
          <p:nvPr/>
        </p:nvSpPr>
        <p:spPr>
          <a:xfrm>
            <a:off x="0" y="0"/>
            <a:ext cx="3564835" cy="584775"/>
          </a:xfrm>
          <a:prstGeom prst="rect">
            <a:avLst/>
          </a:prstGeom>
          <a:noFill/>
        </p:spPr>
        <p:txBody>
          <a:bodyPr wrap="square">
            <a:spAutoFit/>
          </a:bodyPr>
          <a:lstStyle/>
          <a:p>
            <a:r>
              <a:rPr lang="en-GB" sz="3200" dirty="0">
                <a:solidFill>
                  <a:srgbClr val="1C1D1F"/>
                </a:solidFill>
              </a:rPr>
              <a:t>Math and Rounding</a:t>
            </a:r>
            <a:endParaRPr lang="en-GB" sz="3200" b="0" i="0" dirty="0">
              <a:solidFill>
                <a:srgbClr val="1C1D1F"/>
              </a:solidFill>
              <a:effectLst/>
            </a:endParaRPr>
          </a:p>
        </p:txBody>
      </p:sp>
      <p:pic>
        <p:nvPicPr>
          <p:cNvPr id="6" name="Picture 5">
            <a:extLst>
              <a:ext uri="{FF2B5EF4-FFF2-40B4-BE49-F238E27FC236}">
                <a16:creationId xmlns:a16="http://schemas.microsoft.com/office/drawing/2014/main" id="{2F1AF5D4-238C-25D9-560A-A7D88DC129C5}"/>
              </a:ext>
            </a:extLst>
          </p:cNvPr>
          <p:cNvPicPr>
            <a:picLocks noChangeAspect="1"/>
          </p:cNvPicPr>
          <p:nvPr/>
        </p:nvPicPr>
        <p:blipFill>
          <a:blip r:embed="rId2"/>
          <a:stretch>
            <a:fillRect/>
          </a:stretch>
        </p:blipFill>
        <p:spPr>
          <a:xfrm>
            <a:off x="3544535" y="744283"/>
            <a:ext cx="273747" cy="427729"/>
          </a:xfrm>
          <a:prstGeom prst="rect">
            <a:avLst/>
          </a:prstGeom>
        </p:spPr>
      </p:pic>
      <p:pic>
        <p:nvPicPr>
          <p:cNvPr id="8" name="Picture 7">
            <a:extLst>
              <a:ext uri="{FF2B5EF4-FFF2-40B4-BE49-F238E27FC236}">
                <a16:creationId xmlns:a16="http://schemas.microsoft.com/office/drawing/2014/main" id="{75CC0A9E-CADF-E2E3-5955-6EA5D5C70349}"/>
              </a:ext>
            </a:extLst>
          </p:cNvPr>
          <p:cNvPicPr>
            <a:picLocks noChangeAspect="1"/>
          </p:cNvPicPr>
          <p:nvPr/>
        </p:nvPicPr>
        <p:blipFill>
          <a:blip r:embed="rId3"/>
          <a:stretch>
            <a:fillRect/>
          </a:stretch>
        </p:blipFill>
        <p:spPr>
          <a:xfrm>
            <a:off x="3447221" y="1688410"/>
            <a:ext cx="423177" cy="458442"/>
          </a:xfrm>
          <a:prstGeom prst="rect">
            <a:avLst/>
          </a:prstGeom>
        </p:spPr>
      </p:pic>
      <p:pic>
        <p:nvPicPr>
          <p:cNvPr id="9" name="Picture 8">
            <a:extLst>
              <a:ext uri="{FF2B5EF4-FFF2-40B4-BE49-F238E27FC236}">
                <a16:creationId xmlns:a16="http://schemas.microsoft.com/office/drawing/2014/main" id="{6D45EFF0-2A54-B4ED-3A07-E419B9DF82D7}"/>
              </a:ext>
            </a:extLst>
          </p:cNvPr>
          <p:cNvPicPr>
            <a:picLocks noChangeAspect="1"/>
          </p:cNvPicPr>
          <p:nvPr/>
        </p:nvPicPr>
        <p:blipFill>
          <a:blip r:embed="rId2"/>
          <a:stretch>
            <a:fillRect/>
          </a:stretch>
        </p:blipFill>
        <p:spPr>
          <a:xfrm>
            <a:off x="3537911" y="1241235"/>
            <a:ext cx="273747" cy="427729"/>
          </a:xfrm>
          <a:prstGeom prst="rect">
            <a:avLst/>
          </a:prstGeom>
        </p:spPr>
      </p:pic>
      <p:sp>
        <p:nvSpPr>
          <p:cNvPr id="10" name="TextBox 9">
            <a:extLst>
              <a:ext uri="{FF2B5EF4-FFF2-40B4-BE49-F238E27FC236}">
                <a16:creationId xmlns:a16="http://schemas.microsoft.com/office/drawing/2014/main" id="{AF00961A-E944-5A84-2338-CA3DE2D51036}"/>
              </a:ext>
            </a:extLst>
          </p:cNvPr>
          <p:cNvSpPr txBox="1"/>
          <p:nvPr/>
        </p:nvSpPr>
        <p:spPr>
          <a:xfrm>
            <a:off x="3980964" y="719896"/>
            <a:ext cx="5925036" cy="1477328"/>
          </a:xfrm>
          <a:prstGeom prst="rect">
            <a:avLst/>
          </a:prstGeom>
          <a:noFill/>
        </p:spPr>
        <p:txBody>
          <a:bodyPr wrap="square">
            <a:spAutoFit/>
          </a:bodyPr>
          <a:lstStyle/>
          <a:p>
            <a:r>
              <a:rPr lang="en-GB" b="1" dirty="0"/>
              <a:t>Math.Sqrt will return the square root of a number.</a:t>
            </a:r>
          </a:p>
          <a:p>
            <a:endParaRPr lang="en-GB" b="1" dirty="0"/>
          </a:p>
          <a:p>
            <a:r>
              <a:rPr lang="en-GB" b="1" dirty="0"/>
              <a:t>It can also be written as n ** (1 / 2 ). There is not inbuilt method to get the cube root of a number but it can be written as n ** ( 1  / 3 ).</a:t>
            </a:r>
          </a:p>
        </p:txBody>
      </p:sp>
      <p:sp>
        <p:nvSpPr>
          <p:cNvPr id="12" name="TextBox 11">
            <a:extLst>
              <a:ext uri="{FF2B5EF4-FFF2-40B4-BE49-F238E27FC236}">
                <a16:creationId xmlns:a16="http://schemas.microsoft.com/office/drawing/2014/main" id="{D21328AE-9F62-1746-4E8C-1ABD7042E8D9}"/>
              </a:ext>
            </a:extLst>
          </p:cNvPr>
          <p:cNvSpPr txBox="1"/>
          <p:nvPr/>
        </p:nvSpPr>
        <p:spPr>
          <a:xfrm>
            <a:off x="130865" y="2526459"/>
            <a:ext cx="5029200" cy="156966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'23px'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8FF8B132-A5BC-2819-4AA5-8E09348E14BD}"/>
              </a:ext>
            </a:extLst>
          </p:cNvPr>
          <p:cNvSpPr txBox="1"/>
          <p:nvPr/>
        </p:nvSpPr>
        <p:spPr>
          <a:xfrm>
            <a:off x="5333551" y="2327195"/>
            <a:ext cx="4572449" cy="1200329"/>
          </a:xfrm>
          <a:prstGeom prst="rect">
            <a:avLst/>
          </a:prstGeom>
          <a:noFill/>
        </p:spPr>
        <p:txBody>
          <a:bodyPr wrap="square">
            <a:spAutoFit/>
          </a:bodyPr>
          <a:lstStyle/>
          <a:p>
            <a:r>
              <a:rPr lang="en-GB" b="1" dirty="0"/>
              <a:t>Math.max will find the maximum number and also perform automatic type coercion of strings to numbers, except where a string contains letters</a:t>
            </a:r>
          </a:p>
        </p:txBody>
      </p:sp>
      <p:pic>
        <p:nvPicPr>
          <p:cNvPr id="15" name="Picture 14">
            <a:extLst>
              <a:ext uri="{FF2B5EF4-FFF2-40B4-BE49-F238E27FC236}">
                <a16:creationId xmlns:a16="http://schemas.microsoft.com/office/drawing/2014/main" id="{4D0BCFF5-1BF0-B752-2F89-A709D8722C30}"/>
              </a:ext>
            </a:extLst>
          </p:cNvPr>
          <p:cNvPicPr>
            <a:picLocks noChangeAspect="1"/>
          </p:cNvPicPr>
          <p:nvPr/>
        </p:nvPicPr>
        <p:blipFill>
          <a:blip r:embed="rId4"/>
          <a:stretch>
            <a:fillRect/>
          </a:stretch>
        </p:blipFill>
        <p:spPr>
          <a:xfrm>
            <a:off x="4930794" y="2473451"/>
            <a:ext cx="309452" cy="361027"/>
          </a:xfrm>
          <a:prstGeom prst="rect">
            <a:avLst/>
          </a:prstGeom>
        </p:spPr>
      </p:pic>
      <p:pic>
        <p:nvPicPr>
          <p:cNvPr id="17" name="Picture 16">
            <a:extLst>
              <a:ext uri="{FF2B5EF4-FFF2-40B4-BE49-F238E27FC236}">
                <a16:creationId xmlns:a16="http://schemas.microsoft.com/office/drawing/2014/main" id="{1A3ED2E8-FA1D-837B-886F-F9C5CC810AAF}"/>
              </a:ext>
            </a:extLst>
          </p:cNvPr>
          <p:cNvPicPr>
            <a:picLocks noChangeAspect="1"/>
          </p:cNvPicPr>
          <p:nvPr/>
        </p:nvPicPr>
        <p:blipFill>
          <a:blip r:embed="rId4"/>
          <a:stretch>
            <a:fillRect/>
          </a:stretch>
        </p:blipFill>
        <p:spPr>
          <a:xfrm>
            <a:off x="4936417" y="2789434"/>
            <a:ext cx="309452" cy="361027"/>
          </a:xfrm>
          <a:prstGeom prst="rect">
            <a:avLst/>
          </a:prstGeom>
        </p:spPr>
      </p:pic>
      <p:pic>
        <p:nvPicPr>
          <p:cNvPr id="19" name="Picture 18">
            <a:extLst>
              <a:ext uri="{FF2B5EF4-FFF2-40B4-BE49-F238E27FC236}">
                <a16:creationId xmlns:a16="http://schemas.microsoft.com/office/drawing/2014/main" id="{55BD82F0-1E47-79A2-9FFD-1274A17AC458}"/>
              </a:ext>
            </a:extLst>
          </p:cNvPr>
          <p:cNvPicPr>
            <a:picLocks noChangeAspect="1"/>
          </p:cNvPicPr>
          <p:nvPr/>
        </p:nvPicPr>
        <p:blipFill>
          <a:blip r:embed="rId5"/>
          <a:stretch>
            <a:fillRect/>
          </a:stretch>
        </p:blipFill>
        <p:spPr>
          <a:xfrm>
            <a:off x="4843112" y="3075938"/>
            <a:ext cx="434884" cy="336684"/>
          </a:xfrm>
          <a:prstGeom prst="rect">
            <a:avLst/>
          </a:prstGeom>
        </p:spPr>
      </p:pic>
      <p:pic>
        <p:nvPicPr>
          <p:cNvPr id="21" name="Picture 20">
            <a:extLst>
              <a:ext uri="{FF2B5EF4-FFF2-40B4-BE49-F238E27FC236}">
                <a16:creationId xmlns:a16="http://schemas.microsoft.com/office/drawing/2014/main" id="{4EACB60F-0F54-E854-9E6D-59AAE8B0CC3C}"/>
              </a:ext>
            </a:extLst>
          </p:cNvPr>
          <p:cNvPicPr>
            <a:picLocks noChangeAspect="1"/>
          </p:cNvPicPr>
          <p:nvPr/>
        </p:nvPicPr>
        <p:blipFill>
          <a:blip r:embed="rId6"/>
          <a:stretch>
            <a:fillRect/>
          </a:stretch>
        </p:blipFill>
        <p:spPr>
          <a:xfrm>
            <a:off x="4781039" y="3683516"/>
            <a:ext cx="309452" cy="412603"/>
          </a:xfrm>
          <a:prstGeom prst="rect">
            <a:avLst/>
          </a:prstGeom>
        </p:spPr>
      </p:pic>
      <p:sp>
        <p:nvSpPr>
          <p:cNvPr id="22" name="TextBox 21">
            <a:extLst>
              <a:ext uri="{FF2B5EF4-FFF2-40B4-BE49-F238E27FC236}">
                <a16:creationId xmlns:a16="http://schemas.microsoft.com/office/drawing/2014/main" id="{CA24611C-180C-04C7-F246-2EAB4D2FE8AA}"/>
              </a:ext>
            </a:extLst>
          </p:cNvPr>
          <p:cNvSpPr txBox="1"/>
          <p:nvPr/>
        </p:nvSpPr>
        <p:spPr>
          <a:xfrm>
            <a:off x="5333551" y="3683516"/>
            <a:ext cx="4572449" cy="369332"/>
          </a:xfrm>
          <a:prstGeom prst="rect">
            <a:avLst/>
          </a:prstGeom>
          <a:noFill/>
        </p:spPr>
        <p:txBody>
          <a:bodyPr wrap="square">
            <a:spAutoFit/>
          </a:bodyPr>
          <a:lstStyle/>
          <a:p>
            <a:r>
              <a:rPr lang="en-GB" b="1" dirty="0"/>
              <a:t>Math.min will find the minimum number.</a:t>
            </a:r>
          </a:p>
        </p:txBody>
      </p:sp>
      <p:sp>
        <p:nvSpPr>
          <p:cNvPr id="24" name="TextBox 23">
            <a:extLst>
              <a:ext uri="{FF2B5EF4-FFF2-40B4-BE49-F238E27FC236}">
                <a16:creationId xmlns:a16="http://schemas.microsoft.com/office/drawing/2014/main" id="{376DEB74-8138-DCC2-2735-E15A12B76F3D}"/>
              </a:ext>
            </a:extLst>
          </p:cNvPr>
          <p:cNvSpPr txBox="1"/>
          <p:nvPr/>
        </p:nvSpPr>
        <p:spPr>
          <a:xfrm>
            <a:off x="107674" y="4280643"/>
            <a:ext cx="55245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PI</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PI</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parseFloat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'10px'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pic>
        <p:nvPicPr>
          <p:cNvPr id="26" name="Picture 25">
            <a:extLst>
              <a:ext uri="{FF2B5EF4-FFF2-40B4-BE49-F238E27FC236}">
                <a16:creationId xmlns:a16="http://schemas.microsoft.com/office/drawing/2014/main" id="{0200A521-B4C3-6875-8C82-673E8D52CD06}"/>
              </a:ext>
            </a:extLst>
          </p:cNvPr>
          <p:cNvPicPr>
            <a:picLocks noChangeAspect="1"/>
          </p:cNvPicPr>
          <p:nvPr/>
        </p:nvPicPr>
        <p:blipFill>
          <a:blip r:embed="rId7"/>
          <a:stretch>
            <a:fillRect/>
          </a:stretch>
        </p:blipFill>
        <p:spPr>
          <a:xfrm>
            <a:off x="2645465" y="4315248"/>
            <a:ext cx="1688502" cy="320955"/>
          </a:xfrm>
          <a:prstGeom prst="rect">
            <a:avLst/>
          </a:prstGeom>
        </p:spPr>
      </p:pic>
      <p:pic>
        <p:nvPicPr>
          <p:cNvPr id="28" name="Picture 27">
            <a:extLst>
              <a:ext uri="{FF2B5EF4-FFF2-40B4-BE49-F238E27FC236}">
                <a16:creationId xmlns:a16="http://schemas.microsoft.com/office/drawing/2014/main" id="{CA0F290A-08F8-D879-32E1-92D89A3B5F03}"/>
              </a:ext>
            </a:extLst>
          </p:cNvPr>
          <p:cNvPicPr>
            <a:picLocks noChangeAspect="1"/>
          </p:cNvPicPr>
          <p:nvPr/>
        </p:nvPicPr>
        <p:blipFill>
          <a:blip r:embed="rId8"/>
          <a:stretch>
            <a:fillRect/>
          </a:stretch>
        </p:blipFill>
        <p:spPr>
          <a:xfrm>
            <a:off x="5515849" y="4744058"/>
            <a:ext cx="1808503" cy="367582"/>
          </a:xfrm>
          <a:prstGeom prst="rect">
            <a:avLst/>
          </a:prstGeom>
        </p:spPr>
      </p:pic>
      <p:sp>
        <p:nvSpPr>
          <p:cNvPr id="29" name="TextBox 28">
            <a:extLst>
              <a:ext uri="{FF2B5EF4-FFF2-40B4-BE49-F238E27FC236}">
                <a16:creationId xmlns:a16="http://schemas.microsoft.com/office/drawing/2014/main" id="{4DABF5C4-5395-EC5C-634D-BAB33C45EC52}"/>
              </a:ext>
            </a:extLst>
          </p:cNvPr>
          <p:cNvSpPr txBox="1"/>
          <p:nvPr/>
        </p:nvSpPr>
        <p:spPr>
          <a:xfrm>
            <a:off x="65432" y="5146042"/>
            <a:ext cx="9775135" cy="646331"/>
          </a:xfrm>
          <a:prstGeom prst="rect">
            <a:avLst/>
          </a:prstGeom>
          <a:noFill/>
        </p:spPr>
        <p:txBody>
          <a:bodyPr wrap="square">
            <a:spAutoFit/>
          </a:bodyPr>
          <a:lstStyle/>
          <a:p>
            <a:r>
              <a:rPr lang="en-GB" b="1" dirty="0"/>
              <a:t>JavaScript also has PI built in. The formula for an area is Pi radius squared so we can calculate the area of an element in pixels.</a:t>
            </a:r>
          </a:p>
        </p:txBody>
      </p:sp>
    </p:spTree>
    <p:extLst>
      <p:ext uri="{BB962C8B-B14F-4D97-AF65-F5344CB8AC3E}">
        <p14:creationId xmlns:p14="http://schemas.microsoft.com/office/powerpoint/2010/main" val="446311715"/>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9F819D-575D-841D-EEFA-4CE1F81AB339}"/>
              </a:ext>
            </a:extLst>
          </p:cNvPr>
          <p:cNvSpPr txBox="1"/>
          <p:nvPr/>
        </p:nvSpPr>
        <p:spPr>
          <a:xfrm>
            <a:off x="92765" y="197560"/>
            <a:ext cx="6029739" cy="2062103"/>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randomInt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randomInt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randomInt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14B77F20-30F0-790F-7957-F2E91A74E6D7}"/>
              </a:ext>
            </a:extLst>
          </p:cNvPr>
          <p:cNvPicPr>
            <a:picLocks noChangeAspect="1"/>
          </p:cNvPicPr>
          <p:nvPr/>
        </p:nvPicPr>
        <p:blipFill>
          <a:blip r:embed="rId2"/>
          <a:stretch>
            <a:fillRect/>
          </a:stretch>
        </p:blipFill>
        <p:spPr>
          <a:xfrm>
            <a:off x="5480601" y="197560"/>
            <a:ext cx="376859" cy="414545"/>
          </a:xfrm>
          <a:prstGeom prst="rect">
            <a:avLst/>
          </a:prstGeom>
        </p:spPr>
      </p:pic>
      <p:pic>
        <p:nvPicPr>
          <p:cNvPr id="7" name="Picture 6">
            <a:extLst>
              <a:ext uri="{FF2B5EF4-FFF2-40B4-BE49-F238E27FC236}">
                <a16:creationId xmlns:a16="http://schemas.microsoft.com/office/drawing/2014/main" id="{4F56871B-5597-0EBF-B81E-C133072A1ECD}"/>
              </a:ext>
            </a:extLst>
          </p:cNvPr>
          <p:cNvPicPr>
            <a:picLocks noChangeAspect="1"/>
          </p:cNvPicPr>
          <p:nvPr/>
        </p:nvPicPr>
        <p:blipFill>
          <a:blip r:embed="rId3"/>
          <a:stretch>
            <a:fillRect/>
          </a:stretch>
        </p:blipFill>
        <p:spPr>
          <a:xfrm>
            <a:off x="3700669" y="1358144"/>
            <a:ext cx="407228" cy="488674"/>
          </a:xfrm>
          <a:prstGeom prst="rect">
            <a:avLst/>
          </a:prstGeom>
        </p:spPr>
      </p:pic>
      <p:pic>
        <p:nvPicPr>
          <p:cNvPr id="9" name="Picture 8">
            <a:extLst>
              <a:ext uri="{FF2B5EF4-FFF2-40B4-BE49-F238E27FC236}">
                <a16:creationId xmlns:a16="http://schemas.microsoft.com/office/drawing/2014/main" id="{0199B2B8-60AA-42C6-7243-F49FF632D4FB}"/>
              </a:ext>
            </a:extLst>
          </p:cNvPr>
          <p:cNvPicPr>
            <a:picLocks noChangeAspect="1"/>
          </p:cNvPicPr>
          <p:nvPr/>
        </p:nvPicPr>
        <p:blipFill>
          <a:blip r:embed="rId4"/>
          <a:stretch>
            <a:fillRect/>
          </a:stretch>
        </p:blipFill>
        <p:spPr>
          <a:xfrm>
            <a:off x="3700427" y="1846818"/>
            <a:ext cx="404399" cy="462170"/>
          </a:xfrm>
          <a:prstGeom prst="rect">
            <a:avLst/>
          </a:prstGeom>
        </p:spPr>
      </p:pic>
      <p:sp>
        <p:nvSpPr>
          <p:cNvPr id="10" name="TextBox 9">
            <a:extLst>
              <a:ext uri="{FF2B5EF4-FFF2-40B4-BE49-F238E27FC236}">
                <a16:creationId xmlns:a16="http://schemas.microsoft.com/office/drawing/2014/main" id="{F06B8601-44C2-2E5D-2DB5-36E257CDED98}"/>
              </a:ext>
            </a:extLst>
          </p:cNvPr>
          <p:cNvSpPr txBox="1"/>
          <p:nvPr/>
        </p:nvSpPr>
        <p:spPr>
          <a:xfrm>
            <a:off x="5976730" y="150349"/>
            <a:ext cx="3929269" cy="646331"/>
          </a:xfrm>
          <a:prstGeom prst="rect">
            <a:avLst/>
          </a:prstGeom>
          <a:noFill/>
        </p:spPr>
        <p:txBody>
          <a:bodyPr wrap="square">
            <a:spAutoFit/>
          </a:bodyPr>
          <a:lstStyle/>
          <a:p>
            <a:r>
              <a:rPr lang="en-GB" b="1" dirty="0"/>
              <a:t>Math.random will generate a random decimal number between 0 and 1.</a:t>
            </a:r>
          </a:p>
        </p:txBody>
      </p:sp>
      <p:sp>
        <p:nvSpPr>
          <p:cNvPr id="11" name="TextBox 10">
            <a:extLst>
              <a:ext uri="{FF2B5EF4-FFF2-40B4-BE49-F238E27FC236}">
                <a16:creationId xmlns:a16="http://schemas.microsoft.com/office/drawing/2014/main" id="{881065CD-9C34-8AD5-9AC2-965627E01C0B}"/>
              </a:ext>
            </a:extLst>
          </p:cNvPr>
          <p:cNvSpPr txBox="1"/>
          <p:nvPr/>
        </p:nvSpPr>
        <p:spPr>
          <a:xfrm>
            <a:off x="5976731" y="796680"/>
            <a:ext cx="3929269" cy="923330"/>
          </a:xfrm>
          <a:prstGeom prst="rect">
            <a:avLst/>
          </a:prstGeom>
          <a:noFill/>
        </p:spPr>
        <p:txBody>
          <a:bodyPr wrap="square">
            <a:spAutoFit/>
          </a:bodyPr>
          <a:lstStyle/>
          <a:p>
            <a:r>
              <a:rPr lang="en-GB" b="1" dirty="0"/>
              <a:t>Math.trunc() function returns the integer part of a number by removing any fractional digits.</a:t>
            </a:r>
          </a:p>
        </p:txBody>
      </p:sp>
      <p:sp>
        <p:nvSpPr>
          <p:cNvPr id="12" name="TextBox 11">
            <a:extLst>
              <a:ext uri="{FF2B5EF4-FFF2-40B4-BE49-F238E27FC236}">
                <a16:creationId xmlns:a16="http://schemas.microsoft.com/office/drawing/2014/main" id="{3B35D451-C0CA-5BF1-5D6C-DD877F834015}"/>
              </a:ext>
            </a:extLst>
          </p:cNvPr>
          <p:cNvSpPr txBox="1"/>
          <p:nvPr/>
        </p:nvSpPr>
        <p:spPr>
          <a:xfrm>
            <a:off x="5976730" y="1720010"/>
            <a:ext cx="3929270" cy="923330"/>
          </a:xfrm>
          <a:prstGeom prst="rect">
            <a:avLst/>
          </a:prstGeom>
          <a:noFill/>
        </p:spPr>
        <p:txBody>
          <a:bodyPr wrap="square">
            <a:spAutoFit/>
          </a:bodyPr>
          <a:lstStyle/>
          <a:p>
            <a:r>
              <a:rPr lang="en-GB" b="1" dirty="0"/>
              <a:t>The above can be written as a function that returns a random number between a max and min.</a:t>
            </a:r>
          </a:p>
        </p:txBody>
      </p:sp>
      <p:sp>
        <p:nvSpPr>
          <p:cNvPr id="14" name="TextBox 13">
            <a:extLst>
              <a:ext uri="{FF2B5EF4-FFF2-40B4-BE49-F238E27FC236}">
                <a16:creationId xmlns:a16="http://schemas.microsoft.com/office/drawing/2014/main" id="{F38577C2-3C9C-6C8A-5066-FF68D9F55448}"/>
              </a:ext>
            </a:extLst>
          </p:cNvPr>
          <p:cNvSpPr txBox="1"/>
          <p:nvPr/>
        </p:nvSpPr>
        <p:spPr>
          <a:xfrm>
            <a:off x="308113" y="2797662"/>
            <a:ext cx="3796713" cy="156966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round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round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23.5</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round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23.4</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15" name="TextBox 14">
            <a:extLst>
              <a:ext uri="{FF2B5EF4-FFF2-40B4-BE49-F238E27FC236}">
                <a16:creationId xmlns:a16="http://schemas.microsoft.com/office/drawing/2014/main" id="{80C1B3A3-5FD9-A1CC-E857-30A2197A8BCB}"/>
              </a:ext>
            </a:extLst>
          </p:cNvPr>
          <p:cNvSpPr txBox="1"/>
          <p:nvPr/>
        </p:nvSpPr>
        <p:spPr>
          <a:xfrm>
            <a:off x="4479235" y="3105005"/>
            <a:ext cx="5426765" cy="923330"/>
          </a:xfrm>
          <a:prstGeom prst="rect">
            <a:avLst/>
          </a:prstGeom>
          <a:noFill/>
        </p:spPr>
        <p:txBody>
          <a:bodyPr wrap="square">
            <a:spAutoFit/>
          </a:bodyPr>
          <a:lstStyle/>
          <a:p>
            <a:r>
              <a:rPr lang="en-GB" b="1" dirty="0"/>
              <a:t>Math.trunc wil just remove the decimal part wheras Math.round will round up or down to the nearest integer.</a:t>
            </a:r>
          </a:p>
        </p:txBody>
      </p:sp>
      <p:pic>
        <p:nvPicPr>
          <p:cNvPr id="17" name="Picture 16">
            <a:extLst>
              <a:ext uri="{FF2B5EF4-FFF2-40B4-BE49-F238E27FC236}">
                <a16:creationId xmlns:a16="http://schemas.microsoft.com/office/drawing/2014/main" id="{F4FE88EA-0677-4A05-0F23-ABD4FBE49A2B}"/>
              </a:ext>
            </a:extLst>
          </p:cNvPr>
          <p:cNvPicPr>
            <a:picLocks noChangeAspect="1"/>
          </p:cNvPicPr>
          <p:nvPr/>
        </p:nvPicPr>
        <p:blipFill>
          <a:blip r:embed="rId5"/>
          <a:stretch>
            <a:fillRect/>
          </a:stretch>
        </p:blipFill>
        <p:spPr>
          <a:xfrm>
            <a:off x="3892306" y="2748337"/>
            <a:ext cx="333891" cy="417364"/>
          </a:xfrm>
          <a:prstGeom prst="rect">
            <a:avLst/>
          </a:prstGeom>
        </p:spPr>
      </p:pic>
      <p:pic>
        <p:nvPicPr>
          <p:cNvPr id="19" name="Picture 18">
            <a:extLst>
              <a:ext uri="{FF2B5EF4-FFF2-40B4-BE49-F238E27FC236}">
                <a16:creationId xmlns:a16="http://schemas.microsoft.com/office/drawing/2014/main" id="{D2B329D9-0B88-1343-00A1-12A4EA8DCE90}"/>
              </a:ext>
            </a:extLst>
          </p:cNvPr>
          <p:cNvPicPr>
            <a:picLocks noChangeAspect="1"/>
          </p:cNvPicPr>
          <p:nvPr/>
        </p:nvPicPr>
        <p:blipFill>
          <a:blip r:embed="rId6"/>
          <a:stretch>
            <a:fillRect/>
          </a:stretch>
        </p:blipFill>
        <p:spPr>
          <a:xfrm>
            <a:off x="3813760" y="3235000"/>
            <a:ext cx="462377" cy="369902"/>
          </a:xfrm>
          <a:prstGeom prst="rect">
            <a:avLst/>
          </a:prstGeom>
        </p:spPr>
      </p:pic>
      <p:pic>
        <p:nvPicPr>
          <p:cNvPr id="20" name="Picture 19">
            <a:extLst>
              <a:ext uri="{FF2B5EF4-FFF2-40B4-BE49-F238E27FC236}">
                <a16:creationId xmlns:a16="http://schemas.microsoft.com/office/drawing/2014/main" id="{6A921024-A2A2-3B0C-226F-02EC6E579177}"/>
              </a:ext>
            </a:extLst>
          </p:cNvPr>
          <p:cNvPicPr>
            <a:picLocks noChangeAspect="1"/>
          </p:cNvPicPr>
          <p:nvPr/>
        </p:nvPicPr>
        <p:blipFill>
          <a:blip r:embed="rId6"/>
          <a:stretch>
            <a:fillRect/>
          </a:stretch>
        </p:blipFill>
        <p:spPr>
          <a:xfrm>
            <a:off x="3839988" y="3586277"/>
            <a:ext cx="462377" cy="369902"/>
          </a:xfrm>
          <a:prstGeom prst="rect">
            <a:avLst/>
          </a:prstGeom>
        </p:spPr>
      </p:pic>
      <p:pic>
        <p:nvPicPr>
          <p:cNvPr id="21" name="Picture 20">
            <a:extLst>
              <a:ext uri="{FF2B5EF4-FFF2-40B4-BE49-F238E27FC236}">
                <a16:creationId xmlns:a16="http://schemas.microsoft.com/office/drawing/2014/main" id="{6A630D32-F021-6576-0B4D-D63AB728A27C}"/>
              </a:ext>
            </a:extLst>
          </p:cNvPr>
          <p:cNvPicPr>
            <a:picLocks noChangeAspect="1"/>
          </p:cNvPicPr>
          <p:nvPr/>
        </p:nvPicPr>
        <p:blipFill>
          <a:blip r:embed="rId5"/>
          <a:stretch>
            <a:fillRect/>
          </a:stretch>
        </p:blipFill>
        <p:spPr>
          <a:xfrm>
            <a:off x="3899279" y="3941928"/>
            <a:ext cx="326918" cy="408648"/>
          </a:xfrm>
          <a:prstGeom prst="rect">
            <a:avLst/>
          </a:prstGeom>
        </p:spPr>
      </p:pic>
      <p:sp>
        <p:nvSpPr>
          <p:cNvPr id="23" name="TextBox 22">
            <a:extLst>
              <a:ext uri="{FF2B5EF4-FFF2-40B4-BE49-F238E27FC236}">
                <a16:creationId xmlns:a16="http://schemas.microsoft.com/office/drawing/2014/main" id="{C0F7E7F2-0686-4FEF-3DB3-489504B61EBE}"/>
              </a:ext>
            </a:extLst>
          </p:cNvPr>
          <p:cNvSpPr txBox="1"/>
          <p:nvPr/>
        </p:nvSpPr>
        <p:spPr>
          <a:xfrm>
            <a:off x="305731" y="4636462"/>
            <a:ext cx="3508029"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ceil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ceil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a:t>
            </a:r>
          </a:p>
        </p:txBody>
      </p:sp>
      <p:pic>
        <p:nvPicPr>
          <p:cNvPr id="24" name="Picture 23">
            <a:extLst>
              <a:ext uri="{FF2B5EF4-FFF2-40B4-BE49-F238E27FC236}">
                <a16:creationId xmlns:a16="http://schemas.microsoft.com/office/drawing/2014/main" id="{C7CB3FDD-B41B-D653-52D3-8C582E5BB445}"/>
              </a:ext>
            </a:extLst>
          </p:cNvPr>
          <p:cNvPicPr>
            <a:picLocks noChangeAspect="1"/>
          </p:cNvPicPr>
          <p:nvPr/>
        </p:nvPicPr>
        <p:blipFill>
          <a:blip r:embed="rId6"/>
          <a:stretch>
            <a:fillRect/>
          </a:stretch>
        </p:blipFill>
        <p:spPr>
          <a:xfrm>
            <a:off x="3725685" y="4580239"/>
            <a:ext cx="462377" cy="369902"/>
          </a:xfrm>
          <a:prstGeom prst="rect">
            <a:avLst/>
          </a:prstGeom>
        </p:spPr>
      </p:pic>
      <p:pic>
        <p:nvPicPr>
          <p:cNvPr id="25" name="Picture 24">
            <a:extLst>
              <a:ext uri="{FF2B5EF4-FFF2-40B4-BE49-F238E27FC236}">
                <a16:creationId xmlns:a16="http://schemas.microsoft.com/office/drawing/2014/main" id="{248888A2-C550-5B30-4E32-4C2C0E49B5CE}"/>
              </a:ext>
            </a:extLst>
          </p:cNvPr>
          <p:cNvPicPr>
            <a:picLocks noChangeAspect="1"/>
          </p:cNvPicPr>
          <p:nvPr/>
        </p:nvPicPr>
        <p:blipFill>
          <a:blip r:embed="rId6"/>
          <a:stretch>
            <a:fillRect/>
          </a:stretch>
        </p:blipFill>
        <p:spPr>
          <a:xfrm>
            <a:off x="3751913" y="4931516"/>
            <a:ext cx="462377" cy="369902"/>
          </a:xfrm>
          <a:prstGeom prst="rect">
            <a:avLst/>
          </a:prstGeom>
        </p:spPr>
      </p:pic>
      <p:sp>
        <p:nvSpPr>
          <p:cNvPr id="26" name="TextBox 25">
            <a:extLst>
              <a:ext uri="{FF2B5EF4-FFF2-40B4-BE49-F238E27FC236}">
                <a16:creationId xmlns:a16="http://schemas.microsoft.com/office/drawing/2014/main" id="{FFD21994-7468-F4B8-5417-8A9CE7ACAE6C}"/>
              </a:ext>
            </a:extLst>
          </p:cNvPr>
          <p:cNvSpPr txBox="1"/>
          <p:nvPr/>
        </p:nvSpPr>
        <p:spPr>
          <a:xfrm>
            <a:off x="4479235" y="4604062"/>
            <a:ext cx="5426765" cy="646331"/>
          </a:xfrm>
          <a:prstGeom prst="rect">
            <a:avLst/>
          </a:prstGeom>
          <a:noFill/>
        </p:spPr>
        <p:txBody>
          <a:bodyPr wrap="square">
            <a:spAutoFit/>
          </a:bodyPr>
          <a:lstStyle/>
          <a:p>
            <a:r>
              <a:rPr lang="en-GB" b="1" dirty="0"/>
              <a:t>Math.ceil (ceiling) will always round up to the nearest integer.</a:t>
            </a:r>
          </a:p>
        </p:txBody>
      </p:sp>
      <p:sp>
        <p:nvSpPr>
          <p:cNvPr id="28" name="TextBox 27">
            <a:extLst>
              <a:ext uri="{FF2B5EF4-FFF2-40B4-BE49-F238E27FC236}">
                <a16:creationId xmlns:a16="http://schemas.microsoft.com/office/drawing/2014/main" id="{B76504CD-831B-03BC-4D6D-05E459FFC43D}"/>
              </a:ext>
            </a:extLst>
          </p:cNvPr>
          <p:cNvSpPr txBox="1"/>
          <p:nvPr/>
        </p:nvSpPr>
        <p:spPr>
          <a:xfrm>
            <a:off x="292854" y="5572514"/>
            <a:ext cx="3796713" cy="584775"/>
          </a:xfrm>
          <a:prstGeom prst="rect">
            <a:avLst/>
          </a:prstGeom>
          <a:noFill/>
        </p:spPr>
        <p:txBody>
          <a:bodyPr wrap="square">
            <a:spAutoFit/>
          </a:bodyPr>
          <a:lstStyle/>
          <a:p>
            <a:r>
              <a:rPr lang="en-GB" sz="1600" b="0" dirty="0">
                <a:solidFill>
                  <a:srgbClr val="9CDCFE"/>
                </a:solidFill>
                <a:effectLst/>
                <a:latin typeface="Consolas" panose="020B0609020204030204" pitchFamily="49" charset="0"/>
              </a:rPr>
              <a:t>console</a:t>
            </a:r>
            <a:r>
              <a:rPr lang="en-GB" sz="1600" b="0" dirty="0">
                <a:solidFill>
                  <a:srgbClr val="D4D4D4"/>
                </a:solidFill>
                <a:effectLst/>
                <a:latin typeface="Consolas" panose="020B0609020204030204" pitchFamily="49" charset="0"/>
              </a:rPr>
              <a:t>.</a:t>
            </a:r>
            <a:r>
              <a:rPr lang="en-GB" sz="1600" b="0" dirty="0">
                <a:solidFill>
                  <a:srgbClr val="DCDCAA"/>
                </a:solidFill>
                <a:effectLst/>
                <a:latin typeface="Consolas" panose="020B0609020204030204" pitchFamily="49" charset="0"/>
              </a:rPr>
              <a:t>log</a:t>
            </a:r>
            <a:r>
              <a:rPr lang="en-GB" sz="1600" b="0" dirty="0">
                <a:solidFill>
                  <a:srgbClr val="D4D4D4"/>
                </a:solidFill>
                <a:effectLst/>
                <a:latin typeface="Consolas" panose="020B0609020204030204" pitchFamily="49" charset="0"/>
              </a:rPr>
              <a:t>(</a:t>
            </a:r>
            <a:r>
              <a:rPr lang="en-GB" sz="1600" b="0" dirty="0">
                <a:solidFill>
                  <a:srgbClr val="9CDCFE"/>
                </a:solidFill>
                <a:effectLst/>
                <a:latin typeface="Consolas" panose="020B0609020204030204" pitchFamily="49" charset="0"/>
              </a:rPr>
              <a:t>Math</a:t>
            </a:r>
            <a:r>
              <a:rPr lang="en-GB" sz="1600" b="0" dirty="0">
                <a:solidFill>
                  <a:srgbClr val="D4D4D4"/>
                </a:solidFill>
                <a:effectLst/>
                <a:latin typeface="Consolas" panose="020B0609020204030204" pitchFamily="49" charset="0"/>
              </a:rPr>
              <a:t>.</a:t>
            </a:r>
            <a:r>
              <a:rPr lang="en-GB" sz="1600" b="0" dirty="0">
                <a:solidFill>
                  <a:srgbClr val="DCDCAA"/>
                </a:solidFill>
                <a:effectLst/>
                <a:latin typeface="Consolas" panose="020B0609020204030204" pitchFamily="49" charset="0"/>
              </a:rPr>
              <a:t>floor</a:t>
            </a:r>
            <a:r>
              <a:rPr lang="en-GB" sz="1600" b="0" dirty="0">
                <a:solidFill>
                  <a:srgbClr val="D4D4D4"/>
                </a:solidFill>
                <a:effectLst/>
                <a:latin typeface="Consolas" panose="020B0609020204030204" pitchFamily="49" charset="0"/>
              </a:rPr>
              <a:t>(</a:t>
            </a:r>
            <a:r>
              <a:rPr lang="en-GB" sz="1600" b="0" dirty="0">
                <a:solidFill>
                  <a:srgbClr val="CE9178"/>
                </a:solidFill>
                <a:effectLst/>
                <a:latin typeface="Consolas" panose="020B0609020204030204" pitchFamily="49" charset="0"/>
              </a:rPr>
              <a:t>'23.3'</a:t>
            </a:r>
            <a:r>
              <a:rPr lang="en-GB" sz="1600" b="0"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a:t>
            </a:r>
          </a:p>
        </p:txBody>
      </p:sp>
      <p:pic>
        <p:nvPicPr>
          <p:cNvPr id="29" name="Picture 28">
            <a:extLst>
              <a:ext uri="{FF2B5EF4-FFF2-40B4-BE49-F238E27FC236}">
                <a16:creationId xmlns:a16="http://schemas.microsoft.com/office/drawing/2014/main" id="{54759FC6-6AF4-77F5-BB43-C9610531780D}"/>
              </a:ext>
            </a:extLst>
          </p:cNvPr>
          <p:cNvPicPr>
            <a:picLocks noChangeAspect="1"/>
          </p:cNvPicPr>
          <p:nvPr/>
        </p:nvPicPr>
        <p:blipFill>
          <a:blip r:embed="rId5"/>
          <a:stretch>
            <a:fillRect/>
          </a:stretch>
        </p:blipFill>
        <p:spPr>
          <a:xfrm>
            <a:off x="3989940" y="5854675"/>
            <a:ext cx="326918" cy="408648"/>
          </a:xfrm>
          <a:prstGeom prst="rect">
            <a:avLst/>
          </a:prstGeom>
        </p:spPr>
      </p:pic>
      <p:pic>
        <p:nvPicPr>
          <p:cNvPr id="30" name="Picture 29">
            <a:extLst>
              <a:ext uri="{FF2B5EF4-FFF2-40B4-BE49-F238E27FC236}">
                <a16:creationId xmlns:a16="http://schemas.microsoft.com/office/drawing/2014/main" id="{1557EFC9-2C75-1772-F5CF-368222E39F7D}"/>
              </a:ext>
            </a:extLst>
          </p:cNvPr>
          <p:cNvPicPr>
            <a:picLocks noChangeAspect="1"/>
          </p:cNvPicPr>
          <p:nvPr/>
        </p:nvPicPr>
        <p:blipFill>
          <a:blip r:embed="rId5"/>
          <a:stretch>
            <a:fillRect/>
          </a:stretch>
        </p:blipFill>
        <p:spPr>
          <a:xfrm>
            <a:off x="3999879" y="5512857"/>
            <a:ext cx="326918" cy="408648"/>
          </a:xfrm>
          <a:prstGeom prst="rect">
            <a:avLst/>
          </a:prstGeom>
        </p:spPr>
      </p:pic>
      <p:sp>
        <p:nvSpPr>
          <p:cNvPr id="31" name="TextBox 30">
            <a:extLst>
              <a:ext uri="{FF2B5EF4-FFF2-40B4-BE49-F238E27FC236}">
                <a16:creationId xmlns:a16="http://schemas.microsoft.com/office/drawing/2014/main" id="{FC87373F-1D49-DED1-32ED-203B7956824A}"/>
              </a:ext>
            </a:extLst>
          </p:cNvPr>
          <p:cNvSpPr txBox="1"/>
          <p:nvPr/>
        </p:nvSpPr>
        <p:spPr>
          <a:xfrm>
            <a:off x="4479235" y="5346594"/>
            <a:ext cx="5381208" cy="923330"/>
          </a:xfrm>
          <a:prstGeom prst="rect">
            <a:avLst/>
          </a:prstGeom>
          <a:noFill/>
        </p:spPr>
        <p:txBody>
          <a:bodyPr wrap="square">
            <a:spAutoFit/>
          </a:bodyPr>
          <a:lstStyle/>
          <a:p>
            <a:r>
              <a:rPr lang="en-GB" b="1" dirty="0"/>
              <a:t>Math.floor will always round down to the nearest integer. This is similar to math.trunc except for negative numbers.</a:t>
            </a:r>
          </a:p>
        </p:txBody>
      </p:sp>
      <p:sp>
        <p:nvSpPr>
          <p:cNvPr id="32" name="TextBox 31">
            <a:extLst>
              <a:ext uri="{FF2B5EF4-FFF2-40B4-BE49-F238E27FC236}">
                <a16:creationId xmlns:a16="http://schemas.microsoft.com/office/drawing/2014/main" id="{3A4BDF7B-E6F7-761E-1D37-1EFB6A758CA6}"/>
              </a:ext>
            </a:extLst>
          </p:cNvPr>
          <p:cNvSpPr txBox="1"/>
          <p:nvPr/>
        </p:nvSpPr>
        <p:spPr>
          <a:xfrm>
            <a:off x="4479235" y="6390413"/>
            <a:ext cx="5381208" cy="369332"/>
          </a:xfrm>
          <a:prstGeom prst="rect">
            <a:avLst/>
          </a:prstGeom>
          <a:noFill/>
        </p:spPr>
        <p:txBody>
          <a:bodyPr wrap="square">
            <a:spAutoFit/>
          </a:bodyPr>
          <a:lstStyle/>
          <a:p>
            <a:r>
              <a:rPr lang="en-GB" b="1" dirty="0"/>
              <a:t>All these functions do automatic type coercion</a:t>
            </a:r>
          </a:p>
        </p:txBody>
      </p:sp>
    </p:spTree>
    <p:extLst>
      <p:ext uri="{BB962C8B-B14F-4D97-AF65-F5344CB8AC3E}">
        <p14:creationId xmlns:p14="http://schemas.microsoft.com/office/powerpoint/2010/main" val="2491877075"/>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ACB39B-7CE1-0A75-69CA-FAA9AD3FEEB6}"/>
              </a:ext>
            </a:extLst>
          </p:cNvPr>
          <p:cNvSpPr txBox="1"/>
          <p:nvPr/>
        </p:nvSpPr>
        <p:spPr>
          <a:xfrm>
            <a:off x="235227" y="334761"/>
            <a:ext cx="3713921" cy="156966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ceil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ceil</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F878F19-BDBA-D70A-29CF-3F495230F400}"/>
              </a:ext>
            </a:extLst>
          </p:cNvPr>
          <p:cNvSpPr txBox="1"/>
          <p:nvPr/>
        </p:nvSpPr>
        <p:spPr>
          <a:xfrm>
            <a:off x="4479235" y="164620"/>
            <a:ext cx="5426765" cy="923330"/>
          </a:xfrm>
          <a:prstGeom prst="rect">
            <a:avLst/>
          </a:prstGeom>
          <a:noFill/>
        </p:spPr>
        <p:txBody>
          <a:bodyPr wrap="square">
            <a:spAutoFit/>
          </a:bodyPr>
          <a:lstStyle/>
          <a:p>
            <a:r>
              <a:rPr lang="en-GB" b="1" dirty="0"/>
              <a:t>Math.ceil (ceiling) will always round up to the nearest integer and in the case of a negative number the highest integer is the same as math.trunc.</a:t>
            </a:r>
          </a:p>
        </p:txBody>
      </p:sp>
      <p:pic>
        <p:nvPicPr>
          <p:cNvPr id="5" name="Picture 4">
            <a:extLst>
              <a:ext uri="{FF2B5EF4-FFF2-40B4-BE49-F238E27FC236}">
                <a16:creationId xmlns:a16="http://schemas.microsoft.com/office/drawing/2014/main" id="{8BD198F5-ADB1-1FEC-90F4-B3BB2F707F2A}"/>
              </a:ext>
            </a:extLst>
          </p:cNvPr>
          <p:cNvPicPr>
            <a:picLocks noChangeAspect="1"/>
          </p:cNvPicPr>
          <p:nvPr/>
        </p:nvPicPr>
        <p:blipFill>
          <a:blip r:embed="rId2"/>
          <a:stretch>
            <a:fillRect/>
          </a:stretch>
        </p:blipFill>
        <p:spPr>
          <a:xfrm>
            <a:off x="3798075" y="1238875"/>
            <a:ext cx="462377" cy="369902"/>
          </a:xfrm>
          <a:prstGeom prst="rect">
            <a:avLst/>
          </a:prstGeom>
        </p:spPr>
      </p:pic>
      <p:pic>
        <p:nvPicPr>
          <p:cNvPr id="6" name="Picture 5">
            <a:extLst>
              <a:ext uri="{FF2B5EF4-FFF2-40B4-BE49-F238E27FC236}">
                <a16:creationId xmlns:a16="http://schemas.microsoft.com/office/drawing/2014/main" id="{84CD34F4-92AA-CE2D-E0EB-7007E2D34589}"/>
              </a:ext>
            </a:extLst>
          </p:cNvPr>
          <p:cNvPicPr>
            <a:picLocks noChangeAspect="1"/>
          </p:cNvPicPr>
          <p:nvPr/>
        </p:nvPicPr>
        <p:blipFill>
          <a:blip r:embed="rId2"/>
          <a:stretch>
            <a:fillRect/>
          </a:stretch>
        </p:blipFill>
        <p:spPr>
          <a:xfrm>
            <a:off x="3824303" y="1590152"/>
            <a:ext cx="462377" cy="369902"/>
          </a:xfrm>
          <a:prstGeom prst="rect">
            <a:avLst/>
          </a:prstGeom>
        </p:spPr>
      </p:pic>
      <p:pic>
        <p:nvPicPr>
          <p:cNvPr id="7" name="Picture 6">
            <a:extLst>
              <a:ext uri="{FF2B5EF4-FFF2-40B4-BE49-F238E27FC236}">
                <a16:creationId xmlns:a16="http://schemas.microsoft.com/office/drawing/2014/main" id="{826BD837-84F7-62F5-D30B-88DDC4707E0D}"/>
              </a:ext>
            </a:extLst>
          </p:cNvPr>
          <p:cNvPicPr>
            <a:picLocks noChangeAspect="1"/>
          </p:cNvPicPr>
          <p:nvPr/>
        </p:nvPicPr>
        <p:blipFill>
          <a:blip r:embed="rId3"/>
          <a:stretch>
            <a:fillRect/>
          </a:stretch>
        </p:blipFill>
        <p:spPr>
          <a:xfrm>
            <a:off x="3861144" y="663327"/>
            <a:ext cx="326918" cy="408648"/>
          </a:xfrm>
          <a:prstGeom prst="rect">
            <a:avLst/>
          </a:prstGeom>
        </p:spPr>
      </p:pic>
      <p:pic>
        <p:nvPicPr>
          <p:cNvPr id="8" name="Picture 7">
            <a:extLst>
              <a:ext uri="{FF2B5EF4-FFF2-40B4-BE49-F238E27FC236}">
                <a16:creationId xmlns:a16="http://schemas.microsoft.com/office/drawing/2014/main" id="{58561A4A-F2A9-9CC4-FD91-7745853F26A8}"/>
              </a:ext>
            </a:extLst>
          </p:cNvPr>
          <p:cNvPicPr>
            <a:picLocks noChangeAspect="1"/>
          </p:cNvPicPr>
          <p:nvPr/>
        </p:nvPicPr>
        <p:blipFill>
          <a:blip r:embed="rId3"/>
          <a:stretch>
            <a:fillRect/>
          </a:stretch>
        </p:blipFill>
        <p:spPr>
          <a:xfrm>
            <a:off x="3871083" y="321509"/>
            <a:ext cx="326918" cy="408648"/>
          </a:xfrm>
          <a:prstGeom prst="rect">
            <a:avLst/>
          </a:prstGeom>
        </p:spPr>
      </p:pic>
      <p:sp>
        <p:nvSpPr>
          <p:cNvPr id="9" name="TextBox 8">
            <a:extLst>
              <a:ext uri="{FF2B5EF4-FFF2-40B4-BE49-F238E27FC236}">
                <a16:creationId xmlns:a16="http://schemas.microsoft.com/office/drawing/2014/main" id="{C3D80284-5058-6D1E-083C-1F509FEA5834}"/>
              </a:ext>
            </a:extLst>
          </p:cNvPr>
          <p:cNvSpPr txBox="1"/>
          <p:nvPr/>
        </p:nvSpPr>
        <p:spPr>
          <a:xfrm>
            <a:off x="4479235" y="1127909"/>
            <a:ext cx="5426765" cy="923330"/>
          </a:xfrm>
          <a:prstGeom prst="rect">
            <a:avLst/>
          </a:prstGeom>
          <a:noFill/>
        </p:spPr>
        <p:txBody>
          <a:bodyPr wrap="square">
            <a:spAutoFit/>
          </a:bodyPr>
          <a:lstStyle/>
          <a:p>
            <a:r>
              <a:rPr lang="en-GB" b="1" dirty="0"/>
              <a:t>Math.floor will always round up to the nearest integer and in the case of a negative number the highest integer is the same as math.trunc + 1.</a:t>
            </a:r>
          </a:p>
        </p:txBody>
      </p:sp>
      <p:sp>
        <p:nvSpPr>
          <p:cNvPr id="11" name="TextBox 10">
            <a:extLst>
              <a:ext uri="{FF2B5EF4-FFF2-40B4-BE49-F238E27FC236}">
                <a16:creationId xmlns:a16="http://schemas.microsoft.com/office/drawing/2014/main" id="{1F61D676-6B78-F2C6-D17C-EAD5EA2FBE18}"/>
              </a:ext>
            </a:extLst>
          </p:cNvPr>
          <p:cNvSpPr txBox="1"/>
          <p:nvPr/>
        </p:nvSpPr>
        <p:spPr>
          <a:xfrm>
            <a:off x="235226" y="2413139"/>
            <a:ext cx="4151244"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2.7</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2.7</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2.345</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2.345</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13" name="Picture 12">
            <a:extLst>
              <a:ext uri="{FF2B5EF4-FFF2-40B4-BE49-F238E27FC236}">
                <a16:creationId xmlns:a16="http://schemas.microsoft.com/office/drawing/2014/main" id="{A4C0F913-9F3C-3A7D-40CB-94EB567C3FD2}"/>
              </a:ext>
            </a:extLst>
          </p:cNvPr>
          <p:cNvPicPr>
            <a:picLocks noChangeAspect="1"/>
          </p:cNvPicPr>
          <p:nvPr/>
        </p:nvPicPr>
        <p:blipFill>
          <a:blip r:embed="rId4"/>
          <a:stretch>
            <a:fillRect/>
          </a:stretch>
        </p:blipFill>
        <p:spPr>
          <a:xfrm>
            <a:off x="3996968" y="2468772"/>
            <a:ext cx="579423" cy="843942"/>
          </a:xfrm>
          <a:prstGeom prst="rect">
            <a:avLst/>
          </a:prstGeom>
        </p:spPr>
      </p:pic>
      <p:sp>
        <p:nvSpPr>
          <p:cNvPr id="14" name="TextBox 13">
            <a:extLst>
              <a:ext uri="{FF2B5EF4-FFF2-40B4-BE49-F238E27FC236}">
                <a16:creationId xmlns:a16="http://schemas.microsoft.com/office/drawing/2014/main" id="{A697044C-26BE-CC93-51F1-3217C146A916}"/>
              </a:ext>
            </a:extLst>
          </p:cNvPr>
          <p:cNvSpPr txBox="1"/>
          <p:nvPr/>
        </p:nvSpPr>
        <p:spPr>
          <a:xfrm>
            <a:off x="4621336" y="2380598"/>
            <a:ext cx="5284664" cy="1477328"/>
          </a:xfrm>
          <a:prstGeom prst="rect">
            <a:avLst/>
          </a:prstGeom>
          <a:noFill/>
        </p:spPr>
        <p:txBody>
          <a:bodyPr wrap="square">
            <a:spAutoFit/>
          </a:bodyPr>
          <a:lstStyle/>
          <a:p>
            <a:r>
              <a:rPr lang="en-GB" b="1" dirty="0"/>
              <a:t>toFixed is used to round decimal parts or fractions. We call the method on the number, specifying the number of places to round to. Note that the output is a string and not a number so we would have to use plus to return an actual number.</a:t>
            </a:r>
          </a:p>
        </p:txBody>
      </p:sp>
    </p:spTree>
    <p:extLst>
      <p:ext uri="{BB962C8B-B14F-4D97-AF65-F5344CB8AC3E}">
        <p14:creationId xmlns:p14="http://schemas.microsoft.com/office/powerpoint/2010/main" val="2077830904"/>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180087-1083-B469-08EE-95995EC1108D}"/>
              </a:ext>
            </a:extLst>
          </p:cNvPr>
          <p:cNvPicPr>
            <a:picLocks noChangeAspect="1"/>
          </p:cNvPicPr>
          <p:nvPr/>
        </p:nvPicPr>
        <p:blipFill>
          <a:blip r:embed="rId2"/>
          <a:stretch>
            <a:fillRect/>
          </a:stretch>
        </p:blipFill>
        <p:spPr>
          <a:xfrm>
            <a:off x="225287" y="4084254"/>
            <a:ext cx="8852452" cy="2522672"/>
          </a:xfrm>
          <a:prstGeom prst="rect">
            <a:avLst/>
          </a:prstGeom>
        </p:spPr>
      </p:pic>
      <p:sp>
        <p:nvSpPr>
          <p:cNvPr id="3" name="TextBox 2">
            <a:extLst>
              <a:ext uri="{FF2B5EF4-FFF2-40B4-BE49-F238E27FC236}">
                <a16:creationId xmlns:a16="http://schemas.microsoft.com/office/drawing/2014/main" id="{C4AFE1F9-8E8E-F3A4-6210-5AA124501EE9}"/>
              </a:ext>
            </a:extLst>
          </p:cNvPr>
          <p:cNvSpPr txBox="1"/>
          <p:nvPr/>
        </p:nvSpPr>
        <p:spPr>
          <a:xfrm>
            <a:off x="132521" y="251074"/>
            <a:ext cx="9395792" cy="3539430"/>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btnLoan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inputLoanAmount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movement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inputLoanAmount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FED6CE4-319E-6657-7506-334A0E0A273B}"/>
              </a:ext>
            </a:extLst>
          </p:cNvPr>
          <p:cNvSpPr txBox="1"/>
          <p:nvPr/>
        </p:nvSpPr>
        <p:spPr>
          <a:xfrm>
            <a:off x="5910470" y="423353"/>
            <a:ext cx="3863009" cy="923330"/>
          </a:xfrm>
          <a:prstGeom prst="rect">
            <a:avLst/>
          </a:prstGeom>
          <a:noFill/>
        </p:spPr>
        <p:txBody>
          <a:bodyPr wrap="square">
            <a:spAutoFit/>
          </a:bodyPr>
          <a:lstStyle/>
          <a:p>
            <a:r>
              <a:rPr lang="en-GB" b="1" dirty="0"/>
              <a:t>We can use math.Floor in our Bankist app to round down any loan request to an integer.</a:t>
            </a:r>
          </a:p>
        </p:txBody>
      </p:sp>
      <p:sp>
        <p:nvSpPr>
          <p:cNvPr id="7" name="TextBox 6">
            <a:extLst>
              <a:ext uri="{FF2B5EF4-FFF2-40B4-BE49-F238E27FC236}">
                <a16:creationId xmlns:a16="http://schemas.microsoft.com/office/drawing/2014/main" id="{75602E9F-FD79-07B4-BCC5-AE3F76046F8A}"/>
              </a:ext>
            </a:extLst>
          </p:cNvPr>
          <p:cNvSpPr txBox="1"/>
          <p:nvPr/>
        </p:nvSpPr>
        <p:spPr>
          <a:xfrm>
            <a:off x="2322444" y="3605838"/>
            <a:ext cx="7328452" cy="369332"/>
          </a:xfrm>
          <a:prstGeom prst="rect">
            <a:avLst/>
          </a:prstGeom>
          <a:noFill/>
        </p:spPr>
        <p:txBody>
          <a:bodyPr wrap="square">
            <a:spAutoFit/>
          </a:bodyPr>
          <a:lstStyle/>
          <a:p>
            <a:r>
              <a:rPr lang="en-GB" b="1" dirty="0"/>
              <a:t>We can use toFixed to display currencies to always two decimal places.</a:t>
            </a:r>
          </a:p>
        </p:txBody>
      </p:sp>
    </p:spTree>
    <p:extLst>
      <p:ext uri="{BB962C8B-B14F-4D97-AF65-F5344CB8AC3E}">
        <p14:creationId xmlns:p14="http://schemas.microsoft.com/office/powerpoint/2010/main" val="3633082435"/>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FA7241-8D01-759D-F0F3-1641D9153547}"/>
              </a:ext>
            </a:extLst>
          </p:cNvPr>
          <p:cNvSpPr txBox="1"/>
          <p:nvPr/>
        </p:nvSpPr>
        <p:spPr>
          <a:xfrm>
            <a:off x="129209" y="184022"/>
            <a:ext cx="9647582" cy="452431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class="movements__row"&gt;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class="movements__type movements__type--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class="movements__value"&gt;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'afterbegin'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cxnSp>
        <p:nvCxnSpPr>
          <p:cNvPr id="5" name="Straight Connector 4">
            <a:extLst>
              <a:ext uri="{FF2B5EF4-FFF2-40B4-BE49-F238E27FC236}">
                <a16:creationId xmlns:a16="http://schemas.microsoft.com/office/drawing/2014/main" id="{05D06435-6BF3-1CD3-F134-4A9A0E4B5D20}"/>
              </a:ext>
            </a:extLst>
          </p:cNvPr>
          <p:cNvCxnSpPr>
            <a:cxnSpLocks/>
          </p:cNvCxnSpPr>
          <p:nvPr/>
        </p:nvCxnSpPr>
        <p:spPr>
          <a:xfrm>
            <a:off x="4598504" y="3260035"/>
            <a:ext cx="1616766"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167880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EABC90-BD18-B2FA-53AE-5C048EC6C745}"/>
              </a:ext>
            </a:extLst>
          </p:cNvPr>
          <p:cNvSpPr txBox="1"/>
          <p:nvPr/>
        </p:nvSpPr>
        <p:spPr>
          <a:xfrm>
            <a:off x="172278" y="197560"/>
            <a:ext cx="7460974"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B787031E-A9B9-A8C1-4AEB-555FFE1A0A09}"/>
              </a:ext>
            </a:extLst>
          </p:cNvPr>
          <p:cNvSpPr txBox="1"/>
          <p:nvPr/>
        </p:nvSpPr>
        <p:spPr>
          <a:xfrm>
            <a:off x="185530" y="1503477"/>
            <a:ext cx="9561444" cy="526297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labelSumOut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interestRate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console.log(arr);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labelSumInterest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6" name="Straight Connector 5">
            <a:extLst>
              <a:ext uri="{FF2B5EF4-FFF2-40B4-BE49-F238E27FC236}">
                <a16:creationId xmlns:a16="http://schemas.microsoft.com/office/drawing/2014/main" id="{DD07DBC3-547F-4AA3-2F5C-1F51A11F78DC}"/>
              </a:ext>
            </a:extLst>
          </p:cNvPr>
          <p:cNvCxnSpPr>
            <a:cxnSpLocks/>
          </p:cNvCxnSpPr>
          <p:nvPr/>
        </p:nvCxnSpPr>
        <p:spPr>
          <a:xfrm>
            <a:off x="4953000" y="1060174"/>
            <a:ext cx="1616766"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1287141-DA3B-8538-62F5-DDD902813E5A}"/>
              </a:ext>
            </a:extLst>
          </p:cNvPr>
          <p:cNvCxnSpPr>
            <a:cxnSpLocks/>
          </p:cNvCxnSpPr>
          <p:nvPr/>
        </p:nvCxnSpPr>
        <p:spPr>
          <a:xfrm>
            <a:off x="5049078" y="2862470"/>
            <a:ext cx="1616766"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46B5B81-B239-8D9B-76C8-9E4AEEA6A158}"/>
              </a:ext>
            </a:extLst>
          </p:cNvPr>
          <p:cNvCxnSpPr>
            <a:cxnSpLocks/>
          </p:cNvCxnSpPr>
          <p:nvPr/>
        </p:nvCxnSpPr>
        <p:spPr>
          <a:xfrm>
            <a:off x="4953000" y="4055165"/>
            <a:ext cx="1616766"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1A3E605-E4C0-F3AD-EA41-064E6D8172F9}"/>
              </a:ext>
            </a:extLst>
          </p:cNvPr>
          <p:cNvCxnSpPr>
            <a:cxnSpLocks/>
          </p:cNvCxnSpPr>
          <p:nvPr/>
        </p:nvCxnSpPr>
        <p:spPr>
          <a:xfrm>
            <a:off x="4953000" y="6493565"/>
            <a:ext cx="1616766"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7759453"/>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DD6C85-823B-C2D8-96CB-70FC3D365AB0}"/>
              </a:ext>
            </a:extLst>
          </p:cNvPr>
          <p:cNvSpPr txBox="1"/>
          <p:nvPr/>
        </p:nvSpPr>
        <p:spPr>
          <a:xfrm>
            <a:off x="251919" y="537004"/>
            <a:ext cx="2627243"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526AA337-3EB2-F770-3C99-13C7201D22A1}"/>
              </a:ext>
            </a:extLst>
          </p:cNvPr>
          <p:cNvSpPr txBox="1"/>
          <p:nvPr/>
        </p:nvSpPr>
        <p:spPr>
          <a:xfrm>
            <a:off x="0" y="0"/>
            <a:ext cx="4373217" cy="584775"/>
          </a:xfrm>
          <a:prstGeom prst="rect">
            <a:avLst/>
          </a:prstGeom>
          <a:noFill/>
        </p:spPr>
        <p:txBody>
          <a:bodyPr wrap="square">
            <a:spAutoFit/>
          </a:bodyPr>
          <a:lstStyle/>
          <a:p>
            <a:r>
              <a:rPr lang="en-GB" sz="3200" dirty="0">
                <a:solidFill>
                  <a:srgbClr val="1C1D1F"/>
                </a:solidFill>
              </a:rPr>
              <a:t>The Remainder Operator</a:t>
            </a:r>
            <a:endParaRPr lang="en-GB" sz="3200" b="0" i="0" dirty="0">
              <a:solidFill>
                <a:srgbClr val="1C1D1F"/>
              </a:solidFill>
              <a:effectLst/>
            </a:endParaRPr>
          </a:p>
        </p:txBody>
      </p:sp>
      <p:sp>
        <p:nvSpPr>
          <p:cNvPr id="6" name="TextBox 5">
            <a:extLst>
              <a:ext uri="{FF2B5EF4-FFF2-40B4-BE49-F238E27FC236}">
                <a16:creationId xmlns:a16="http://schemas.microsoft.com/office/drawing/2014/main" id="{CB83CC1C-F179-AF05-C5CA-000372C3E335}"/>
              </a:ext>
            </a:extLst>
          </p:cNvPr>
          <p:cNvSpPr txBox="1"/>
          <p:nvPr/>
        </p:nvSpPr>
        <p:spPr>
          <a:xfrm>
            <a:off x="3131081" y="506227"/>
            <a:ext cx="6774919" cy="646331"/>
          </a:xfrm>
          <a:prstGeom prst="rect">
            <a:avLst/>
          </a:prstGeom>
          <a:noFill/>
        </p:spPr>
        <p:txBody>
          <a:bodyPr wrap="square">
            <a:spAutoFit/>
          </a:bodyPr>
          <a:lstStyle/>
          <a:p>
            <a:r>
              <a:rPr lang="en-GB" b="1" dirty="0"/>
              <a:t>5 divided by two is 2.5. but if we did this as an integer division then 5 / 2 would be two with 2 remaining.</a:t>
            </a:r>
          </a:p>
        </p:txBody>
      </p:sp>
      <p:pic>
        <p:nvPicPr>
          <p:cNvPr id="8" name="Picture 7">
            <a:extLst>
              <a:ext uri="{FF2B5EF4-FFF2-40B4-BE49-F238E27FC236}">
                <a16:creationId xmlns:a16="http://schemas.microsoft.com/office/drawing/2014/main" id="{12021B04-A019-4234-552F-5A515829ADDB}"/>
              </a:ext>
            </a:extLst>
          </p:cNvPr>
          <p:cNvPicPr>
            <a:picLocks noChangeAspect="1"/>
          </p:cNvPicPr>
          <p:nvPr/>
        </p:nvPicPr>
        <p:blipFill>
          <a:blip r:embed="rId2"/>
          <a:stretch>
            <a:fillRect/>
          </a:stretch>
        </p:blipFill>
        <p:spPr>
          <a:xfrm>
            <a:off x="2553019" y="506227"/>
            <a:ext cx="480263" cy="656359"/>
          </a:xfrm>
          <a:prstGeom prst="rect">
            <a:avLst/>
          </a:prstGeom>
        </p:spPr>
      </p:pic>
      <p:sp>
        <p:nvSpPr>
          <p:cNvPr id="10" name="TextBox 9">
            <a:extLst>
              <a:ext uri="{FF2B5EF4-FFF2-40B4-BE49-F238E27FC236}">
                <a16:creationId xmlns:a16="http://schemas.microsoft.com/office/drawing/2014/main" id="{799AD920-D94E-46FF-B481-DD00CC611CD0}"/>
              </a:ext>
            </a:extLst>
          </p:cNvPr>
          <p:cNvSpPr txBox="1"/>
          <p:nvPr/>
        </p:nvSpPr>
        <p:spPr>
          <a:xfrm>
            <a:off x="251919" y="1234326"/>
            <a:ext cx="2388704"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p:txBody>
      </p:sp>
      <p:pic>
        <p:nvPicPr>
          <p:cNvPr id="12" name="Picture 11">
            <a:extLst>
              <a:ext uri="{FF2B5EF4-FFF2-40B4-BE49-F238E27FC236}">
                <a16:creationId xmlns:a16="http://schemas.microsoft.com/office/drawing/2014/main" id="{496F10EE-937A-4F73-F539-44A34538F6CB}"/>
              </a:ext>
            </a:extLst>
          </p:cNvPr>
          <p:cNvPicPr>
            <a:picLocks noChangeAspect="1"/>
          </p:cNvPicPr>
          <p:nvPr/>
        </p:nvPicPr>
        <p:blipFill>
          <a:blip r:embed="rId3"/>
          <a:stretch>
            <a:fillRect/>
          </a:stretch>
        </p:blipFill>
        <p:spPr>
          <a:xfrm>
            <a:off x="2581669" y="1149249"/>
            <a:ext cx="2073838" cy="744049"/>
          </a:xfrm>
          <a:prstGeom prst="rect">
            <a:avLst/>
          </a:prstGeom>
        </p:spPr>
      </p:pic>
      <p:sp>
        <p:nvSpPr>
          <p:cNvPr id="13" name="TextBox 12">
            <a:extLst>
              <a:ext uri="{FF2B5EF4-FFF2-40B4-BE49-F238E27FC236}">
                <a16:creationId xmlns:a16="http://schemas.microsoft.com/office/drawing/2014/main" id="{C8B9C36D-0D14-7D4F-39FA-48302604A819}"/>
              </a:ext>
            </a:extLst>
          </p:cNvPr>
          <p:cNvSpPr txBox="1"/>
          <p:nvPr/>
        </p:nvSpPr>
        <p:spPr>
          <a:xfrm>
            <a:off x="4667592" y="1121779"/>
            <a:ext cx="5238408" cy="923330"/>
          </a:xfrm>
          <a:prstGeom prst="rect">
            <a:avLst/>
          </a:prstGeom>
          <a:noFill/>
        </p:spPr>
        <p:txBody>
          <a:bodyPr wrap="square">
            <a:spAutoFit/>
          </a:bodyPr>
          <a:lstStyle/>
          <a:p>
            <a:r>
              <a:rPr lang="en-GB" b="1" dirty="0"/>
              <a:t>8 divided by 3 is 2.6666 but if we divide 8 by 3 getting only whole number results then it would be 3 x 2 = 6 with 2 remaining.</a:t>
            </a:r>
          </a:p>
        </p:txBody>
      </p:sp>
      <p:sp>
        <p:nvSpPr>
          <p:cNvPr id="15" name="TextBox 14">
            <a:extLst>
              <a:ext uri="{FF2B5EF4-FFF2-40B4-BE49-F238E27FC236}">
                <a16:creationId xmlns:a16="http://schemas.microsoft.com/office/drawing/2014/main" id="{6F47FF9D-78F6-D4BB-7ADF-A970FFEF3AFC}"/>
              </a:ext>
            </a:extLst>
          </p:cNvPr>
          <p:cNvSpPr txBox="1"/>
          <p:nvPr/>
        </p:nvSpPr>
        <p:spPr>
          <a:xfrm>
            <a:off x="192965" y="2063528"/>
            <a:ext cx="2388704"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63E9AE7A-2E94-1AE3-579C-250B0173A4C0}"/>
              </a:ext>
            </a:extLst>
          </p:cNvPr>
          <p:cNvPicPr>
            <a:picLocks noChangeAspect="1"/>
          </p:cNvPicPr>
          <p:nvPr/>
        </p:nvPicPr>
        <p:blipFill>
          <a:blip r:embed="rId4"/>
          <a:stretch>
            <a:fillRect/>
          </a:stretch>
        </p:blipFill>
        <p:spPr>
          <a:xfrm>
            <a:off x="2487188" y="2050276"/>
            <a:ext cx="494551" cy="1158661"/>
          </a:xfrm>
          <a:prstGeom prst="rect">
            <a:avLst/>
          </a:prstGeom>
        </p:spPr>
      </p:pic>
      <p:sp>
        <p:nvSpPr>
          <p:cNvPr id="18" name="TextBox 17">
            <a:extLst>
              <a:ext uri="{FF2B5EF4-FFF2-40B4-BE49-F238E27FC236}">
                <a16:creationId xmlns:a16="http://schemas.microsoft.com/office/drawing/2014/main" id="{9CED5708-F75C-32DF-F8BE-CBF74D6D936E}"/>
              </a:ext>
            </a:extLst>
          </p:cNvPr>
          <p:cNvSpPr txBox="1"/>
          <p:nvPr/>
        </p:nvSpPr>
        <p:spPr>
          <a:xfrm>
            <a:off x="3119294" y="2063528"/>
            <a:ext cx="6598674" cy="1200329"/>
          </a:xfrm>
          <a:prstGeom prst="rect">
            <a:avLst/>
          </a:prstGeom>
          <a:noFill/>
        </p:spPr>
        <p:txBody>
          <a:bodyPr wrap="square">
            <a:spAutoFit/>
          </a:bodyPr>
          <a:lstStyle/>
          <a:p>
            <a:r>
              <a:rPr lang="en-GB" b="1" dirty="0"/>
              <a:t>An even number is divisible by two with no remainder i.e. the remainder function returns zero. An odd number is not divisible by two and will always have a remainder of 1. We can use this knowledge to create a function.</a:t>
            </a:r>
          </a:p>
        </p:txBody>
      </p:sp>
      <p:sp>
        <p:nvSpPr>
          <p:cNvPr id="20" name="TextBox 19">
            <a:extLst>
              <a:ext uri="{FF2B5EF4-FFF2-40B4-BE49-F238E27FC236}">
                <a16:creationId xmlns:a16="http://schemas.microsoft.com/office/drawing/2014/main" id="{6584BB4C-708C-365C-254A-4E42746E0F5F}"/>
              </a:ext>
            </a:extLst>
          </p:cNvPr>
          <p:cNvSpPr txBox="1"/>
          <p:nvPr/>
        </p:nvSpPr>
        <p:spPr>
          <a:xfrm>
            <a:off x="192965" y="3321645"/>
            <a:ext cx="3795939"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isEven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isEven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isEven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isEven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514</a:t>
            </a:r>
            <a:r>
              <a:rPr lang="en-GB" sz="1600" b="1" dirty="0">
                <a:solidFill>
                  <a:srgbClr val="D4D4D4"/>
                </a:solidFill>
                <a:effectLst/>
                <a:latin typeface="Consolas" panose="020B0609020204030204" pitchFamily="49" charset="0"/>
              </a:rPr>
              <a:t>));</a:t>
            </a:r>
          </a:p>
        </p:txBody>
      </p:sp>
      <p:pic>
        <p:nvPicPr>
          <p:cNvPr id="22" name="Picture 21">
            <a:extLst>
              <a:ext uri="{FF2B5EF4-FFF2-40B4-BE49-F238E27FC236}">
                <a16:creationId xmlns:a16="http://schemas.microsoft.com/office/drawing/2014/main" id="{04974332-DCC0-4799-8A84-2F1C316E60FC}"/>
              </a:ext>
            </a:extLst>
          </p:cNvPr>
          <p:cNvPicPr>
            <a:picLocks noChangeAspect="1"/>
          </p:cNvPicPr>
          <p:nvPr/>
        </p:nvPicPr>
        <p:blipFill>
          <a:blip r:embed="rId5"/>
          <a:stretch>
            <a:fillRect/>
          </a:stretch>
        </p:blipFill>
        <p:spPr>
          <a:xfrm>
            <a:off x="3059659" y="3565180"/>
            <a:ext cx="573157" cy="833683"/>
          </a:xfrm>
          <a:prstGeom prst="rect">
            <a:avLst/>
          </a:prstGeom>
        </p:spPr>
      </p:pic>
      <p:sp>
        <p:nvSpPr>
          <p:cNvPr id="23" name="TextBox 22">
            <a:extLst>
              <a:ext uri="{FF2B5EF4-FFF2-40B4-BE49-F238E27FC236}">
                <a16:creationId xmlns:a16="http://schemas.microsoft.com/office/drawing/2014/main" id="{C9922FE8-7A21-23E9-1169-F89DC1C70B8B}"/>
              </a:ext>
            </a:extLst>
          </p:cNvPr>
          <p:cNvSpPr txBox="1"/>
          <p:nvPr/>
        </p:nvSpPr>
        <p:spPr>
          <a:xfrm>
            <a:off x="4111487" y="3595460"/>
            <a:ext cx="5811078" cy="646331"/>
          </a:xfrm>
          <a:prstGeom prst="rect">
            <a:avLst/>
          </a:prstGeom>
          <a:noFill/>
        </p:spPr>
        <p:txBody>
          <a:bodyPr wrap="square">
            <a:spAutoFit/>
          </a:bodyPr>
          <a:lstStyle/>
          <a:p>
            <a:r>
              <a:rPr lang="en-GB" b="1" dirty="0"/>
              <a:t>This function returns true if the number is even and false if the number is odd.</a:t>
            </a:r>
          </a:p>
        </p:txBody>
      </p:sp>
      <p:sp>
        <p:nvSpPr>
          <p:cNvPr id="25" name="TextBox 24">
            <a:extLst>
              <a:ext uri="{FF2B5EF4-FFF2-40B4-BE49-F238E27FC236}">
                <a16:creationId xmlns:a16="http://schemas.microsoft.com/office/drawing/2014/main" id="{E47EB50E-471E-AED2-169A-2A5E3F7F3C0B}"/>
              </a:ext>
            </a:extLst>
          </p:cNvPr>
          <p:cNvSpPr txBox="1"/>
          <p:nvPr/>
        </p:nvSpPr>
        <p:spPr>
          <a:xfrm>
            <a:off x="192965" y="5033865"/>
            <a:ext cx="9183629" cy="1815882"/>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labelBalance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'.movements__row'</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row</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row</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'orangered’</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    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row</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'blue'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26" name="TextBox 25">
            <a:extLst>
              <a:ext uri="{FF2B5EF4-FFF2-40B4-BE49-F238E27FC236}">
                <a16:creationId xmlns:a16="http://schemas.microsoft.com/office/drawing/2014/main" id="{A08FA501-1EE5-C2B1-F606-23161477B9D7}"/>
              </a:ext>
            </a:extLst>
          </p:cNvPr>
          <p:cNvSpPr txBox="1"/>
          <p:nvPr/>
        </p:nvSpPr>
        <p:spPr>
          <a:xfrm>
            <a:off x="192966" y="4455934"/>
            <a:ext cx="9729599" cy="646331"/>
          </a:xfrm>
          <a:prstGeom prst="rect">
            <a:avLst/>
          </a:prstGeom>
          <a:noFill/>
        </p:spPr>
        <p:txBody>
          <a:bodyPr wrap="square">
            <a:spAutoFit/>
          </a:bodyPr>
          <a:lstStyle/>
          <a:p>
            <a:r>
              <a:rPr lang="en-GB" b="1" dirty="0"/>
              <a:t>We can also use this to set even rows background color in the bankist app. When we click on the balance value if the background colour for each row (i). orangered (even), blue (every third row).</a:t>
            </a:r>
          </a:p>
        </p:txBody>
      </p:sp>
    </p:spTree>
    <p:extLst>
      <p:ext uri="{BB962C8B-B14F-4D97-AF65-F5344CB8AC3E}">
        <p14:creationId xmlns:p14="http://schemas.microsoft.com/office/powerpoint/2010/main" val="1407352395"/>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E6E395-223B-305C-33C7-3A64ADD712F8}"/>
              </a:ext>
            </a:extLst>
          </p:cNvPr>
          <p:cNvPicPr>
            <a:picLocks noChangeAspect="1"/>
          </p:cNvPicPr>
          <p:nvPr/>
        </p:nvPicPr>
        <p:blipFill>
          <a:blip r:embed="rId2"/>
          <a:stretch>
            <a:fillRect/>
          </a:stretch>
        </p:blipFill>
        <p:spPr>
          <a:xfrm>
            <a:off x="191809" y="254897"/>
            <a:ext cx="9495321" cy="5085729"/>
          </a:xfrm>
          <a:prstGeom prst="rect">
            <a:avLst/>
          </a:prstGeom>
        </p:spPr>
      </p:pic>
      <p:sp>
        <p:nvSpPr>
          <p:cNvPr id="4" name="TextBox 3">
            <a:extLst>
              <a:ext uri="{FF2B5EF4-FFF2-40B4-BE49-F238E27FC236}">
                <a16:creationId xmlns:a16="http://schemas.microsoft.com/office/drawing/2014/main" id="{5C0C5F61-41CE-61C5-AA6C-0B0270EA8F3E}"/>
              </a:ext>
            </a:extLst>
          </p:cNvPr>
          <p:cNvSpPr txBox="1"/>
          <p:nvPr/>
        </p:nvSpPr>
        <p:spPr>
          <a:xfrm>
            <a:off x="225287" y="5688386"/>
            <a:ext cx="9680713" cy="646331"/>
          </a:xfrm>
          <a:prstGeom prst="rect">
            <a:avLst/>
          </a:prstGeom>
          <a:noFill/>
        </p:spPr>
        <p:txBody>
          <a:bodyPr wrap="square">
            <a:spAutoFit/>
          </a:bodyPr>
          <a:lstStyle/>
          <a:p>
            <a:r>
              <a:rPr lang="en-GB" b="1" dirty="0"/>
              <a:t>For even’s (orangered) the row (i) values are 0,2,4,8,10 etc…. For evey third row (blue) the row (i) values are 0,3,6,9,12 etc… the remainder operator is good for doing something every nth time.</a:t>
            </a:r>
          </a:p>
        </p:txBody>
      </p:sp>
    </p:spTree>
    <p:extLst>
      <p:ext uri="{BB962C8B-B14F-4D97-AF65-F5344CB8AC3E}">
        <p14:creationId xmlns:p14="http://schemas.microsoft.com/office/powerpoint/2010/main" val="39576095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3E69D5-D29D-4D1E-B313-ED3CC117E03D}"/>
              </a:ext>
            </a:extLst>
          </p:cNvPr>
          <p:cNvSpPr txBox="1"/>
          <p:nvPr/>
        </p:nvSpPr>
        <p:spPr>
          <a:xfrm>
            <a:off x="247034" y="2428"/>
            <a:ext cx="7187878" cy="584775"/>
          </a:xfrm>
          <a:prstGeom prst="rect">
            <a:avLst/>
          </a:prstGeom>
          <a:noFill/>
        </p:spPr>
        <p:txBody>
          <a:bodyPr wrap="square">
            <a:spAutoFit/>
          </a:bodyPr>
          <a:lstStyle/>
          <a:p>
            <a:r>
              <a:rPr lang="en-GB" sz="3200" b="0" i="0" dirty="0">
                <a:solidFill>
                  <a:srgbClr val="1C1D1F"/>
                </a:solidFill>
                <a:effectLst/>
              </a:rPr>
              <a:t>JavaScript Functions</a:t>
            </a:r>
            <a:endParaRPr lang="en-GB" sz="3200" dirty="0"/>
          </a:p>
        </p:txBody>
      </p:sp>
      <p:sp>
        <p:nvSpPr>
          <p:cNvPr id="3" name="TextBox 2">
            <a:extLst>
              <a:ext uri="{FF2B5EF4-FFF2-40B4-BE49-F238E27FC236}">
                <a16:creationId xmlns:a16="http://schemas.microsoft.com/office/drawing/2014/main" id="{B1CE9F51-EBE0-472A-840C-9AE28C01A772}"/>
              </a:ext>
            </a:extLst>
          </p:cNvPr>
          <p:cNvSpPr txBox="1"/>
          <p:nvPr/>
        </p:nvSpPr>
        <p:spPr>
          <a:xfrm>
            <a:off x="247034" y="591959"/>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A function is a block of code that we can reuse multiple times in our project to keep the code DRY – Don’t Repeat yourself!</a:t>
            </a:r>
          </a:p>
        </p:txBody>
      </p:sp>
      <p:grpSp>
        <p:nvGrpSpPr>
          <p:cNvPr id="9" name="Group 8">
            <a:extLst>
              <a:ext uri="{FF2B5EF4-FFF2-40B4-BE49-F238E27FC236}">
                <a16:creationId xmlns:a16="http://schemas.microsoft.com/office/drawing/2014/main" id="{079ECCF7-6E4C-4175-A6AF-928437CADFA9}"/>
              </a:ext>
            </a:extLst>
          </p:cNvPr>
          <p:cNvGrpSpPr/>
          <p:nvPr/>
        </p:nvGrpSpPr>
        <p:grpSpPr>
          <a:xfrm>
            <a:off x="247034" y="1219863"/>
            <a:ext cx="9479666" cy="1817189"/>
            <a:chOff x="247034" y="1453765"/>
            <a:chExt cx="9479666" cy="1817189"/>
          </a:xfrm>
        </p:grpSpPr>
        <p:sp>
          <p:nvSpPr>
            <p:cNvPr id="5" name="TextBox 4">
              <a:extLst>
                <a:ext uri="{FF2B5EF4-FFF2-40B4-BE49-F238E27FC236}">
                  <a16:creationId xmlns:a16="http://schemas.microsoft.com/office/drawing/2014/main" id="{61791C32-0205-4E58-A9A3-1F7C7958AB13}"/>
                </a:ext>
              </a:extLst>
            </p:cNvPr>
            <p:cNvSpPr txBox="1"/>
            <p:nvPr/>
          </p:nvSpPr>
          <p:spPr>
            <a:xfrm>
              <a:off x="247034" y="1455072"/>
              <a:ext cx="4955822"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'my name is Jonas'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E15D7AC-4E50-442E-9EF5-A998BB5F6C70}"/>
                </a:ext>
              </a:extLst>
            </p:cNvPr>
            <p:cNvSpPr txBox="1"/>
            <p:nvPr/>
          </p:nvSpPr>
          <p:spPr>
            <a:xfrm>
              <a:off x="5616222" y="2374302"/>
              <a:ext cx="4042744" cy="830997"/>
            </a:xfrm>
            <a:prstGeom prst="rect">
              <a:avLst/>
            </a:prstGeom>
            <a:noFill/>
          </p:spPr>
          <p:txBody>
            <a:bodyPr wrap="square">
              <a:spAutoFit/>
            </a:bodyPr>
            <a:lstStyle/>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a:t>
              </a:r>
            </a:p>
          </p:txBody>
        </p:sp>
        <p:sp>
          <p:nvSpPr>
            <p:cNvPr id="8" name="TextBox 7">
              <a:extLst>
                <a:ext uri="{FF2B5EF4-FFF2-40B4-BE49-F238E27FC236}">
                  <a16:creationId xmlns:a16="http://schemas.microsoft.com/office/drawing/2014/main" id="{E7991C4C-2827-4759-A85D-849E9D2C232A}"/>
                </a:ext>
              </a:extLst>
            </p:cNvPr>
            <p:cNvSpPr txBox="1"/>
            <p:nvPr/>
          </p:nvSpPr>
          <p:spPr>
            <a:xfrm>
              <a:off x="4583289" y="1453765"/>
              <a:ext cx="5143411" cy="1200329"/>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function called logger which performs a console log of a text string. </a:t>
              </a:r>
              <a:r>
                <a:rPr lang="en-GB" dirty="0">
                  <a:latin typeface="Calibri" panose="020F0502020204030204" pitchFamily="34" charset="0"/>
                  <a:cs typeface="Calibri" panose="020F0502020204030204" pitchFamily="34" charset="0"/>
                </a:rPr>
                <a:t>We can then call or run or invoke that function multiple times, in this case three times.</a:t>
              </a:r>
              <a:endParaRPr lang="en-GB" dirty="0">
                <a:effectLst/>
                <a:latin typeface="Calibri" panose="020F0502020204030204" pitchFamily="34" charset="0"/>
                <a:cs typeface="Calibri" panose="020F0502020204030204" pitchFamily="34" charset="0"/>
              </a:endParaRPr>
            </a:p>
          </p:txBody>
        </p:sp>
      </p:grpSp>
      <p:sp>
        <p:nvSpPr>
          <p:cNvPr id="11" name="TextBox 10">
            <a:extLst>
              <a:ext uri="{FF2B5EF4-FFF2-40B4-BE49-F238E27FC236}">
                <a16:creationId xmlns:a16="http://schemas.microsoft.com/office/drawing/2014/main" id="{5B63F666-9351-4313-81E1-DDFB759E1EF3}"/>
              </a:ext>
            </a:extLst>
          </p:cNvPr>
          <p:cNvSpPr txBox="1"/>
          <p:nvPr/>
        </p:nvSpPr>
        <p:spPr>
          <a:xfrm>
            <a:off x="213828" y="3487124"/>
            <a:ext cx="8738922"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apples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B38F02FC-85FD-4EED-BF61-B30BC0E69CB5}"/>
              </a:ext>
            </a:extLst>
          </p:cNvPr>
          <p:cNvSpPr txBox="1"/>
          <p:nvPr/>
        </p:nvSpPr>
        <p:spPr>
          <a:xfrm>
            <a:off x="213828" y="3160166"/>
            <a:ext cx="8905433"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fruit processor function that returns apple and orange juice.</a:t>
            </a:r>
          </a:p>
        </p:txBody>
      </p:sp>
      <p:sp>
        <p:nvSpPr>
          <p:cNvPr id="13" name="TextBox 12">
            <a:extLst>
              <a:ext uri="{FF2B5EF4-FFF2-40B4-BE49-F238E27FC236}">
                <a16:creationId xmlns:a16="http://schemas.microsoft.com/office/drawing/2014/main" id="{12503FAE-095E-4A78-863B-F0B1DFB7E5B4}"/>
              </a:ext>
            </a:extLst>
          </p:cNvPr>
          <p:cNvSpPr txBox="1"/>
          <p:nvPr/>
        </p:nvSpPr>
        <p:spPr>
          <a:xfrm>
            <a:off x="5201356" y="4707883"/>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call an apple juice from 5 apples!</a:t>
            </a:r>
          </a:p>
        </p:txBody>
      </p:sp>
      <p:sp>
        <p:nvSpPr>
          <p:cNvPr id="14" name="TextBox 13">
            <a:extLst>
              <a:ext uri="{FF2B5EF4-FFF2-40B4-BE49-F238E27FC236}">
                <a16:creationId xmlns:a16="http://schemas.microsoft.com/office/drawing/2014/main" id="{73D46FC4-0B59-4795-973C-4CB40A975541}"/>
              </a:ext>
            </a:extLst>
          </p:cNvPr>
          <p:cNvSpPr txBox="1"/>
          <p:nvPr/>
        </p:nvSpPr>
        <p:spPr>
          <a:xfrm>
            <a:off x="5201356" y="5430116"/>
            <a:ext cx="470314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run an orange juice from 2 oranges!</a:t>
            </a:r>
          </a:p>
        </p:txBody>
      </p:sp>
      <p:sp>
        <p:nvSpPr>
          <p:cNvPr id="15" name="TextBox 14">
            <a:extLst>
              <a:ext uri="{FF2B5EF4-FFF2-40B4-BE49-F238E27FC236}">
                <a16:creationId xmlns:a16="http://schemas.microsoft.com/office/drawing/2014/main" id="{C916D76F-7BA7-482C-875D-4F86E64CCD89}"/>
              </a:ext>
            </a:extLst>
          </p:cNvPr>
          <p:cNvSpPr txBox="1"/>
          <p:nvPr/>
        </p:nvSpPr>
        <p:spPr>
          <a:xfrm>
            <a:off x="5201355" y="6128055"/>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invoke an orange and apple juice  from 1 apple and 1 orange!</a:t>
            </a:r>
          </a:p>
        </p:txBody>
      </p:sp>
    </p:spTree>
    <p:extLst>
      <p:ext uri="{BB962C8B-B14F-4D97-AF65-F5344CB8AC3E}">
        <p14:creationId xmlns:p14="http://schemas.microsoft.com/office/powerpoint/2010/main" val="299710501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7B2BE8-5AFC-1F2A-B5E2-6C41298B3E0C}"/>
              </a:ext>
            </a:extLst>
          </p:cNvPr>
          <p:cNvSpPr txBox="1"/>
          <p:nvPr/>
        </p:nvSpPr>
        <p:spPr>
          <a:xfrm>
            <a:off x="0" y="0"/>
            <a:ext cx="5234609" cy="584775"/>
          </a:xfrm>
          <a:prstGeom prst="rect">
            <a:avLst/>
          </a:prstGeom>
          <a:noFill/>
        </p:spPr>
        <p:txBody>
          <a:bodyPr wrap="square">
            <a:spAutoFit/>
          </a:bodyPr>
          <a:lstStyle/>
          <a:p>
            <a:r>
              <a:rPr lang="en-GB" sz="3200" dirty="0">
                <a:solidFill>
                  <a:srgbClr val="1C1D1F"/>
                </a:solidFill>
              </a:rPr>
              <a:t>Numeric Separators (ES2021)</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E12342CC-06B3-5AE0-5760-B2029582265D}"/>
              </a:ext>
            </a:extLst>
          </p:cNvPr>
          <p:cNvSpPr txBox="1"/>
          <p:nvPr/>
        </p:nvSpPr>
        <p:spPr>
          <a:xfrm>
            <a:off x="5868159" y="155651"/>
            <a:ext cx="4035287"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diameter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287460000000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diameter2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287_460_000_000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diameter2</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964A3C8-14A6-9CCD-AA0B-7114E53BF317}"/>
              </a:ext>
            </a:extLst>
          </p:cNvPr>
          <p:cNvSpPr txBox="1"/>
          <p:nvPr/>
        </p:nvSpPr>
        <p:spPr>
          <a:xfrm>
            <a:off x="182599" y="530367"/>
            <a:ext cx="5708188" cy="2585323"/>
          </a:xfrm>
          <a:prstGeom prst="rect">
            <a:avLst/>
          </a:prstGeom>
          <a:noFill/>
        </p:spPr>
        <p:txBody>
          <a:bodyPr wrap="square">
            <a:spAutoFit/>
          </a:bodyPr>
          <a:lstStyle/>
          <a:p>
            <a:r>
              <a:rPr lang="en-GB" b="1" dirty="0"/>
              <a:t>We can represent really large numbers in JavaScript using numeric Separators, For example the diameter of the solar system is 287,460,000,000km. Written in human readable coma separated format it is easy to understand compared with written as a plain. We can break a long number up using the underscore to perhaps represent thousands, like a coma would in human readable form. Note that JavaScript interprets underscores in numbers as a visual aid and removes them for calculations, output etc.</a:t>
            </a:r>
          </a:p>
        </p:txBody>
      </p:sp>
      <p:pic>
        <p:nvPicPr>
          <p:cNvPr id="7" name="Picture 6">
            <a:extLst>
              <a:ext uri="{FF2B5EF4-FFF2-40B4-BE49-F238E27FC236}">
                <a16:creationId xmlns:a16="http://schemas.microsoft.com/office/drawing/2014/main" id="{BD8831F0-06A7-40A2-4F73-477FE0958610}"/>
              </a:ext>
            </a:extLst>
          </p:cNvPr>
          <p:cNvPicPr>
            <a:picLocks noChangeAspect="1"/>
          </p:cNvPicPr>
          <p:nvPr/>
        </p:nvPicPr>
        <p:blipFill>
          <a:blip r:embed="rId2"/>
          <a:stretch>
            <a:fillRect/>
          </a:stretch>
        </p:blipFill>
        <p:spPr>
          <a:xfrm>
            <a:off x="5868159" y="918049"/>
            <a:ext cx="1663148" cy="388068"/>
          </a:xfrm>
          <a:prstGeom prst="rect">
            <a:avLst/>
          </a:prstGeom>
        </p:spPr>
      </p:pic>
      <p:sp>
        <p:nvSpPr>
          <p:cNvPr id="9" name="TextBox 8">
            <a:extLst>
              <a:ext uri="{FF2B5EF4-FFF2-40B4-BE49-F238E27FC236}">
                <a16:creationId xmlns:a16="http://schemas.microsoft.com/office/drawing/2014/main" id="{9316995B-9E4D-8EF5-3AE9-CB3289F671E4}"/>
              </a:ext>
            </a:extLst>
          </p:cNvPr>
          <p:cNvSpPr txBox="1"/>
          <p:nvPr/>
        </p:nvSpPr>
        <p:spPr>
          <a:xfrm>
            <a:off x="5868159" y="1510611"/>
            <a:ext cx="3134139"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priceCents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345_99</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priceCents</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D98B899A-6921-1CDB-CE8C-A9E4400462E5}"/>
              </a:ext>
            </a:extLst>
          </p:cNvPr>
          <p:cNvPicPr>
            <a:picLocks noChangeAspect="1"/>
          </p:cNvPicPr>
          <p:nvPr/>
        </p:nvPicPr>
        <p:blipFill>
          <a:blip r:embed="rId3"/>
          <a:stretch>
            <a:fillRect/>
          </a:stretch>
        </p:blipFill>
        <p:spPr>
          <a:xfrm>
            <a:off x="8876023" y="1567772"/>
            <a:ext cx="940904" cy="470452"/>
          </a:xfrm>
          <a:prstGeom prst="rect">
            <a:avLst/>
          </a:prstGeom>
        </p:spPr>
      </p:pic>
      <p:sp>
        <p:nvSpPr>
          <p:cNvPr id="13" name="TextBox 12">
            <a:extLst>
              <a:ext uri="{FF2B5EF4-FFF2-40B4-BE49-F238E27FC236}">
                <a16:creationId xmlns:a16="http://schemas.microsoft.com/office/drawing/2014/main" id="{0B7F5FAD-492D-4A38-CF8B-4B48C9E5ECCD}"/>
              </a:ext>
            </a:extLst>
          </p:cNvPr>
          <p:cNvSpPr txBox="1"/>
          <p:nvPr/>
        </p:nvSpPr>
        <p:spPr>
          <a:xfrm>
            <a:off x="5885104" y="2264011"/>
            <a:ext cx="3134139"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transferFee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15_00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transferFee</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353DCC09-BBB2-48B6-D263-1C498341C549}"/>
              </a:ext>
            </a:extLst>
          </p:cNvPr>
          <p:cNvPicPr>
            <a:picLocks noChangeAspect="1"/>
          </p:cNvPicPr>
          <p:nvPr/>
        </p:nvPicPr>
        <p:blipFill>
          <a:blip r:embed="rId4"/>
          <a:stretch>
            <a:fillRect/>
          </a:stretch>
        </p:blipFill>
        <p:spPr>
          <a:xfrm>
            <a:off x="9045748" y="2338565"/>
            <a:ext cx="635345" cy="435665"/>
          </a:xfrm>
          <a:prstGeom prst="rect">
            <a:avLst/>
          </a:prstGeom>
        </p:spPr>
      </p:pic>
      <p:sp>
        <p:nvSpPr>
          <p:cNvPr id="17" name="TextBox 16">
            <a:extLst>
              <a:ext uri="{FF2B5EF4-FFF2-40B4-BE49-F238E27FC236}">
                <a16:creationId xmlns:a16="http://schemas.microsoft.com/office/drawing/2014/main" id="{525F7205-F5C0-AC9B-A16F-92F91C038F3E}"/>
              </a:ext>
            </a:extLst>
          </p:cNvPr>
          <p:cNvSpPr txBox="1"/>
          <p:nvPr/>
        </p:nvSpPr>
        <p:spPr>
          <a:xfrm>
            <a:off x="1576630" y="3469780"/>
            <a:ext cx="2624309" cy="584775"/>
          </a:xfrm>
          <a:prstGeom prst="rect">
            <a:avLst/>
          </a:prstGeom>
          <a:noFill/>
        </p:spPr>
        <p:txBody>
          <a:bodyPr wrap="square">
            <a:spAutoFit/>
          </a:bodyPr>
          <a:lstStyle/>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 = </a:t>
            </a:r>
            <a:r>
              <a:rPr lang="fr-FR" sz="1600" b="1" dirty="0">
                <a:solidFill>
                  <a:srgbClr val="B5CEA8"/>
                </a:solidFill>
                <a:effectLst/>
                <a:latin typeface="Consolas" panose="020B0609020204030204" pitchFamily="49" charset="0"/>
              </a:rPr>
              <a:t>3.141_592</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a:t>
            </a:r>
          </a:p>
        </p:txBody>
      </p:sp>
      <p:pic>
        <p:nvPicPr>
          <p:cNvPr id="19" name="Picture 18">
            <a:extLst>
              <a:ext uri="{FF2B5EF4-FFF2-40B4-BE49-F238E27FC236}">
                <a16:creationId xmlns:a16="http://schemas.microsoft.com/office/drawing/2014/main" id="{C3973B70-4B26-CF7D-78B7-C2E16CA285ED}"/>
              </a:ext>
            </a:extLst>
          </p:cNvPr>
          <p:cNvPicPr>
            <a:picLocks noChangeAspect="1"/>
          </p:cNvPicPr>
          <p:nvPr/>
        </p:nvPicPr>
        <p:blipFill>
          <a:blip r:embed="rId5"/>
          <a:stretch>
            <a:fillRect/>
          </a:stretch>
        </p:blipFill>
        <p:spPr>
          <a:xfrm>
            <a:off x="4227450" y="3550560"/>
            <a:ext cx="1192691" cy="423213"/>
          </a:xfrm>
          <a:prstGeom prst="rect">
            <a:avLst/>
          </a:prstGeom>
        </p:spPr>
      </p:pic>
      <p:sp>
        <p:nvSpPr>
          <p:cNvPr id="21" name="TextBox 20">
            <a:extLst>
              <a:ext uri="{FF2B5EF4-FFF2-40B4-BE49-F238E27FC236}">
                <a16:creationId xmlns:a16="http://schemas.microsoft.com/office/drawing/2014/main" id="{35064040-FE9B-022A-88B1-9D382D7B4929}"/>
              </a:ext>
            </a:extLst>
          </p:cNvPr>
          <p:cNvSpPr txBox="1"/>
          <p:nvPr/>
        </p:nvSpPr>
        <p:spPr>
          <a:xfrm>
            <a:off x="6123972" y="3475069"/>
            <a:ext cx="2518292" cy="584775"/>
          </a:xfrm>
          <a:prstGeom prst="rect">
            <a:avLst/>
          </a:prstGeom>
          <a:noFill/>
        </p:spPr>
        <p:txBody>
          <a:bodyPr wrap="square">
            <a:spAutoFit/>
          </a:bodyPr>
          <a:lstStyle/>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 = </a:t>
            </a:r>
            <a:r>
              <a:rPr lang="fr-FR" sz="1600" b="1" dirty="0">
                <a:solidFill>
                  <a:srgbClr val="B5CEA8"/>
                </a:solidFill>
                <a:effectLst/>
                <a:latin typeface="Consolas" panose="020B0609020204030204" pitchFamily="49" charset="0"/>
              </a:rPr>
              <a:t>3_141592</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a:t>
            </a:r>
          </a:p>
        </p:txBody>
      </p:sp>
      <p:pic>
        <p:nvPicPr>
          <p:cNvPr id="23" name="Picture 22">
            <a:extLst>
              <a:ext uri="{FF2B5EF4-FFF2-40B4-BE49-F238E27FC236}">
                <a16:creationId xmlns:a16="http://schemas.microsoft.com/office/drawing/2014/main" id="{06B5B509-BF03-C084-CC1E-4EBC58CEE37A}"/>
              </a:ext>
            </a:extLst>
          </p:cNvPr>
          <p:cNvPicPr>
            <a:picLocks noChangeAspect="1"/>
          </p:cNvPicPr>
          <p:nvPr/>
        </p:nvPicPr>
        <p:blipFill>
          <a:blip r:embed="rId6"/>
          <a:stretch>
            <a:fillRect/>
          </a:stretch>
        </p:blipFill>
        <p:spPr>
          <a:xfrm>
            <a:off x="8668774" y="3589009"/>
            <a:ext cx="1036164" cy="418451"/>
          </a:xfrm>
          <a:prstGeom prst="rect">
            <a:avLst/>
          </a:prstGeom>
        </p:spPr>
      </p:pic>
      <p:sp>
        <p:nvSpPr>
          <p:cNvPr id="25" name="TextBox 24">
            <a:extLst>
              <a:ext uri="{FF2B5EF4-FFF2-40B4-BE49-F238E27FC236}">
                <a16:creationId xmlns:a16="http://schemas.microsoft.com/office/drawing/2014/main" id="{E9EC2377-5132-81D3-DE6C-F56CED3036F0}"/>
              </a:ext>
            </a:extLst>
          </p:cNvPr>
          <p:cNvSpPr txBox="1"/>
          <p:nvPr/>
        </p:nvSpPr>
        <p:spPr>
          <a:xfrm>
            <a:off x="175593" y="4036972"/>
            <a:ext cx="2640875" cy="584775"/>
          </a:xfrm>
          <a:prstGeom prst="rect">
            <a:avLst/>
          </a:prstGeom>
          <a:noFill/>
        </p:spPr>
        <p:txBody>
          <a:bodyPr wrap="square">
            <a:spAutoFit/>
          </a:bodyPr>
          <a:lstStyle/>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 = </a:t>
            </a:r>
            <a:r>
              <a:rPr lang="fr-FR" sz="1600" b="1" dirty="0">
                <a:solidFill>
                  <a:srgbClr val="9CDCFE"/>
                </a:solidFill>
                <a:effectLst/>
                <a:latin typeface="Consolas" panose="020B0609020204030204" pitchFamily="49" charset="0"/>
              </a:rPr>
              <a:t>_3</a:t>
            </a:r>
            <a:r>
              <a:rPr lang="fr-FR" sz="1600" b="1" dirty="0">
                <a:solidFill>
                  <a:srgbClr val="D4D4D4"/>
                </a:solidFill>
                <a:effectLst/>
                <a:latin typeface="Consolas" panose="020B0609020204030204" pitchFamily="49" charset="0"/>
              </a:rPr>
              <a:t>.</a:t>
            </a:r>
            <a:r>
              <a:rPr lang="fr-FR" sz="1600" b="1" dirty="0">
                <a:solidFill>
                  <a:srgbClr val="B5CEA8"/>
                </a:solidFill>
                <a:effectLst/>
                <a:latin typeface="Consolas" panose="020B0609020204030204" pitchFamily="49" charset="0"/>
              </a:rPr>
              <a:t>141592</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a:t>
            </a:r>
          </a:p>
        </p:txBody>
      </p:sp>
      <p:pic>
        <p:nvPicPr>
          <p:cNvPr id="27" name="Picture 26">
            <a:extLst>
              <a:ext uri="{FF2B5EF4-FFF2-40B4-BE49-F238E27FC236}">
                <a16:creationId xmlns:a16="http://schemas.microsoft.com/office/drawing/2014/main" id="{9FE6C24D-95B1-51A1-DB0F-5DF4EEA12A50}"/>
              </a:ext>
            </a:extLst>
          </p:cNvPr>
          <p:cNvPicPr>
            <a:picLocks noChangeAspect="1"/>
          </p:cNvPicPr>
          <p:nvPr/>
        </p:nvPicPr>
        <p:blipFill>
          <a:blip r:embed="rId7"/>
          <a:stretch>
            <a:fillRect/>
          </a:stretch>
        </p:blipFill>
        <p:spPr>
          <a:xfrm>
            <a:off x="2981746" y="4149770"/>
            <a:ext cx="2905246" cy="418451"/>
          </a:xfrm>
          <a:prstGeom prst="rect">
            <a:avLst/>
          </a:prstGeom>
        </p:spPr>
      </p:pic>
      <p:sp>
        <p:nvSpPr>
          <p:cNvPr id="29" name="TextBox 28">
            <a:extLst>
              <a:ext uri="{FF2B5EF4-FFF2-40B4-BE49-F238E27FC236}">
                <a16:creationId xmlns:a16="http://schemas.microsoft.com/office/drawing/2014/main" id="{8059AFE6-AD00-1526-C932-F72FB11B1154}"/>
              </a:ext>
            </a:extLst>
          </p:cNvPr>
          <p:cNvSpPr txBox="1"/>
          <p:nvPr/>
        </p:nvSpPr>
        <p:spPr>
          <a:xfrm>
            <a:off x="175593" y="4690566"/>
            <a:ext cx="2633869" cy="584775"/>
          </a:xfrm>
          <a:prstGeom prst="rect">
            <a:avLst/>
          </a:prstGeom>
          <a:noFill/>
        </p:spPr>
        <p:txBody>
          <a:bodyPr wrap="square">
            <a:spAutoFit/>
          </a:bodyPr>
          <a:lstStyle/>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 = </a:t>
            </a:r>
            <a:r>
              <a:rPr lang="fr-FR" sz="1600" b="1" dirty="0">
                <a:solidFill>
                  <a:srgbClr val="B5CEA8"/>
                </a:solidFill>
                <a:effectLst/>
                <a:latin typeface="Consolas" panose="020B0609020204030204" pitchFamily="49" charset="0"/>
              </a:rPr>
              <a:t>3.141592_</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a:t>
            </a:r>
          </a:p>
        </p:txBody>
      </p:sp>
      <p:pic>
        <p:nvPicPr>
          <p:cNvPr id="31" name="Picture 30">
            <a:extLst>
              <a:ext uri="{FF2B5EF4-FFF2-40B4-BE49-F238E27FC236}">
                <a16:creationId xmlns:a16="http://schemas.microsoft.com/office/drawing/2014/main" id="{7BFED6A8-E500-FB9A-067D-3D11534C9B08}"/>
              </a:ext>
            </a:extLst>
          </p:cNvPr>
          <p:cNvPicPr>
            <a:picLocks noChangeAspect="1"/>
          </p:cNvPicPr>
          <p:nvPr/>
        </p:nvPicPr>
        <p:blipFill>
          <a:blip r:embed="rId8"/>
          <a:stretch>
            <a:fillRect/>
          </a:stretch>
        </p:blipFill>
        <p:spPr>
          <a:xfrm>
            <a:off x="2941989" y="4678567"/>
            <a:ext cx="4116816" cy="584775"/>
          </a:xfrm>
          <a:prstGeom prst="rect">
            <a:avLst/>
          </a:prstGeom>
        </p:spPr>
      </p:pic>
      <p:sp>
        <p:nvSpPr>
          <p:cNvPr id="32" name="TextBox 31">
            <a:extLst>
              <a:ext uri="{FF2B5EF4-FFF2-40B4-BE49-F238E27FC236}">
                <a16:creationId xmlns:a16="http://schemas.microsoft.com/office/drawing/2014/main" id="{90C427EF-FBB4-1B8C-A866-E4B50D3316F4}"/>
              </a:ext>
            </a:extLst>
          </p:cNvPr>
          <p:cNvSpPr txBox="1"/>
          <p:nvPr/>
        </p:nvSpPr>
        <p:spPr>
          <a:xfrm>
            <a:off x="182599" y="3155748"/>
            <a:ext cx="9720847" cy="646331"/>
          </a:xfrm>
          <a:prstGeom prst="rect">
            <a:avLst/>
          </a:prstGeom>
          <a:noFill/>
        </p:spPr>
        <p:txBody>
          <a:bodyPr wrap="square">
            <a:spAutoFit/>
          </a:bodyPr>
          <a:lstStyle/>
          <a:p>
            <a:r>
              <a:rPr lang="en-GB" b="1" dirty="0"/>
              <a:t>If we use a numeric separator to replace a decimal then the number is interpreted by JavaScript as an integer.</a:t>
            </a:r>
          </a:p>
        </p:txBody>
      </p:sp>
      <p:sp>
        <p:nvSpPr>
          <p:cNvPr id="33" name="TextBox 32">
            <a:extLst>
              <a:ext uri="{FF2B5EF4-FFF2-40B4-BE49-F238E27FC236}">
                <a16:creationId xmlns:a16="http://schemas.microsoft.com/office/drawing/2014/main" id="{02585C53-36F9-62FB-C8A4-7541A62A0BBA}"/>
              </a:ext>
            </a:extLst>
          </p:cNvPr>
          <p:cNvSpPr txBox="1"/>
          <p:nvPr/>
        </p:nvSpPr>
        <p:spPr>
          <a:xfrm>
            <a:off x="7096540" y="4148926"/>
            <a:ext cx="2809461" cy="1754326"/>
          </a:xfrm>
          <a:prstGeom prst="rect">
            <a:avLst/>
          </a:prstGeom>
          <a:noFill/>
        </p:spPr>
        <p:txBody>
          <a:bodyPr wrap="square">
            <a:spAutoFit/>
          </a:bodyPr>
          <a:lstStyle/>
          <a:p>
            <a:r>
              <a:rPr lang="en-GB" b="1" dirty="0"/>
              <a:t>Numeric Separators cannot go at the beginning or end of a number and we cannot use more than one numeric separator such as a double underscore.</a:t>
            </a:r>
          </a:p>
        </p:txBody>
      </p:sp>
      <p:sp>
        <p:nvSpPr>
          <p:cNvPr id="35" name="TextBox 34">
            <a:extLst>
              <a:ext uri="{FF2B5EF4-FFF2-40B4-BE49-F238E27FC236}">
                <a16:creationId xmlns:a16="http://schemas.microsoft.com/office/drawing/2014/main" id="{27AAE784-76E3-2B54-5A5A-7EA644B88B7C}"/>
              </a:ext>
            </a:extLst>
          </p:cNvPr>
          <p:cNvSpPr txBox="1"/>
          <p:nvPr/>
        </p:nvSpPr>
        <p:spPr>
          <a:xfrm>
            <a:off x="182599" y="5317656"/>
            <a:ext cx="2633869" cy="584775"/>
          </a:xfrm>
          <a:prstGeom prst="rect">
            <a:avLst/>
          </a:prstGeom>
          <a:noFill/>
        </p:spPr>
        <p:txBody>
          <a:bodyPr wrap="square">
            <a:spAutoFit/>
          </a:bodyPr>
          <a:lstStyle/>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 = </a:t>
            </a:r>
            <a:r>
              <a:rPr lang="fr-FR" sz="1600" b="1" dirty="0">
                <a:solidFill>
                  <a:srgbClr val="B5CEA8"/>
                </a:solidFill>
                <a:effectLst/>
                <a:latin typeface="Consolas" panose="020B0609020204030204" pitchFamily="49" charset="0"/>
              </a:rPr>
              <a:t>3.141__592</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PI</a:t>
            </a:r>
            <a:r>
              <a:rPr lang="fr-FR" sz="1600" b="1" dirty="0">
                <a:solidFill>
                  <a:srgbClr val="D4D4D4"/>
                </a:solidFill>
                <a:effectLst/>
                <a:latin typeface="Consolas" panose="020B0609020204030204" pitchFamily="49" charset="0"/>
              </a:rPr>
              <a:t>);</a:t>
            </a:r>
          </a:p>
        </p:txBody>
      </p:sp>
      <p:pic>
        <p:nvPicPr>
          <p:cNvPr id="37" name="Picture 36">
            <a:extLst>
              <a:ext uri="{FF2B5EF4-FFF2-40B4-BE49-F238E27FC236}">
                <a16:creationId xmlns:a16="http://schemas.microsoft.com/office/drawing/2014/main" id="{A8AA147B-FDFC-76C8-1FF6-11220AD1E610}"/>
              </a:ext>
            </a:extLst>
          </p:cNvPr>
          <p:cNvPicPr>
            <a:picLocks noChangeAspect="1"/>
          </p:cNvPicPr>
          <p:nvPr/>
        </p:nvPicPr>
        <p:blipFill>
          <a:blip r:embed="rId9"/>
          <a:stretch>
            <a:fillRect/>
          </a:stretch>
        </p:blipFill>
        <p:spPr>
          <a:xfrm>
            <a:off x="2941989" y="5366275"/>
            <a:ext cx="3884396" cy="536156"/>
          </a:xfrm>
          <a:prstGeom prst="rect">
            <a:avLst/>
          </a:prstGeom>
        </p:spPr>
      </p:pic>
      <p:sp>
        <p:nvSpPr>
          <p:cNvPr id="39" name="TextBox 38">
            <a:extLst>
              <a:ext uri="{FF2B5EF4-FFF2-40B4-BE49-F238E27FC236}">
                <a16:creationId xmlns:a16="http://schemas.microsoft.com/office/drawing/2014/main" id="{6894BBBB-FE64-9F57-0A1C-25323D40246E}"/>
              </a:ext>
            </a:extLst>
          </p:cNvPr>
          <p:cNvSpPr txBox="1"/>
          <p:nvPr/>
        </p:nvSpPr>
        <p:spPr>
          <a:xfrm>
            <a:off x="182599" y="6249851"/>
            <a:ext cx="3673784"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'230_000'</a:t>
            </a:r>
            <a:r>
              <a:rPr lang="en-GB" sz="1600" b="1" dirty="0">
                <a:solidFill>
                  <a:srgbClr val="D4D4D4"/>
                </a:solidFill>
                <a:effectLst/>
                <a:latin typeface="Consolas" panose="020B0609020204030204" pitchFamily="49" charset="0"/>
              </a:rPr>
              <a:t>));</a:t>
            </a:r>
          </a:p>
        </p:txBody>
      </p:sp>
      <p:pic>
        <p:nvPicPr>
          <p:cNvPr id="41" name="Picture 40">
            <a:extLst>
              <a:ext uri="{FF2B5EF4-FFF2-40B4-BE49-F238E27FC236}">
                <a16:creationId xmlns:a16="http://schemas.microsoft.com/office/drawing/2014/main" id="{A8BE9062-305A-5057-6E7C-9F52F4D0E2FA}"/>
              </a:ext>
            </a:extLst>
          </p:cNvPr>
          <p:cNvPicPr>
            <a:picLocks noChangeAspect="1"/>
          </p:cNvPicPr>
          <p:nvPr/>
        </p:nvPicPr>
        <p:blipFill>
          <a:blip r:embed="rId10"/>
          <a:stretch>
            <a:fillRect/>
          </a:stretch>
        </p:blipFill>
        <p:spPr>
          <a:xfrm>
            <a:off x="3750398" y="6249851"/>
            <a:ext cx="477052" cy="338553"/>
          </a:xfrm>
          <a:prstGeom prst="rect">
            <a:avLst/>
          </a:prstGeom>
        </p:spPr>
      </p:pic>
      <p:sp>
        <p:nvSpPr>
          <p:cNvPr id="42" name="TextBox 41">
            <a:extLst>
              <a:ext uri="{FF2B5EF4-FFF2-40B4-BE49-F238E27FC236}">
                <a16:creationId xmlns:a16="http://schemas.microsoft.com/office/drawing/2014/main" id="{DD0CF5B0-6179-BD44-5467-91D7D4ED3925}"/>
              </a:ext>
            </a:extLst>
          </p:cNvPr>
          <p:cNvSpPr txBox="1"/>
          <p:nvPr/>
        </p:nvSpPr>
        <p:spPr>
          <a:xfrm>
            <a:off x="4335119" y="6095961"/>
            <a:ext cx="5522842" cy="646331"/>
          </a:xfrm>
          <a:prstGeom prst="rect">
            <a:avLst/>
          </a:prstGeom>
          <a:noFill/>
        </p:spPr>
        <p:txBody>
          <a:bodyPr wrap="square">
            <a:spAutoFit/>
          </a:bodyPr>
          <a:lstStyle/>
          <a:p>
            <a:r>
              <a:rPr lang="en-GB" b="1" dirty="0"/>
              <a:t>Using numeric separators in a string that is then converted to a number does not work.</a:t>
            </a:r>
          </a:p>
        </p:txBody>
      </p:sp>
    </p:spTree>
    <p:extLst>
      <p:ext uri="{BB962C8B-B14F-4D97-AF65-F5344CB8AC3E}">
        <p14:creationId xmlns:p14="http://schemas.microsoft.com/office/powerpoint/2010/main" val="592274143"/>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7F56D1-17C1-EE5B-79C2-7FAE7D3BC8FE}"/>
              </a:ext>
            </a:extLst>
          </p:cNvPr>
          <p:cNvSpPr txBox="1"/>
          <p:nvPr/>
        </p:nvSpPr>
        <p:spPr>
          <a:xfrm>
            <a:off x="198783" y="119270"/>
            <a:ext cx="2835965" cy="584775"/>
          </a:xfrm>
          <a:prstGeom prst="rect">
            <a:avLst/>
          </a:prstGeom>
          <a:noFill/>
        </p:spPr>
        <p:txBody>
          <a:bodyPr wrap="square">
            <a:spAutoFit/>
          </a:bodyPr>
          <a:lstStyle/>
          <a:p>
            <a:r>
              <a:rPr lang="en-GB" sz="3200" dirty="0">
                <a:solidFill>
                  <a:srgbClr val="1C1D1F"/>
                </a:solidFill>
              </a:rPr>
              <a:t>Big Int (ES2020)</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9EDEBCAC-337A-C90D-BBAD-3631B363D674}"/>
              </a:ext>
            </a:extLst>
          </p:cNvPr>
          <p:cNvSpPr txBox="1"/>
          <p:nvPr/>
        </p:nvSpPr>
        <p:spPr>
          <a:xfrm>
            <a:off x="198783" y="902013"/>
            <a:ext cx="4306956" cy="584775"/>
          </a:xfrm>
          <a:prstGeom prst="rect">
            <a:avLst/>
          </a:prstGeom>
          <a:noFill/>
        </p:spPr>
        <p:txBody>
          <a:bodyPr wrap="square">
            <a:spAutoFit/>
          </a:bodyPr>
          <a:lstStyle/>
          <a:p>
            <a:r>
              <a:rPr lang="en-GB" sz="1600" b="0" dirty="0">
                <a:solidFill>
                  <a:srgbClr val="9CDCFE"/>
                </a:solidFill>
                <a:effectLst/>
                <a:latin typeface="Consolas" panose="020B0609020204030204" pitchFamily="49" charset="0"/>
              </a:rPr>
              <a:t>console</a:t>
            </a:r>
            <a:r>
              <a:rPr lang="en-GB" sz="1600" b="0" dirty="0">
                <a:solidFill>
                  <a:srgbClr val="D4D4D4"/>
                </a:solidFill>
                <a:effectLst/>
                <a:latin typeface="Consolas" panose="020B0609020204030204" pitchFamily="49" charset="0"/>
              </a:rPr>
              <a:t>.</a:t>
            </a:r>
            <a:r>
              <a:rPr lang="en-GB" sz="1600" b="0" dirty="0">
                <a:solidFill>
                  <a:srgbClr val="DCDCAA"/>
                </a:solidFill>
                <a:effectLst/>
                <a:latin typeface="Consolas" panose="020B0609020204030204" pitchFamily="49" charset="0"/>
              </a:rPr>
              <a:t>log</a:t>
            </a:r>
            <a:r>
              <a:rPr lang="en-GB" sz="1600" b="0" dirty="0">
                <a:solidFill>
                  <a:srgbClr val="D4D4D4"/>
                </a:solidFill>
                <a:effectLst/>
                <a:latin typeface="Consolas" panose="020B0609020204030204" pitchFamily="49" charset="0"/>
              </a:rPr>
              <a:t>(</a:t>
            </a:r>
            <a:r>
              <a:rPr lang="en-GB" sz="1600" b="0" dirty="0">
                <a:solidFill>
                  <a:srgbClr val="B5CEA8"/>
                </a:solidFill>
                <a:effectLst/>
                <a:latin typeface="Consolas" panose="020B0609020204030204" pitchFamily="49" charset="0"/>
              </a:rPr>
              <a:t>2</a:t>
            </a:r>
            <a:r>
              <a:rPr lang="en-GB" sz="1600" b="0" dirty="0">
                <a:solidFill>
                  <a:srgbClr val="D4D4D4"/>
                </a:solidFill>
                <a:effectLst/>
                <a:latin typeface="Consolas" panose="020B0609020204030204" pitchFamily="49" charset="0"/>
              </a:rPr>
              <a:t> ** </a:t>
            </a:r>
            <a:r>
              <a:rPr lang="en-GB" sz="1600" b="0" dirty="0">
                <a:solidFill>
                  <a:srgbClr val="B5CEA8"/>
                </a:solidFill>
                <a:effectLst/>
                <a:latin typeface="Consolas" panose="020B0609020204030204" pitchFamily="49" charset="0"/>
              </a:rPr>
              <a:t>53</a:t>
            </a:r>
            <a:r>
              <a:rPr lang="en-GB" sz="1600" b="0" dirty="0">
                <a:solidFill>
                  <a:srgbClr val="D4D4D4"/>
                </a:solidFill>
                <a:effectLst/>
                <a:latin typeface="Consolas" panose="020B0609020204030204" pitchFamily="49" charset="0"/>
              </a:rPr>
              <a:t> - </a:t>
            </a:r>
            <a:r>
              <a:rPr lang="en-GB" sz="1600" b="0" dirty="0">
                <a:solidFill>
                  <a:srgbClr val="B5CEA8"/>
                </a:solidFill>
                <a:effectLst/>
                <a:latin typeface="Consolas" panose="020B0609020204030204" pitchFamily="49" charset="0"/>
              </a:rPr>
              <a:t>1</a:t>
            </a:r>
            <a:r>
              <a:rPr lang="en-GB" sz="1600" b="0" dirty="0">
                <a:solidFill>
                  <a:srgbClr val="D4D4D4"/>
                </a:solidFill>
                <a:effectLst/>
                <a:latin typeface="Consolas" panose="020B0609020204030204" pitchFamily="49" charset="0"/>
              </a:rPr>
              <a:t>);</a:t>
            </a:r>
          </a:p>
          <a:p>
            <a:r>
              <a:rPr lang="en-GB" sz="1600" b="0" dirty="0">
                <a:solidFill>
                  <a:srgbClr val="9CDCFE"/>
                </a:solidFill>
                <a:effectLst/>
                <a:latin typeface="Consolas" panose="020B0609020204030204" pitchFamily="49" charset="0"/>
              </a:rPr>
              <a:t>console</a:t>
            </a:r>
            <a:r>
              <a:rPr lang="en-GB" sz="1600" b="0" dirty="0">
                <a:solidFill>
                  <a:srgbClr val="D4D4D4"/>
                </a:solidFill>
                <a:effectLst/>
                <a:latin typeface="Consolas" panose="020B0609020204030204" pitchFamily="49" charset="0"/>
              </a:rPr>
              <a:t>.</a:t>
            </a:r>
            <a:r>
              <a:rPr lang="en-GB" sz="1600" b="0" dirty="0">
                <a:solidFill>
                  <a:srgbClr val="DCDCAA"/>
                </a:solidFill>
                <a:effectLst/>
                <a:latin typeface="Consolas" panose="020B0609020204030204" pitchFamily="49" charset="0"/>
              </a:rPr>
              <a:t>log</a:t>
            </a:r>
            <a:r>
              <a:rPr lang="en-GB" sz="1600" b="0" dirty="0">
                <a:solidFill>
                  <a:srgbClr val="D4D4D4"/>
                </a:solidFill>
                <a:effectLst/>
                <a:latin typeface="Consolas" panose="020B0609020204030204" pitchFamily="49" charset="0"/>
              </a:rPr>
              <a:t>(</a:t>
            </a:r>
            <a:r>
              <a:rPr lang="en-GB" sz="1600" b="0" dirty="0">
                <a:solidFill>
                  <a:srgbClr val="4EC9B0"/>
                </a:solidFill>
                <a:effectLst/>
                <a:latin typeface="Consolas" panose="020B0609020204030204" pitchFamily="49" charset="0"/>
              </a:rPr>
              <a:t>Number</a:t>
            </a:r>
            <a:r>
              <a:rPr lang="en-GB" sz="1600" b="0" dirty="0">
                <a:solidFill>
                  <a:srgbClr val="D4D4D4"/>
                </a:solidFill>
                <a:effectLst/>
                <a:latin typeface="Consolas" panose="020B0609020204030204" pitchFamily="49" charset="0"/>
              </a:rPr>
              <a:t>.</a:t>
            </a:r>
            <a:r>
              <a:rPr lang="en-GB" sz="1600" b="0" dirty="0">
                <a:solidFill>
                  <a:srgbClr val="4FC1FF"/>
                </a:solidFill>
                <a:effectLst/>
                <a:latin typeface="Consolas" panose="020B0609020204030204" pitchFamily="49" charset="0"/>
              </a:rPr>
              <a:t>MAX_SAFE_INTEGER</a:t>
            </a:r>
            <a:r>
              <a:rPr lang="en-GB" sz="1600" b="0"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88BDD632-2343-4E7A-6463-D180A6E25E3C}"/>
              </a:ext>
            </a:extLst>
          </p:cNvPr>
          <p:cNvPicPr>
            <a:picLocks noChangeAspect="1"/>
          </p:cNvPicPr>
          <p:nvPr/>
        </p:nvPicPr>
        <p:blipFill>
          <a:blip r:embed="rId2"/>
          <a:stretch>
            <a:fillRect/>
          </a:stretch>
        </p:blipFill>
        <p:spPr>
          <a:xfrm>
            <a:off x="4465983" y="902013"/>
            <a:ext cx="1749287" cy="669293"/>
          </a:xfrm>
          <a:prstGeom prst="rect">
            <a:avLst/>
          </a:prstGeom>
        </p:spPr>
      </p:pic>
      <p:sp>
        <p:nvSpPr>
          <p:cNvPr id="10" name="TextBox 9">
            <a:extLst>
              <a:ext uri="{FF2B5EF4-FFF2-40B4-BE49-F238E27FC236}">
                <a16:creationId xmlns:a16="http://schemas.microsoft.com/office/drawing/2014/main" id="{17D4C44E-2D8C-30E2-CB44-7FA1D43F7D25}"/>
              </a:ext>
            </a:extLst>
          </p:cNvPr>
          <p:cNvSpPr txBox="1"/>
          <p:nvPr/>
        </p:nvSpPr>
        <p:spPr>
          <a:xfrm>
            <a:off x="6255026" y="128598"/>
            <a:ext cx="3660914" cy="1477328"/>
          </a:xfrm>
          <a:prstGeom prst="rect">
            <a:avLst/>
          </a:prstGeom>
          <a:noFill/>
        </p:spPr>
        <p:txBody>
          <a:bodyPr wrap="square">
            <a:spAutoFit/>
          </a:bodyPr>
          <a:lstStyle/>
          <a:p>
            <a:r>
              <a:rPr lang="en-GB" b="1" dirty="0"/>
              <a:t>Javascript has a maximum integer number which is two to the power of 53 minus 1.</a:t>
            </a:r>
          </a:p>
          <a:p>
            <a:r>
              <a:rPr lang="en-GB" b="1" dirty="0"/>
              <a:t>It is even stored in the Number namespace as MAX_SAFE_INTEGER.</a:t>
            </a:r>
          </a:p>
        </p:txBody>
      </p:sp>
      <p:sp>
        <p:nvSpPr>
          <p:cNvPr id="13" name="TextBox 12">
            <a:extLst>
              <a:ext uri="{FF2B5EF4-FFF2-40B4-BE49-F238E27FC236}">
                <a16:creationId xmlns:a16="http://schemas.microsoft.com/office/drawing/2014/main" id="{C1CE5D39-BEAF-9B48-07C8-AD41A9692516}"/>
              </a:ext>
            </a:extLst>
          </p:cNvPr>
          <p:cNvSpPr txBox="1"/>
          <p:nvPr/>
        </p:nvSpPr>
        <p:spPr>
          <a:xfrm>
            <a:off x="198782" y="1684756"/>
            <a:ext cx="9707217" cy="923330"/>
          </a:xfrm>
          <a:prstGeom prst="rect">
            <a:avLst/>
          </a:prstGeom>
          <a:noFill/>
        </p:spPr>
        <p:txBody>
          <a:bodyPr wrap="square">
            <a:spAutoFit/>
          </a:bodyPr>
          <a:lstStyle/>
          <a:p>
            <a:r>
              <a:rPr lang="en-GB" b="1" dirty="0"/>
              <a:t>A number above the MAX_SAFE_INTEGER may produce unexpected problems in JavaScript because it cannot process numbers above this value. An example might be that JavaScript is receiving data from an external API database with big integer values.</a:t>
            </a:r>
          </a:p>
        </p:txBody>
      </p:sp>
      <p:sp>
        <p:nvSpPr>
          <p:cNvPr id="15" name="TextBox 14">
            <a:extLst>
              <a:ext uri="{FF2B5EF4-FFF2-40B4-BE49-F238E27FC236}">
                <a16:creationId xmlns:a16="http://schemas.microsoft.com/office/drawing/2014/main" id="{DB1B5F99-7C25-2600-A210-A6C6C6730B55}"/>
              </a:ext>
            </a:extLst>
          </p:cNvPr>
          <p:cNvSpPr txBox="1"/>
          <p:nvPr/>
        </p:nvSpPr>
        <p:spPr>
          <a:xfrm>
            <a:off x="198782" y="2806054"/>
            <a:ext cx="5897217" cy="1077218"/>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83834930339063793679367937693</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83834930339063793679367937693</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BigInt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83834930339063793679367937693</a:t>
            </a:r>
            <a:r>
              <a:rPr lang="en-GB" sz="1600" b="1" dirty="0">
                <a:solidFill>
                  <a:srgbClr val="D4D4D4"/>
                </a:solidFill>
                <a:effectLst/>
                <a:latin typeface="Consolas" panose="020B0609020204030204" pitchFamily="49" charset="0"/>
              </a:rPr>
              <a:t>));</a:t>
            </a:r>
          </a:p>
          <a:p>
            <a:endParaRPr lang="pt-BR" sz="1600" b="1" dirty="0">
              <a:solidFill>
                <a:srgbClr val="D4D4D4"/>
              </a:solidFill>
              <a:effectLst/>
              <a:latin typeface="Consolas" panose="020B0609020204030204" pitchFamily="49" charset="0"/>
            </a:endParaRPr>
          </a:p>
        </p:txBody>
      </p:sp>
      <p:sp>
        <p:nvSpPr>
          <p:cNvPr id="18" name="TextBox 17">
            <a:extLst>
              <a:ext uri="{FF2B5EF4-FFF2-40B4-BE49-F238E27FC236}">
                <a16:creationId xmlns:a16="http://schemas.microsoft.com/office/drawing/2014/main" id="{60F8BDE5-5E38-79BE-3835-876D91F6D061}"/>
              </a:ext>
            </a:extLst>
          </p:cNvPr>
          <p:cNvSpPr txBox="1"/>
          <p:nvPr/>
        </p:nvSpPr>
        <p:spPr>
          <a:xfrm>
            <a:off x="99391" y="3849182"/>
            <a:ext cx="9707217" cy="923330"/>
          </a:xfrm>
          <a:prstGeom prst="rect">
            <a:avLst/>
          </a:prstGeom>
          <a:noFill/>
        </p:spPr>
        <p:txBody>
          <a:bodyPr wrap="square">
            <a:spAutoFit/>
          </a:bodyPr>
          <a:lstStyle/>
          <a:p>
            <a:r>
              <a:rPr lang="en-GB" b="1" dirty="0"/>
              <a:t>To store really big integers above the max safe integer value we can use an n after the number to signify that it is the new primitive type of big integer. The bigInt function does the same to specify that a number is a big integer above the MAX_SAFE_INTEGER.</a:t>
            </a:r>
          </a:p>
        </p:txBody>
      </p:sp>
      <p:pic>
        <p:nvPicPr>
          <p:cNvPr id="20" name="Picture 19">
            <a:extLst>
              <a:ext uri="{FF2B5EF4-FFF2-40B4-BE49-F238E27FC236}">
                <a16:creationId xmlns:a16="http://schemas.microsoft.com/office/drawing/2014/main" id="{4BB4C444-012C-39E4-19F0-5168FE8A6E65}"/>
              </a:ext>
            </a:extLst>
          </p:cNvPr>
          <p:cNvPicPr>
            <a:picLocks noChangeAspect="1"/>
          </p:cNvPicPr>
          <p:nvPr/>
        </p:nvPicPr>
        <p:blipFill>
          <a:blip r:embed="rId3"/>
          <a:stretch>
            <a:fillRect/>
          </a:stretch>
        </p:blipFill>
        <p:spPr>
          <a:xfrm>
            <a:off x="6255026" y="2752578"/>
            <a:ext cx="3087757" cy="884287"/>
          </a:xfrm>
          <a:prstGeom prst="rect">
            <a:avLst/>
          </a:prstGeom>
        </p:spPr>
      </p:pic>
      <p:sp>
        <p:nvSpPr>
          <p:cNvPr id="22" name="TextBox 21">
            <a:extLst>
              <a:ext uri="{FF2B5EF4-FFF2-40B4-BE49-F238E27FC236}">
                <a16:creationId xmlns:a16="http://schemas.microsoft.com/office/drawing/2014/main" id="{1B2329E1-838F-42B2-0C11-EBE6CC53F7CD}"/>
              </a:ext>
            </a:extLst>
          </p:cNvPr>
          <p:cNvSpPr txBox="1"/>
          <p:nvPr/>
        </p:nvSpPr>
        <p:spPr>
          <a:xfrm>
            <a:off x="99390" y="4958955"/>
            <a:ext cx="6751983" cy="584775"/>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10000</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10000</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83834930339063793679367937693</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100</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pic>
        <p:nvPicPr>
          <p:cNvPr id="24" name="Picture 23">
            <a:extLst>
              <a:ext uri="{FF2B5EF4-FFF2-40B4-BE49-F238E27FC236}">
                <a16:creationId xmlns:a16="http://schemas.microsoft.com/office/drawing/2014/main" id="{C633CEFB-F27A-AFE3-2C8F-02D369DE6F6E}"/>
              </a:ext>
            </a:extLst>
          </p:cNvPr>
          <p:cNvPicPr>
            <a:picLocks noChangeAspect="1"/>
          </p:cNvPicPr>
          <p:nvPr/>
        </p:nvPicPr>
        <p:blipFill>
          <a:blip r:embed="rId4"/>
          <a:stretch>
            <a:fillRect/>
          </a:stretch>
        </p:blipFill>
        <p:spPr>
          <a:xfrm>
            <a:off x="6095999" y="4921059"/>
            <a:ext cx="3246784" cy="622671"/>
          </a:xfrm>
          <a:prstGeom prst="rect">
            <a:avLst/>
          </a:prstGeom>
        </p:spPr>
      </p:pic>
      <p:sp>
        <p:nvSpPr>
          <p:cNvPr id="25" name="TextBox 24">
            <a:extLst>
              <a:ext uri="{FF2B5EF4-FFF2-40B4-BE49-F238E27FC236}">
                <a16:creationId xmlns:a16="http://schemas.microsoft.com/office/drawing/2014/main" id="{F61332E9-827B-4364-960E-EE96324DD6EB}"/>
              </a:ext>
            </a:extLst>
          </p:cNvPr>
          <p:cNvSpPr txBox="1"/>
          <p:nvPr/>
        </p:nvSpPr>
        <p:spPr>
          <a:xfrm>
            <a:off x="99391" y="5631455"/>
            <a:ext cx="9707217" cy="369332"/>
          </a:xfrm>
          <a:prstGeom prst="rect">
            <a:avLst/>
          </a:prstGeom>
          <a:noFill/>
        </p:spPr>
        <p:txBody>
          <a:bodyPr wrap="square">
            <a:spAutoFit/>
          </a:bodyPr>
          <a:lstStyle/>
          <a:p>
            <a:r>
              <a:rPr lang="en-GB" b="1" dirty="0"/>
              <a:t>We can perform mathematical operations with big Integer’s.</a:t>
            </a:r>
          </a:p>
        </p:txBody>
      </p:sp>
    </p:spTree>
    <p:extLst>
      <p:ext uri="{BB962C8B-B14F-4D97-AF65-F5344CB8AC3E}">
        <p14:creationId xmlns:p14="http://schemas.microsoft.com/office/powerpoint/2010/main" val="3142711653"/>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C80C4C-25CB-1E58-B11D-97C934577F17}"/>
              </a:ext>
            </a:extLst>
          </p:cNvPr>
          <p:cNvSpPr txBox="1"/>
          <p:nvPr/>
        </p:nvSpPr>
        <p:spPr>
          <a:xfrm>
            <a:off x="198783" y="168462"/>
            <a:ext cx="5141843"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huge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83834930339063793679367937693</a:t>
            </a:r>
            <a:r>
              <a:rPr lang="en-GB" sz="1600" b="1" dirty="0">
                <a:solidFill>
                  <a:srgbClr val="569CD6"/>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small</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huge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small</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75738D0A-90FB-4335-ECFC-E5D617705791}"/>
              </a:ext>
            </a:extLst>
          </p:cNvPr>
          <p:cNvPicPr>
            <a:picLocks noChangeAspect="1"/>
          </p:cNvPicPr>
          <p:nvPr/>
        </p:nvPicPr>
        <p:blipFill>
          <a:blip r:embed="rId2"/>
          <a:stretch>
            <a:fillRect/>
          </a:stretch>
        </p:blipFill>
        <p:spPr>
          <a:xfrm>
            <a:off x="5340626" y="266322"/>
            <a:ext cx="4312547" cy="635276"/>
          </a:xfrm>
          <a:prstGeom prst="rect">
            <a:avLst/>
          </a:prstGeom>
        </p:spPr>
      </p:pic>
      <p:sp>
        <p:nvSpPr>
          <p:cNvPr id="6" name="TextBox 5">
            <a:extLst>
              <a:ext uri="{FF2B5EF4-FFF2-40B4-BE49-F238E27FC236}">
                <a16:creationId xmlns:a16="http://schemas.microsoft.com/office/drawing/2014/main" id="{C1CEFC01-4721-78D9-129B-84EB85E7430E}"/>
              </a:ext>
            </a:extLst>
          </p:cNvPr>
          <p:cNvSpPr txBox="1"/>
          <p:nvPr/>
        </p:nvSpPr>
        <p:spPr>
          <a:xfrm>
            <a:off x="198784" y="996847"/>
            <a:ext cx="5671930" cy="369332"/>
          </a:xfrm>
          <a:prstGeom prst="rect">
            <a:avLst/>
          </a:prstGeom>
          <a:noFill/>
        </p:spPr>
        <p:txBody>
          <a:bodyPr wrap="square">
            <a:spAutoFit/>
          </a:bodyPr>
          <a:lstStyle/>
          <a:p>
            <a:r>
              <a:rPr lang="en-GB" b="1" dirty="0"/>
              <a:t>But we cannot mix big Integers with normal numbers.</a:t>
            </a:r>
          </a:p>
        </p:txBody>
      </p:sp>
      <p:sp>
        <p:nvSpPr>
          <p:cNvPr id="8" name="TextBox 7">
            <a:extLst>
              <a:ext uri="{FF2B5EF4-FFF2-40B4-BE49-F238E27FC236}">
                <a16:creationId xmlns:a16="http://schemas.microsoft.com/office/drawing/2014/main" id="{76FA93A9-EBB7-1406-3FA7-1A2EB4A136F3}"/>
              </a:ext>
            </a:extLst>
          </p:cNvPr>
          <p:cNvSpPr txBox="1"/>
          <p:nvPr/>
        </p:nvSpPr>
        <p:spPr>
          <a:xfrm>
            <a:off x="198783" y="1535456"/>
            <a:ext cx="3077817" cy="830997"/>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20</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 &gt; </a:t>
            </a:r>
            <a:r>
              <a:rPr lang="pt-BR" sz="1600" b="1" dirty="0">
                <a:solidFill>
                  <a:srgbClr val="B5CEA8"/>
                </a:solidFill>
                <a:effectLst/>
                <a:latin typeface="Consolas" panose="020B0609020204030204" pitchFamily="49" charset="0"/>
              </a:rPr>
              <a:t>15</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20</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20</a:t>
            </a:r>
            <a:r>
              <a:rPr lang="pt-BR"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a:t>
            </a:r>
            <a:r>
              <a:rPr lang="en-GB" sz="1600" b="1" dirty="0">
                <a:solidFill>
                  <a:srgbClr val="569CD6"/>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7CE7DB14-98B2-F908-B188-C1199850A7DA}"/>
              </a:ext>
            </a:extLst>
          </p:cNvPr>
          <p:cNvSpPr txBox="1"/>
          <p:nvPr/>
        </p:nvSpPr>
        <p:spPr>
          <a:xfrm>
            <a:off x="4250036" y="1514539"/>
            <a:ext cx="5655964" cy="923330"/>
          </a:xfrm>
          <a:prstGeom prst="rect">
            <a:avLst/>
          </a:prstGeom>
          <a:noFill/>
        </p:spPr>
        <p:txBody>
          <a:bodyPr wrap="square">
            <a:spAutoFit/>
          </a:bodyPr>
          <a:lstStyle/>
          <a:p>
            <a:r>
              <a:rPr lang="en-GB" b="1" dirty="0"/>
              <a:t>We can compare bigInt’s with normal numbers because JavaScript does not do type coercion between the bigInt an the normal number</a:t>
            </a:r>
          </a:p>
        </p:txBody>
      </p:sp>
      <p:pic>
        <p:nvPicPr>
          <p:cNvPr id="13" name="Picture 12">
            <a:extLst>
              <a:ext uri="{FF2B5EF4-FFF2-40B4-BE49-F238E27FC236}">
                <a16:creationId xmlns:a16="http://schemas.microsoft.com/office/drawing/2014/main" id="{94F6732A-D38F-9FEF-8333-C67FE80A3B16}"/>
              </a:ext>
            </a:extLst>
          </p:cNvPr>
          <p:cNvPicPr>
            <a:picLocks noChangeAspect="1"/>
          </p:cNvPicPr>
          <p:nvPr/>
        </p:nvPicPr>
        <p:blipFill>
          <a:blip r:embed="rId3"/>
          <a:stretch>
            <a:fillRect/>
          </a:stretch>
        </p:blipFill>
        <p:spPr>
          <a:xfrm>
            <a:off x="3034749" y="1535456"/>
            <a:ext cx="681886" cy="836275"/>
          </a:xfrm>
          <a:prstGeom prst="rect">
            <a:avLst/>
          </a:prstGeom>
        </p:spPr>
      </p:pic>
      <p:sp>
        <p:nvSpPr>
          <p:cNvPr id="15" name="TextBox 14">
            <a:extLst>
              <a:ext uri="{FF2B5EF4-FFF2-40B4-BE49-F238E27FC236}">
                <a16:creationId xmlns:a16="http://schemas.microsoft.com/office/drawing/2014/main" id="{88A1F99B-4420-7AE6-FAE8-6B99C2B6ED21}"/>
              </a:ext>
            </a:extLst>
          </p:cNvPr>
          <p:cNvSpPr txBox="1"/>
          <p:nvPr/>
        </p:nvSpPr>
        <p:spPr>
          <a:xfrm>
            <a:off x="195171" y="2535730"/>
            <a:ext cx="4605130"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569CD6"/>
                </a:solidFill>
                <a:effectLst/>
                <a:latin typeface="Consolas" panose="020B0609020204030204" pitchFamily="49" charset="0"/>
              </a:rPr>
              <a:t>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huge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'is REALLY big!!!'</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07213CAB-CC51-D49E-7992-A2901BBC7942}"/>
              </a:ext>
            </a:extLst>
          </p:cNvPr>
          <p:cNvPicPr>
            <a:picLocks noChangeAspect="1"/>
          </p:cNvPicPr>
          <p:nvPr/>
        </p:nvPicPr>
        <p:blipFill>
          <a:blip r:embed="rId4"/>
          <a:stretch>
            <a:fillRect/>
          </a:stretch>
        </p:blipFill>
        <p:spPr>
          <a:xfrm>
            <a:off x="4800301" y="2499496"/>
            <a:ext cx="3423854" cy="867583"/>
          </a:xfrm>
          <a:prstGeom prst="rect">
            <a:avLst/>
          </a:prstGeom>
        </p:spPr>
      </p:pic>
      <p:sp>
        <p:nvSpPr>
          <p:cNvPr id="18" name="TextBox 17">
            <a:extLst>
              <a:ext uri="{FF2B5EF4-FFF2-40B4-BE49-F238E27FC236}">
                <a16:creationId xmlns:a16="http://schemas.microsoft.com/office/drawing/2014/main" id="{B7ECFCD1-3005-E264-5852-6F807D1A40EC}"/>
              </a:ext>
            </a:extLst>
          </p:cNvPr>
          <p:cNvSpPr txBox="1"/>
          <p:nvPr/>
        </p:nvSpPr>
        <p:spPr>
          <a:xfrm>
            <a:off x="195170" y="3414330"/>
            <a:ext cx="9710829" cy="1200329"/>
          </a:xfrm>
          <a:prstGeom prst="rect">
            <a:avLst/>
          </a:prstGeom>
          <a:noFill/>
        </p:spPr>
        <p:txBody>
          <a:bodyPr wrap="square">
            <a:spAutoFit/>
          </a:bodyPr>
          <a:lstStyle/>
          <a:p>
            <a:r>
              <a:rPr lang="en-GB" b="1" dirty="0"/>
              <a:t>If we do a loose comparison with two equals then it does do type coercion and recognises the bigInt of 20n as just a normal number of 20. If we concatenate the huge number with a string then JavaScript does type coercion to turn the bigInt into a string. Note how it is not displayed with an n at the end. </a:t>
            </a:r>
          </a:p>
        </p:txBody>
      </p:sp>
      <p:sp>
        <p:nvSpPr>
          <p:cNvPr id="20" name="TextBox 19">
            <a:extLst>
              <a:ext uri="{FF2B5EF4-FFF2-40B4-BE49-F238E27FC236}">
                <a16:creationId xmlns:a16="http://schemas.microsoft.com/office/drawing/2014/main" id="{5342968D-7CAF-90BE-73FA-BB48364E74B3}"/>
              </a:ext>
            </a:extLst>
          </p:cNvPr>
          <p:cNvSpPr txBox="1"/>
          <p:nvPr/>
        </p:nvSpPr>
        <p:spPr>
          <a:xfrm>
            <a:off x="195170" y="4718684"/>
            <a:ext cx="3369665" cy="338554"/>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Math</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sqrt</a:t>
            </a:r>
            <a:r>
              <a:rPr lang="pt-BR" sz="1600" b="1" dirty="0">
                <a:solidFill>
                  <a:srgbClr val="D4D4D4"/>
                </a:solidFill>
                <a:effectLst/>
                <a:latin typeface="Consolas" panose="020B0609020204030204" pitchFamily="49" charset="0"/>
              </a:rPr>
              <a:t>(</a:t>
            </a:r>
            <a:r>
              <a:rPr lang="pt-BR" sz="1600" b="1" dirty="0">
                <a:solidFill>
                  <a:srgbClr val="B5CEA8"/>
                </a:solidFill>
                <a:effectLst/>
                <a:latin typeface="Consolas" panose="020B0609020204030204" pitchFamily="49" charset="0"/>
              </a:rPr>
              <a:t>16</a:t>
            </a:r>
            <a:r>
              <a:rPr lang="pt-BR" sz="1600" b="1" dirty="0">
                <a:solidFill>
                  <a:srgbClr val="569CD6"/>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pic>
        <p:nvPicPr>
          <p:cNvPr id="22" name="Picture 21">
            <a:extLst>
              <a:ext uri="{FF2B5EF4-FFF2-40B4-BE49-F238E27FC236}">
                <a16:creationId xmlns:a16="http://schemas.microsoft.com/office/drawing/2014/main" id="{D0125CA3-7488-9E2D-E71F-3F79D3445C13}"/>
              </a:ext>
            </a:extLst>
          </p:cNvPr>
          <p:cNvPicPr>
            <a:picLocks noChangeAspect="1"/>
          </p:cNvPicPr>
          <p:nvPr/>
        </p:nvPicPr>
        <p:blipFill>
          <a:blip r:embed="rId5"/>
          <a:stretch>
            <a:fillRect/>
          </a:stretch>
        </p:blipFill>
        <p:spPr>
          <a:xfrm>
            <a:off x="3564835" y="4537446"/>
            <a:ext cx="4465982" cy="820025"/>
          </a:xfrm>
          <a:prstGeom prst="rect">
            <a:avLst/>
          </a:prstGeom>
        </p:spPr>
      </p:pic>
      <p:sp>
        <p:nvSpPr>
          <p:cNvPr id="23" name="TextBox 22">
            <a:extLst>
              <a:ext uri="{FF2B5EF4-FFF2-40B4-BE49-F238E27FC236}">
                <a16:creationId xmlns:a16="http://schemas.microsoft.com/office/drawing/2014/main" id="{D813EC87-E083-6379-12FF-21A32621E886}"/>
              </a:ext>
            </a:extLst>
          </p:cNvPr>
          <p:cNvSpPr txBox="1"/>
          <p:nvPr/>
        </p:nvSpPr>
        <p:spPr>
          <a:xfrm>
            <a:off x="8161681" y="4446819"/>
            <a:ext cx="1744318" cy="923330"/>
          </a:xfrm>
          <a:prstGeom prst="rect">
            <a:avLst/>
          </a:prstGeom>
          <a:noFill/>
        </p:spPr>
        <p:txBody>
          <a:bodyPr wrap="square">
            <a:spAutoFit/>
          </a:bodyPr>
          <a:lstStyle/>
          <a:p>
            <a:r>
              <a:rPr lang="en-GB" b="1" dirty="0"/>
              <a:t>We cannot use Math methods on bigInt’s</a:t>
            </a:r>
          </a:p>
        </p:txBody>
      </p:sp>
      <p:sp>
        <p:nvSpPr>
          <p:cNvPr id="25" name="TextBox 24">
            <a:extLst>
              <a:ext uri="{FF2B5EF4-FFF2-40B4-BE49-F238E27FC236}">
                <a16:creationId xmlns:a16="http://schemas.microsoft.com/office/drawing/2014/main" id="{F268CF9D-BD39-646B-1E4F-1721C31B3FDA}"/>
              </a:ext>
            </a:extLst>
          </p:cNvPr>
          <p:cNvSpPr txBox="1"/>
          <p:nvPr/>
        </p:nvSpPr>
        <p:spPr>
          <a:xfrm>
            <a:off x="195170" y="5664728"/>
            <a:ext cx="3081430" cy="923330"/>
          </a:xfrm>
          <a:prstGeom prst="rect">
            <a:avLst/>
          </a:prstGeom>
          <a:noFill/>
        </p:spPr>
        <p:txBody>
          <a:bodyPr wrap="square">
            <a:spAutoFit/>
          </a:bodyPr>
          <a:lstStyle/>
          <a:p>
            <a:r>
              <a:rPr lang="pt-BR" b="1" dirty="0">
                <a:solidFill>
                  <a:srgbClr val="9CDCFE"/>
                </a:solidFill>
                <a:effectLst/>
                <a:latin typeface="Consolas" panose="020B0609020204030204" pitchFamily="49" charset="0"/>
              </a:rPr>
              <a:t>console</a:t>
            </a:r>
            <a:r>
              <a:rPr lang="pt-BR" b="1" dirty="0">
                <a:solidFill>
                  <a:srgbClr val="D4D4D4"/>
                </a:solidFill>
                <a:effectLst/>
                <a:latin typeface="Consolas" panose="020B0609020204030204" pitchFamily="49" charset="0"/>
              </a:rPr>
              <a:t>.</a:t>
            </a:r>
            <a:r>
              <a:rPr lang="pt-BR" b="1" dirty="0">
                <a:solidFill>
                  <a:srgbClr val="DCDCAA"/>
                </a:solidFill>
                <a:effectLst/>
                <a:latin typeface="Consolas" panose="020B0609020204030204" pitchFamily="49" charset="0"/>
              </a:rPr>
              <a:t>log</a:t>
            </a:r>
            <a:r>
              <a:rPr lang="pt-BR" b="1" dirty="0">
                <a:solidFill>
                  <a:srgbClr val="D4D4D4"/>
                </a:solidFill>
                <a:effectLst/>
                <a:latin typeface="Consolas" panose="020B0609020204030204" pitchFamily="49" charset="0"/>
              </a:rPr>
              <a:t>(</a:t>
            </a:r>
            <a:r>
              <a:rPr lang="pt-BR" b="1" dirty="0">
                <a:solidFill>
                  <a:srgbClr val="B5CEA8"/>
                </a:solidFill>
                <a:effectLst/>
                <a:latin typeface="Consolas" panose="020B0609020204030204" pitchFamily="49" charset="0"/>
              </a:rPr>
              <a:t>10</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 / </a:t>
            </a:r>
            <a:r>
              <a:rPr lang="pt-BR" b="1" dirty="0">
                <a:solidFill>
                  <a:srgbClr val="B5CEA8"/>
                </a:solidFill>
                <a:effectLst/>
                <a:latin typeface="Consolas" panose="020B0609020204030204" pitchFamily="49" charset="0"/>
              </a:rPr>
              <a:t>3</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a:t>
            </a:r>
          </a:p>
          <a:p>
            <a:r>
              <a:rPr lang="pt-BR" b="1" dirty="0">
                <a:solidFill>
                  <a:srgbClr val="9CDCFE"/>
                </a:solidFill>
                <a:effectLst/>
                <a:latin typeface="Consolas" panose="020B0609020204030204" pitchFamily="49" charset="0"/>
              </a:rPr>
              <a:t>console</a:t>
            </a:r>
            <a:r>
              <a:rPr lang="pt-BR" b="1" dirty="0">
                <a:solidFill>
                  <a:srgbClr val="D4D4D4"/>
                </a:solidFill>
                <a:effectLst/>
                <a:latin typeface="Consolas" panose="020B0609020204030204" pitchFamily="49" charset="0"/>
              </a:rPr>
              <a:t>.</a:t>
            </a:r>
            <a:r>
              <a:rPr lang="pt-BR" b="1" dirty="0">
                <a:solidFill>
                  <a:srgbClr val="DCDCAA"/>
                </a:solidFill>
                <a:effectLst/>
                <a:latin typeface="Consolas" panose="020B0609020204030204" pitchFamily="49" charset="0"/>
              </a:rPr>
              <a:t>log</a:t>
            </a:r>
            <a:r>
              <a:rPr lang="pt-BR" b="1" dirty="0">
                <a:solidFill>
                  <a:srgbClr val="D4D4D4"/>
                </a:solidFill>
                <a:effectLst/>
                <a:latin typeface="Consolas" panose="020B0609020204030204" pitchFamily="49" charset="0"/>
              </a:rPr>
              <a:t>(</a:t>
            </a:r>
            <a:r>
              <a:rPr lang="pt-BR" b="1" dirty="0">
                <a:solidFill>
                  <a:srgbClr val="B5CEA8"/>
                </a:solidFill>
                <a:effectLst/>
                <a:latin typeface="Consolas" panose="020B0609020204030204" pitchFamily="49" charset="0"/>
              </a:rPr>
              <a:t>11</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 / </a:t>
            </a:r>
            <a:r>
              <a:rPr lang="pt-BR" b="1" dirty="0">
                <a:solidFill>
                  <a:srgbClr val="B5CEA8"/>
                </a:solidFill>
                <a:effectLst/>
                <a:latin typeface="Consolas" panose="020B0609020204030204" pitchFamily="49" charset="0"/>
              </a:rPr>
              <a:t>3</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a:t>
            </a:r>
          </a:p>
          <a:p>
            <a:r>
              <a:rPr lang="pt-BR" b="1" dirty="0">
                <a:solidFill>
                  <a:srgbClr val="9CDCFE"/>
                </a:solidFill>
                <a:effectLst/>
                <a:latin typeface="Consolas" panose="020B0609020204030204" pitchFamily="49" charset="0"/>
              </a:rPr>
              <a:t>console</a:t>
            </a:r>
            <a:r>
              <a:rPr lang="pt-BR" b="1" dirty="0">
                <a:solidFill>
                  <a:srgbClr val="D4D4D4"/>
                </a:solidFill>
                <a:effectLst/>
                <a:latin typeface="Consolas" panose="020B0609020204030204" pitchFamily="49" charset="0"/>
              </a:rPr>
              <a:t>.</a:t>
            </a:r>
            <a:r>
              <a:rPr lang="pt-BR" b="1" dirty="0">
                <a:solidFill>
                  <a:srgbClr val="DCDCAA"/>
                </a:solidFill>
                <a:effectLst/>
                <a:latin typeface="Consolas" panose="020B0609020204030204" pitchFamily="49" charset="0"/>
              </a:rPr>
              <a:t>log</a:t>
            </a:r>
            <a:r>
              <a:rPr lang="pt-BR" b="1" dirty="0">
                <a:solidFill>
                  <a:srgbClr val="D4D4D4"/>
                </a:solidFill>
                <a:effectLst/>
                <a:latin typeface="Consolas" panose="020B0609020204030204" pitchFamily="49" charset="0"/>
              </a:rPr>
              <a:t>(</a:t>
            </a:r>
            <a:r>
              <a:rPr lang="pt-BR" b="1" dirty="0">
                <a:solidFill>
                  <a:srgbClr val="B5CEA8"/>
                </a:solidFill>
                <a:effectLst/>
                <a:latin typeface="Consolas" panose="020B0609020204030204" pitchFamily="49" charset="0"/>
              </a:rPr>
              <a:t>12</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 / </a:t>
            </a:r>
            <a:r>
              <a:rPr lang="pt-BR" b="1" dirty="0">
                <a:solidFill>
                  <a:srgbClr val="B5CEA8"/>
                </a:solidFill>
                <a:effectLst/>
                <a:latin typeface="Consolas" panose="020B0609020204030204" pitchFamily="49" charset="0"/>
              </a:rPr>
              <a:t>3</a:t>
            </a:r>
            <a:r>
              <a:rPr lang="pt-BR" b="1" dirty="0">
                <a:solidFill>
                  <a:srgbClr val="569CD6"/>
                </a:solidFill>
                <a:effectLst/>
                <a:latin typeface="Consolas" panose="020B0609020204030204" pitchFamily="49" charset="0"/>
              </a:rPr>
              <a:t>n</a:t>
            </a:r>
            <a:r>
              <a:rPr lang="pt-BR" b="1" dirty="0">
                <a:solidFill>
                  <a:srgbClr val="D4D4D4"/>
                </a:solidFill>
                <a:effectLst/>
                <a:latin typeface="Consolas" panose="020B0609020204030204" pitchFamily="49" charset="0"/>
              </a:rPr>
              <a:t>);</a:t>
            </a:r>
          </a:p>
        </p:txBody>
      </p:sp>
      <p:pic>
        <p:nvPicPr>
          <p:cNvPr id="27" name="Picture 26">
            <a:extLst>
              <a:ext uri="{FF2B5EF4-FFF2-40B4-BE49-F238E27FC236}">
                <a16:creationId xmlns:a16="http://schemas.microsoft.com/office/drawing/2014/main" id="{CEE11508-DB67-2989-1A29-77A82DA1A71E}"/>
              </a:ext>
            </a:extLst>
          </p:cNvPr>
          <p:cNvPicPr>
            <a:picLocks noChangeAspect="1"/>
          </p:cNvPicPr>
          <p:nvPr/>
        </p:nvPicPr>
        <p:blipFill>
          <a:blip r:embed="rId6"/>
          <a:stretch>
            <a:fillRect/>
          </a:stretch>
        </p:blipFill>
        <p:spPr>
          <a:xfrm>
            <a:off x="3124800" y="5662536"/>
            <a:ext cx="440035" cy="986285"/>
          </a:xfrm>
          <a:prstGeom prst="rect">
            <a:avLst/>
          </a:prstGeom>
        </p:spPr>
      </p:pic>
      <p:sp>
        <p:nvSpPr>
          <p:cNvPr id="28" name="TextBox 27">
            <a:extLst>
              <a:ext uri="{FF2B5EF4-FFF2-40B4-BE49-F238E27FC236}">
                <a16:creationId xmlns:a16="http://schemas.microsoft.com/office/drawing/2014/main" id="{73DD5FD9-AF34-B428-4219-E3492BDE0BFA}"/>
              </a:ext>
            </a:extLst>
          </p:cNvPr>
          <p:cNvSpPr txBox="1"/>
          <p:nvPr/>
        </p:nvSpPr>
        <p:spPr>
          <a:xfrm>
            <a:off x="3716635" y="5650630"/>
            <a:ext cx="6189364" cy="646331"/>
          </a:xfrm>
          <a:prstGeom prst="rect">
            <a:avLst/>
          </a:prstGeom>
          <a:noFill/>
        </p:spPr>
        <p:txBody>
          <a:bodyPr wrap="square">
            <a:spAutoFit/>
          </a:bodyPr>
          <a:lstStyle/>
          <a:p>
            <a:r>
              <a:rPr lang="en-GB" b="1" dirty="0"/>
              <a:t>We can do division with bigInt’s. Note that it simply cuts off the decimal part.</a:t>
            </a:r>
          </a:p>
        </p:txBody>
      </p:sp>
    </p:spTree>
    <p:extLst>
      <p:ext uri="{BB962C8B-B14F-4D97-AF65-F5344CB8AC3E}">
        <p14:creationId xmlns:p14="http://schemas.microsoft.com/office/powerpoint/2010/main" val="282582879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CA439-EDDE-4186-D2D6-E9A9A1748EC8}"/>
              </a:ext>
            </a:extLst>
          </p:cNvPr>
          <p:cNvSpPr txBox="1"/>
          <p:nvPr/>
        </p:nvSpPr>
        <p:spPr>
          <a:xfrm>
            <a:off x="0" y="0"/>
            <a:ext cx="2835965" cy="584775"/>
          </a:xfrm>
          <a:prstGeom prst="rect">
            <a:avLst/>
          </a:prstGeom>
          <a:noFill/>
        </p:spPr>
        <p:txBody>
          <a:bodyPr wrap="square">
            <a:spAutoFit/>
          </a:bodyPr>
          <a:lstStyle/>
          <a:p>
            <a:r>
              <a:rPr lang="en-GB" sz="3200" dirty="0">
                <a:solidFill>
                  <a:srgbClr val="1C1D1F"/>
                </a:solidFill>
              </a:rPr>
              <a:t>Creating Dates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7C0D30D5-211D-5647-DFD5-7F9BD8298BF5}"/>
              </a:ext>
            </a:extLst>
          </p:cNvPr>
          <p:cNvSpPr txBox="1"/>
          <p:nvPr/>
        </p:nvSpPr>
        <p:spPr>
          <a:xfrm>
            <a:off x="198783" y="814439"/>
            <a:ext cx="2835965"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E7FAC7BB-0185-A406-389A-BAF35BF20AEE}"/>
              </a:ext>
            </a:extLst>
          </p:cNvPr>
          <p:cNvSpPr txBox="1"/>
          <p:nvPr/>
        </p:nvSpPr>
        <p:spPr>
          <a:xfrm>
            <a:off x="4953001" y="0"/>
            <a:ext cx="4953000" cy="646331"/>
          </a:xfrm>
          <a:prstGeom prst="rect">
            <a:avLst/>
          </a:prstGeom>
          <a:noFill/>
        </p:spPr>
        <p:txBody>
          <a:bodyPr wrap="square">
            <a:spAutoFit/>
          </a:bodyPr>
          <a:lstStyle/>
          <a:p>
            <a:r>
              <a:rPr lang="en-GB" b="1" dirty="0"/>
              <a:t>Creating dates and times in Javascript can be a bit messy but there are 4 main methods for doing it.</a:t>
            </a:r>
          </a:p>
        </p:txBody>
      </p:sp>
      <p:pic>
        <p:nvPicPr>
          <p:cNvPr id="7" name="Picture 6">
            <a:extLst>
              <a:ext uri="{FF2B5EF4-FFF2-40B4-BE49-F238E27FC236}">
                <a16:creationId xmlns:a16="http://schemas.microsoft.com/office/drawing/2014/main" id="{DAF3B5EF-4CB0-A2B8-DC28-F70999EF66FA}"/>
              </a:ext>
            </a:extLst>
          </p:cNvPr>
          <p:cNvPicPr>
            <a:picLocks noChangeAspect="1"/>
          </p:cNvPicPr>
          <p:nvPr/>
        </p:nvPicPr>
        <p:blipFill>
          <a:blip r:embed="rId2"/>
          <a:stretch>
            <a:fillRect/>
          </a:stretch>
        </p:blipFill>
        <p:spPr>
          <a:xfrm>
            <a:off x="2915478" y="814440"/>
            <a:ext cx="3657600" cy="562708"/>
          </a:xfrm>
          <a:prstGeom prst="rect">
            <a:avLst/>
          </a:prstGeom>
        </p:spPr>
      </p:pic>
      <p:sp>
        <p:nvSpPr>
          <p:cNvPr id="8" name="TextBox 7">
            <a:extLst>
              <a:ext uri="{FF2B5EF4-FFF2-40B4-BE49-F238E27FC236}">
                <a16:creationId xmlns:a16="http://schemas.microsoft.com/office/drawing/2014/main" id="{DC9CDA8A-27A2-0320-9209-33A74D568088}"/>
              </a:ext>
            </a:extLst>
          </p:cNvPr>
          <p:cNvSpPr txBox="1"/>
          <p:nvPr/>
        </p:nvSpPr>
        <p:spPr>
          <a:xfrm>
            <a:off x="6665843" y="768272"/>
            <a:ext cx="3240157" cy="646331"/>
          </a:xfrm>
          <a:prstGeom prst="rect">
            <a:avLst/>
          </a:prstGeom>
          <a:noFill/>
        </p:spPr>
        <p:txBody>
          <a:bodyPr wrap="square">
            <a:spAutoFit/>
          </a:bodyPr>
          <a:lstStyle/>
          <a:p>
            <a:r>
              <a:rPr lang="en-GB" b="1" dirty="0"/>
              <a:t>1. Create a new variable and set it to the current date and time.</a:t>
            </a:r>
          </a:p>
        </p:txBody>
      </p:sp>
      <p:sp>
        <p:nvSpPr>
          <p:cNvPr id="9" name="TextBox 8">
            <a:extLst>
              <a:ext uri="{FF2B5EF4-FFF2-40B4-BE49-F238E27FC236}">
                <a16:creationId xmlns:a16="http://schemas.microsoft.com/office/drawing/2014/main" id="{692ED92E-4783-7851-0895-6ABB07781742}"/>
              </a:ext>
            </a:extLst>
          </p:cNvPr>
          <p:cNvSpPr txBox="1"/>
          <p:nvPr/>
        </p:nvSpPr>
        <p:spPr>
          <a:xfrm>
            <a:off x="145774" y="3034119"/>
            <a:ext cx="9395791" cy="923330"/>
          </a:xfrm>
          <a:prstGeom prst="rect">
            <a:avLst/>
          </a:prstGeom>
          <a:noFill/>
        </p:spPr>
        <p:txBody>
          <a:bodyPr wrap="square">
            <a:spAutoFit/>
          </a:bodyPr>
          <a:lstStyle/>
          <a:p>
            <a:r>
              <a:rPr lang="en-GB" b="1" dirty="0"/>
              <a:t>2a. We can manually set the date and time by passing in a string to the date function.</a:t>
            </a:r>
          </a:p>
          <a:p>
            <a:r>
              <a:rPr lang="en-GB" b="1" dirty="0"/>
              <a:t>2b. JavaScript will even calculate the missing data like day when we pass in a string manually.</a:t>
            </a:r>
          </a:p>
          <a:p>
            <a:r>
              <a:rPr lang="en-GB" b="1" dirty="0"/>
              <a:t>3c. We can call the date and time from an object.</a:t>
            </a:r>
          </a:p>
        </p:txBody>
      </p:sp>
      <p:pic>
        <p:nvPicPr>
          <p:cNvPr id="11" name="Picture 10">
            <a:extLst>
              <a:ext uri="{FF2B5EF4-FFF2-40B4-BE49-F238E27FC236}">
                <a16:creationId xmlns:a16="http://schemas.microsoft.com/office/drawing/2014/main" id="{A193E943-AC09-3309-92CE-FFF358868B6F}"/>
              </a:ext>
            </a:extLst>
          </p:cNvPr>
          <p:cNvPicPr>
            <a:picLocks noChangeAspect="1"/>
          </p:cNvPicPr>
          <p:nvPr/>
        </p:nvPicPr>
        <p:blipFill>
          <a:blip r:embed="rId3"/>
          <a:stretch>
            <a:fillRect/>
          </a:stretch>
        </p:blipFill>
        <p:spPr>
          <a:xfrm>
            <a:off x="5851675" y="1555656"/>
            <a:ext cx="3240157" cy="1514879"/>
          </a:xfrm>
          <a:prstGeom prst="rect">
            <a:avLst/>
          </a:prstGeom>
        </p:spPr>
      </p:pic>
      <p:sp>
        <p:nvSpPr>
          <p:cNvPr id="15" name="TextBox 14">
            <a:extLst>
              <a:ext uri="{FF2B5EF4-FFF2-40B4-BE49-F238E27FC236}">
                <a16:creationId xmlns:a16="http://schemas.microsoft.com/office/drawing/2014/main" id="{F7DE79E6-D303-3AA9-5AEB-849CAD6AF50D}"/>
              </a:ext>
            </a:extLst>
          </p:cNvPr>
          <p:cNvSpPr txBox="1"/>
          <p:nvPr/>
        </p:nvSpPr>
        <p:spPr>
          <a:xfrm>
            <a:off x="198782" y="4184294"/>
            <a:ext cx="5618922"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33</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96B398C9-38A2-9739-2413-740673BE890E}"/>
              </a:ext>
            </a:extLst>
          </p:cNvPr>
          <p:cNvPicPr>
            <a:picLocks noChangeAspect="1"/>
          </p:cNvPicPr>
          <p:nvPr/>
        </p:nvPicPr>
        <p:blipFill>
          <a:blip r:embed="rId4"/>
          <a:stretch>
            <a:fillRect/>
          </a:stretch>
        </p:blipFill>
        <p:spPr>
          <a:xfrm>
            <a:off x="5817704" y="4153581"/>
            <a:ext cx="3308101" cy="1502369"/>
          </a:xfrm>
          <a:prstGeom prst="rect">
            <a:avLst/>
          </a:prstGeom>
        </p:spPr>
      </p:pic>
      <p:sp>
        <p:nvSpPr>
          <p:cNvPr id="18" name="TextBox 17">
            <a:extLst>
              <a:ext uri="{FF2B5EF4-FFF2-40B4-BE49-F238E27FC236}">
                <a16:creationId xmlns:a16="http://schemas.microsoft.com/office/drawing/2014/main" id="{0DE8D5F0-3537-E3F6-0649-2B427918D592}"/>
              </a:ext>
            </a:extLst>
          </p:cNvPr>
          <p:cNvSpPr txBox="1"/>
          <p:nvPr/>
        </p:nvSpPr>
        <p:spPr>
          <a:xfrm>
            <a:off x="198782" y="5615227"/>
            <a:ext cx="9395791" cy="1200329"/>
          </a:xfrm>
          <a:prstGeom prst="rect">
            <a:avLst/>
          </a:prstGeom>
          <a:noFill/>
        </p:spPr>
        <p:txBody>
          <a:bodyPr wrap="square">
            <a:spAutoFit/>
          </a:bodyPr>
          <a:lstStyle/>
          <a:p>
            <a:r>
              <a:rPr lang="en-GB" b="1" dirty="0"/>
              <a:t>3a. We can pas in the date and time as coma separated values. Note that month is 10 = November, the eleventh month of the year. Months are zero based i.e. January is month zero.</a:t>
            </a:r>
          </a:p>
          <a:p>
            <a:r>
              <a:rPr lang="en-GB" b="1" dirty="0"/>
              <a:t>4b &amp; 4c. JavaScript will autocorrect. I.e. November does not have 31 days so JS assumes we mean 1</a:t>
            </a:r>
            <a:r>
              <a:rPr lang="en-GB" b="1" baseline="30000" dirty="0"/>
              <a:t>st</a:t>
            </a:r>
            <a:r>
              <a:rPr lang="en-GB" b="1" dirty="0"/>
              <a:t> of December. 33</a:t>
            </a:r>
            <a:r>
              <a:rPr lang="en-GB" b="1" baseline="30000" dirty="0"/>
              <a:t>rd</a:t>
            </a:r>
            <a:r>
              <a:rPr lang="en-GB" b="1" dirty="0"/>
              <a:t> of November will get auto corrected to 3</a:t>
            </a:r>
            <a:r>
              <a:rPr lang="en-GB" b="1" baseline="30000" dirty="0"/>
              <a:t>rd</a:t>
            </a:r>
            <a:r>
              <a:rPr lang="en-GB" b="1" dirty="0"/>
              <a:t> of December.</a:t>
            </a:r>
          </a:p>
        </p:txBody>
      </p:sp>
      <p:sp>
        <p:nvSpPr>
          <p:cNvPr id="19" name="TextBox 18">
            <a:extLst>
              <a:ext uri="{FF2B5EF4-FFF2-40B4-BE49-F238E27FC236}">
                <a16:creationId xmlns:a16="http://schemas.microsoft.com/office/drawing/2014/main" id="{720BF8E8-0B45-A4A2-27E3-FC3483668643}"/>
              </a:ext>
            </a:extLst>
          </p:cNvPr>
          <p:cNvSpPr txBox="1"/>
          <p:nvPr/>
        </p:nvSpPr>
        <p:spPr>
          <a:xfrm>
            <a:off x="198782" y="1637601"/>
            <a:ext cx="5777948"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'Aug 02 2020 18:05:41’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'December 24, 2015’</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account1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684877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CE7859-CBC8-462A-F768-F199C1114E02}"/>
              </a:ext>
            </a:extLst>
          </p:cNvPr>
          <p:cNvSpPr txBox="1"/>
          <p:nvPr/>
        </p:nvSpPr>
        <p:spPr>
          <a:xfrm>
            <a:off x="182218" y="214196"/>
            <a:ext cx="63246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BBEE2F9B-4D74-BFCB-32F3-F061A70AA938}"/>
              </a:ext>
            </a:extLst>
          </p:cNvPr>
          <p:cNvPicPr>
            <a:picLocks noChangeAspect="1"/>
          </p:cNvPicPr>
          <p:nvPr/>
        </p:nvPicPr>
        <p:blipFill>
          <a:blip r:embed="rId2"/>
          <a:stretch>
            <a:fillRect/>
          </a:stretch>
        </p:blipFill>
        <p:spPr>
          <a:xfrm>
            <a:off x="5572953" y="131909"/>
            <a:ext cx="3124984" cy="995570"/>
          </a:xfrm>
          <a:prstGeom prst="rect">
            <a:avLst/>
          </a:prstGeom>
        </p:spPr>
      </p:pic>
      <p:sp>
        <p:nvSpPr>
          <p:cNvPr id="7" name="TextBox 6">
            <a:extLst>
              <a:ext uri="{FF2B5EF4-FFF2-40B4-BE49-F238E27FC236}">
                <a16:creationId xmlns:a16="http://schemas.microsoft.com/office/drawing/2014/main" id="{E28DF5C4-0AE7-5346-2296-15194E72B7C2}"/>
              </a:ext>
            </a:extLst>
          </p:cNvPr>
          <p:cNvSpPr txBox="1"/>
          <p:nvPr/>
        </p:nvSpPr>
        <p:spPr>
          <a:xfrm>
            <a:off x="182218" y="1334775"/>
            <a:ext cx="9395791" cy="923330"/>
          </a:xfrm>
          <a:prstGeom prst="rect">
            <a:avLst/>
          </a:prstGeom>
          <a:noFill/>
        </p:spPr>
        <p:txBody>
          <a:bodyPr wrap="square">
            <a:spAutoFit/>
          </a:bodyPr>
          <a:lstStyle/>
          <a:p>
            <a:r>
              <a:rPr lang="en-GB" b="1" dirty="0"/>
              <a:t>4a. Unix date time started on Jan 1</a:t>
            </a:r>
            <a:r>
              <a:rPr lang="en-GB" b="1" baseline="30000" dirty="0"/>
              <a:t>st</a:t>
            </a:r>
            <a:r>
              <a:rPr lang="en-GB" b="1" dirty="0"/>
              <a:t> 1970 at 00:00:00 GMT or UTC. </a:t>
            </a:r>
          </a:p>
          <a:p>
            <a:r>
              <a:rPr lang="en-GB" b="1" dirty="0"/>
              <a:t>4b. We can calculate a new date by making a time stamp of 3 days times 24 hours times 60 minutes times 60 seconds times 1000 milliseconds.</a:t>
            </a:r>
          </a:p>
        </p:txBody>
      </p:sp>
      <p:sp>
        <p:nvSpPr>
          <p:cNvPr id="9" name="TextBox 8">
            <a:extLst>
              <a:ext uri="{FF2B5EF4-FFF2-40B4-BE49-F238E27FC236}">
                <a16:creationId xmlns:a16="http://schemas.microsoft.com/office/drawing/2014/main" id="{A670B4EA-9CE9-95BE-DFBB-CC2440EF706D}"/>
              </a:ext>
            </a:extLst>
          </p:cNvPr>
          <p:cNvSpPr txBox="1"/>
          <p:nvPr/>
        </p:nvSpPr>
        <p:spPr>
          <a:xfrm>
            <a:off x="182218" y="2547687"/>
            <a:ext cx="9395791" cy="369332"/>
          </a:xfrm>
          <a:prstGeom prst="rect">
            <a:avLst/>
          </a:prstGeom>
          <a:noFill/>
        </p:spPr>
        <p:txBody>
          <a:bodyPr wrap="square">
            <a:spAutoFit/>
          </a:bodyPr>
          <a:lstStyle/>
          <a:p>
            <a:r>
              <a:rPr lang="en-GB" b="1" dirty="0"/>
              <a:t>Dates are just another type of objects and have their own special methods</a:t>
            </a:r>
          </a:p>
        </p:txBody>
      </p:sp>
      <p:sp>
        <p:nvSpPr>
          <p:cNvPr id="11" name="TextBox 10">
            <a:extLst>
              <a:ext uri="{FF2B5EF4-FFF2-40B4-BE49-F238E27FC236}">
                <a16:creationId xmlns:a16="http://schemas.microsoft.com/office/drawing/2014/main" id="{DC0E276C-B4B4-1D4B-41E6-6CAEBDCF3A4A}"/>
              </a:ext>
            </a:extLst>
          </p:cNvPr>
          <p:cNvSpPr txBox="1"/>
          <p:nvPr/>
        </p:nvSpPr>
        <p:spPr>
          <a:xfrm>
            <a:off x="182217" y="3061326"/>
            <a:ext cx="5648739"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getFullYear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getMonth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getDate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getDay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getMinutes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getSeconds</a:t>
            </a:r>
            <a:r>
              <a:rPr lang="en-GB" sz="1600" b="1" dirty="0">
                <a:solidFill>
                  <a:srgbClr val="D4D4D4"/>
                </a:solidFill>
                <a:effectLst/>
                <a:latin typeface="Consolas" panose="020B0609020204030204" pitchFamily="49" charset="0"/>
              </a:rPr>
              <a:t>());</a:t>
            </a:r>
          </a:p>
        </p:txBody>
      </p:sp>
      <p:pic>
        <p:nvPicPr>
          <p:cNvPr id="13" name="Picture 12">
            <a:extLst>
              <a:ext uri="{FF2B5EF4-FFF2-40B4-BE49-F238E27FC236}">
                <a16:creationId xmlns:a16="http://schemas.microsoft.com/office/drawing/2014/main" id="{939DB9ED-911A-C82D-1FBD-432BD37E2D94}"/>
              </a:ext>
            </a:extLst>
          </p:cNvPr>
          <p:cNvPicPr>
            <a:picLocks noChangeAspect="1"/>
          </p:cNvPicPr>
          <p:nvPr/>
        </p:nvPicPr>
        <p:blipFill>
          <a:blip r:embed="rId3"/>
          <a:stretch>
            <a:fillRect/>
          </a:stretch>
        </p:blipFill>
        <p:spPr>
          <a:xfrm>
            <a:off x="5387422" y="3091451"/>
            <a:ext cx="3147796" cy="2431774"/>
          </a:xfrm>
          <a:prstGeom prst="rect">
            <a:avLst/>
          </a:prstGeom>
        </p:spPr>
      </p:pic>
      <p:sp>
        <p:nvSpPr>
          <p:cNvPr id="15" name="TextBox 14">
            <a:extLst>
              <a:ext uri="{FF2B5EF4-FFF2-40B4-BE49-F238E27FC236}">
                <a16:creationId xmlns:a16="http://schemas.microsoft.com/office/drawing/2014/main" id="{81A9CC77-2AEE-1A61-64DF-93DE75F45A3C}"/>
              </a:ext>
            </a:extLst>
          </p:cNvPr>
          <p:cNvSpPr txBox="1"/>
          <p:nvPr/>
        </p:nvSpPr>
        <p:spPr>
          <a:xfrm>
            <a:off x="182217" y="5633039"/>
            <a:ext cx="4018722"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toISOString</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6B450194-85F4-3413-3857-4654668CAB9D}"/>
              </a:ext>
            </a:extLst>
          </p:cNvPr>
          <p:cNvPicPr>
            <a:picLocks noChangeAspect="1"/>
          </p:cNvPicPr>
          <p:nvPr/>
        </p:nvPicPr>
        <p:blipFill>
          <a:blip r:embed="rId4"/>
          <a:stretch>
            <a:fillRect/>
          </a:stretch>
        </p:blipFill>
        <p:spPr>
          <a:xfrm>
            <a:off x="4381624" y="5627902"/>
            <a:ext cx="2646877" cy="338554"/>
          </a:xfrm>
          <a:prstGeom prst="rect">
            <a:avLst/>
          </a:prstGeom>
        </p:spPr>
      </p:pic>
      <p:sp>
        <p:nvSpPr>
          <p:cNvPr id="18" name="TextBox 17">
            <a:extLst>
              <a:ext uri="{FF2B5EF4-FFF2-40B4-BE49-F238E27FC236}">
                <a16:creationId xmlns:a16="http://schemas.microsoft.com/office/drawing/2014/main" id="{D61D8728-B9B9-8B4C-699C-6F1610C29955}"/>
              </a:ext>
            </a:extLst>
          </p:cNvPr>
          <p:cNvSpPr txBox="1"/>
          <p:nvPr/>
        </p:nvSpPr>
        <p:spPr>
          <a:xfrm>
            <a:off x="182217" y="6040042"/>
            <a:ext cx="9395791" cy="369332"/>
          </a:xfrm>
          <a:prstGeom prst="rect">
            <a:avLst/>
          </a:prstGeom>
          <a:noFill/>
        </p:spPr>
        <p:txBody>
          <a:bodyPr wrap="square">
            <a:spAutoFit/>
          </a:bodyPr>
          <a:lstStyle/>
          <a:p>
            <a:r>
              <a:rPr lang="en-GB" b="1" dirty="0"/>
              <a:t>toISOString converts the dateTime into a standard ISO international format.</a:t>
            </a:r>
          </a:p>
        </p:txBody>
      </p:sp>
      <p:sp>
        <p:nvSpPr>
          <p:cNvPr id="19" name="TextBox 18">
            <a:extLst>
              <a:ext uri="{FF2B5EF4-FFF2-40B4-BE49-F238E27FC236}">
                <a16:creationId xmlns:a16="http://schemas.microsoft.com/office/drawing/2014/main" id="{997B66AB-4216-5EC8-3D34-2A392A55AA8D}"/>
              </a:ext>
            </a:extLst>
          </p:cNvPr>
          <p:cNvSpPr txBox="1"/>
          <p:nvPr/>
        </p:nvSpPr>
        <p:spPr>
          <a:xfrm>
            <a:off x="5572953" y="4307338"/>
            <a:ext cx="4333047" cy="369332"/>
          </a:xfrm>
          <a:prstGeom prst="rect">
            <a:avLst/>
          </a:prstGeom>
          <a:noFill/>
        </p:spPr>
        <p:txBody>
          <a:bodyPr wrap="square">
            <a:spAutoFit/>
          </a:bodyPr>
          <a:lstStyle/>
          <a:p>
            <a:r>
              <a:rPr lang="en-GB" b="1" dirty="0"/>
              <a:t>getDay is day of the week and is zero based</a:t>
            </a:r>
          </a:p>
        </p:txBody>
      </p:sp>
    </p:spTree>
    <p:extLst>
      <p:ext uri="{BB962C8B-B14F-4D97-AF65-F5344CB8AC3E}">
        <p14:creationId xmlns:p14="http://schemas.microsoft.com/office/powerpoint/2010/main" val="338422601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96B877-3914-7668-3762-5DFE96024E84}"/>
              </a:ext>
            </a:extLst>
          </p:cNvPr>
          <p:cNvSpPr txBox="1"/>
          <p:nvPr/>
        </p:nvSpPr>
        <p:spPr>
          <a:xfrm>
            <a:off x="175682" y="381175"/>
            <a:ext cx="3647661"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getTime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D32DE16-3898-83B3-AE32-AC7484F39B18}"/>
              </a:ext>
            </a:extLst>
          </p:cNvPr>
          <p:cNvSpPr txBox="1"/>
          <p:nvPr/>
        </p:nvSpPr>
        <p:spPr>
          <a:xfrm>
            <a:off x="175682" y="740503"/>
            <a:ext cx="9395791" cy="646331"/>
          </a:xfrm>
          <a:prstGeom prst="rect">
            <a:avLst/>
          </a:prstGeom>
          <a:noFill/>
        </p:spPr>
        <p:txBody>
          <a:bodyPr wrap="square">
            <a:spAutoFit/>
          </a:bodyPr>
          <a:lstStyle/>
          <a:p>
            <a:r>
              <a:rPr lang="en-GB" b="1" dirty="0"/>
              <a:t>The getTime method will produce a timestamp in milliseconds. A time stamp is the value of time that has passed since the start of Unix time (Jan 1</a:t>
            </a:r>
            <a:r>
              <a:rPr lang="en-GB" b="1" baseline="30000" dirty="0"/>
              <a:t>st</a:t>
            </a:r>
            <a:r>
              <a:rPr lang="en-GB" b="1" dirty="0"/>
              <a:t> 1970).</a:t>
            </a:r>
          </a:p>
        </p:txBody>
      </p:sp>
      <p:pic>
        <p:nvPicPr>
          <p:cNvPr id="6" name="Picture 5">
            <a:extLst>
              <a:ext uri="{FF2B5EF4-FFF2-40B4-BE49-F238E27FC236}">
                <a16:creationId xmlns:a16="http://schemas.microsoft.com/office/drawing/2014/main" id="{31E480A3-14E4-0590-8707-01EB51DDC64B}"/>
              </a:ext>
            </a:extLst>
          </p:cNvPr>
          <p:cNvPicPr>
            <a:picLocks noChangeAspect="1"/>
          </p:cNvPicPr>
          <p:nvPr/>
        </p:nvPicPr>
        <p:blipFill>
          <a:blip r:embed="rId2"/>
          <a:stretch>
            <a:fillRect/>
          </a:stretch>
        </p:blipFill>
        <p:spPr>
          <a:xfrm>
            <a:off x="3763073" y="394824"/>
            <a:ext cx="1498766" cy="309528"/>
          </a:xfrm>
          <a:prstGeom prst="rect">
            <a:avLst/>
          </a:prstGeom>
        </p:spPr>
      </p:pic>
      <p:sp>
        <p:nvSpPr>
          <p:cNvPr id="8" name="TextBox 7">
            <a:extLst>
              <a:ext uri="{FF2B5EF4-FFF2-40B4-BE49-F238E27FC236}">
                <a16:creationId xmlns:a16="http://schemas.microsoft.com/office/drawing/2014/main" id="{43C90845-B8F1-99ED-D1F8-2ABB416C8856}"/>
              </a:ext>
            </a:extLst>
          </p:cNvPr>
          <p:cNvSpPr txBox="1"/>
          <p:nvPr/>
        </p:nvSpPr>
        <p:spPr>
          <a:xfrm>
            <a:off x="175682" y="1768664"/>
            <a:ext cx="4336774"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2142253380000</a:t>
            </a:r>
            <a:r>
              <a:rPr lang="en-GB" sz="1600" b="1" dirty="0">
                <a:solidFill>
                  <a:srgbClr val="D4D4D4"/>
                </a:solidFill>
                <a:effectLst/>
                <a:latin typeface="Consolas" panose="020B0609020204030204" pitchFamily="49" charset="0"/>
              </a:rPr>
              <a:t>));</a:t>
            </a:r>
          </a:p>
        </p:txBody>
      </p:sp>
      <p:pic>
        <p:nvPicPr>
          <p:cNvPr id="10" name="Picture 9">
            <a:extLst>
              <a:ext uri="{FF2B5EF4-FFF2-40B4-BE49-F238E27FC236}">
                <a16:creationId xmlns:a16="http://schemas.microsoft.com/office/drawing/2014/main" id="{1C5ECFE5-48B0-5F0E-4CD0-6F6C5C19B287}"/>
              </a:ext>
            </a:extLst>
          </p:cNvPr>
          <p:cNvPicPr>
            <a:picLocks noChangeAspect="1"/>
          </p:cNvPicPr>
          <p:nvPr/>
        </p:nvPicPr>
        <p:blipFill>
          <a:blip r:embed="rId3"/>
          <a:stretch>
            <a:fillRect/>
          </a:stretch>
        </p:blipFill>
        <p:spPr>
          <a:xfrm>
            <a:off x="4353430" y="1687249"/>
            <a:ext cx="3021496" cy="501384"/>
          </a:xfrm>
          <a:prstGeom prst="rect">
            <a:avLst/>
          </a:prstGeom>
        </p:spPr>
      </p:pic>
      <p:sp>
        <p:nvSpPr>
          <p:cNvPr id="11" name="TextBox 10">
            <a:extLst>
              <a:ext uri="{FF2B5EF4-FFF2-40B4-BE49-F238E27FC236}">
                <a16:creationId xmlns:a16="http://schemas.microsoft.com/office/drawing/2014/main" id="{14B9990C-7ACB-F4CB-FBF5-CA4E1FFBA733}"/>
              </a:ext>
            </a:extLst>
          </p:cNvPr>
          <p:cNvSpPr txBox="1"/>
          <p:nvPr/>
        </p:nvSpPr>
        <p:spPr>
          <a:xfrm>
            <a:off x="7374926" y="1614775"/>
            <a:ext cx="2531073" cy="646331"/>
          </a:xfrm>
          <a:prstGeom prst="rect">
            <a:avLst/>
          </a:prstGeom>
          <a:noFill/>
        </p:spPr>
        <p:txBody>
          <a:bodyPr wrap="square">
            <a:spAutoFit/>
          </a:bodyPr>
          <a:lstStyle/>
          <a:p>
            <a:r>
              <a:rPr lang="en-GB" b="1" dirty="0"/>
              <a:t>The timestamp can be used to find a date Time</a:t>
            </a:r>
          </a:p>
        </p:txBody>
      </p:sp>
      <p:sp>
        <p:nvSpPr>
          <p:cNvPr id="13" name="TextBox 12">
            <a:extLst>
              <a:ext uri="{FF2B5EF4-FFF2-40B4-BE49-F238E27FC236}">
                <a16:creationId xmlns:a16="http://schemas.microsoft.com/office/drawing/2014/main" id="{55E4C267-3EEB-2E57-B40E-409413C07695}"/>
              </a:ext>
            </a:extLst>
          </p:cNvPr>
          <p:cNvSpPr txBox="1"/>
          <p:nvPr/>
        </p:nvSpPr>
        <p:spPr>
          <a:xfrm>
            <a:off x="175682" y="2401186"/>
            <a:ext cx="2932044"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A202CFE1-3C95-ABFA-7D2D-677755E0D568}"/>
              </a:ext>
            </a:extLst>
          </p:cNvPr>
          <p:cNvPicPr>
            <a:picLocks noChangeAspect="1"/>
          </p:cNvPicPr>
          <p:nvPr/>
        </p:nvPicPr>
        <p:blipFill>
          <a:blip r:embed="rId4"/>
          <a:stretch>
            <a:fillRect/>
          </a:stretch>
        </p:blipFill>
        <p:spPr>
          <a:xfrm>
            <a:off x="3107726" y="2405037"/>
            <a:ext cx="1465287" cy="346627"/>
          </a:xfrm>
          <a:prstGeom prst="rect">
            <a:avLst/>
          </a:prstGeom>
        </p:spPr>
      </p:pic>
      <p:sp>
        <p:nvSpPr>
          <p:cNvPr id="16" name="TextBox 15">
            <a:extLst>
              <a:ext uri="{FF2B5EF4-FFF2-40B4-BE49-F238E27FC236}">
                <a16:creationId xmlns:a16="http://schemas.microsoft.com/office/drawing/2014/main" id="{3B77A16E-6002-F249-A632-94DC470D54D4}"/>
              </a:ext>
            </a:extLst>
          </p:cNvPr>
          <p:cNvSpPr txBox="1"/>
          <p:nvPr/>
        </p:nvSpPr>
        <p:spPr>
          <a:xfrm>
            <a:off x="5108713" y="2319771"/>
            <a:ext cx="4797287" cy="646331"/>
          </a:xfrm>
          <a:prstGeom prst="rect">
            <a:avLst/>
          </a:prstGeom>
          <a:noFill/>
        </p:spPr>
        <p:txBody>
          <a:bodyPr wrap="square">
            <a:spAutoFit/>
          </a:bodyPr>
          <a:lstStyle/>
          <a:p>
            <a:r>
              <a:rPr lang="en-GB" b="1" dirty="0"/>
              <a:t>Time stamps are so important that there is even a method to get the current timestamp.</a:t>
            </a:r>
          </a:p>
        </p:txBody>
      </p:sp>
      <p:sp>
        <p:nvSpPr>
          <p:cNvPr id="18" name="TextBox 17">
            <a:extLst>
              <a:ext uri="{FF2B5EF4-FFF2-40B4-BE49-F238E27FC236}">
                <a16:creationId xmlns:a16="http://schemas.microsoft.com/office/drawing/2014/main" id="{7F0958D4-D7BE-1AFC-4A13-AB9E12162FDB}"/>
              </a:ext>
            </a:extLst>
          </p:cNvPr>
          <p:cNvSpPr txBox="1"/>
          <p:nvPr/>
        </p:nvSpPr>
        <p:spPr>
          <a:xfrm>
            <a:off x="182399" y="3199487"/>
            <a:ext cx="302149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setFullYear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2040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p>
        </p:txBody>
      </p:sp>
      <p:pic>
        <p:nvPicPr>
          <p:cNvPr id="20" name="Picture 19">
            <a:extLst>
              <a:ext uri="{FF2B5EF4-FFF2-40B4-BE49-F238E27FC236}">
                <a16:creationId xmlns:a16="http://schemas.microsoft.com/office/drawing/2014/main" id="{3F2A7313-F38D-F9A3-3874-B0C958C59808}"/>
              </a:ext>
            </a:extLst>
          </p:cNvPr>
          <p:cNvPicPr>
            <a:picLocks noChangeAspect="1"/>
          </p:cNvPicPr>
          <p:nvPr/>
        </p:nvPicPr>
        <p:blipFill>
          <a:blip r:embed="rId5"/>
          <a:stretch>
            <a:fillRect/>
          </a:stretch>
        </p:blipFill>
        <p:spPr>
          <a:xfrm>
            <a:off x="3203895" y="3264419"/>
            <a:ext cx="3021496" cy="530087"/>
          </a:xfrm>
          <a:prstGeom prst="rect">
            <a:avLst/>
          </a:prstGeom>
        </p:spPr>
      </p:pic>
      <p:sp>
        <p:nvSpPr>
          <p:cNvPr id="21" name="TextBox 20">
            <a:extLst>
              <a:ext uri="{FF2B5EF4-FFF2-40B4-BE49-F238E27FC236}">
                <a16:creationId xmlns:a16="http://schemas.microsoft.com/office/drawing/2014/main" id="{75A733B9-0E02-B68B-622D-E71941273994}"/>
              </a:ext>
            </a:extLst>
          </p:cNvPr>
          <p:cNvSpPr txBox="1"/>
          <p:nvPr/>
        </p:nvSpPr>
        <p:spPr>
          <a:xfrm>
            <a:off x="6334539" y="3119504"/>
            <a:ext cx="3571461" cy="923330"/>
          </a:xfrm>
          <a:prstGeom prst="rect">
            <a:avLst/>
          </a:prstGeom>
          <a:noFill/>
        </p:spPr>
        <p:txBody>
          <a:bodyPr wrap="square">
            <a:spAutoFit/>
          </a:bodyPr>
          <a:lstStyle/>
          <a:p>
            <a:r>
              <a:rPr lang="en-GB" b="1" dirty="0"/>
              <a:t>There are methods to set the year, month, day, hour, seconds, milliseconds.</a:t>
            </a:r>
          </a:p>
        </p:txBody>
      </p:sp>
      <p:sp>
        <p:nvSpPr>
          <p:cNvPr id="23" name="TextBox 22">
            <a:extLst>
              <a:ext uri="{FF2B5EF4-FFF2-40B4-BE49-F238E27FC236}">
                <a16:creationId xmlns:a16="http://schemas.microsoft.com/office/drawing/2014/main" id="{2D7753CA-A708-486D-5AE0-DA38BFAF456F}"/>
              </a:ext>
            </a:extLst>
          </p:cNvPr>
          <p:cNvSpPr txBox="1"/>
          <p:nvPr/>
        </p:nvSpPr>
        <p:spPr>
          <a:xfrm>
            <a:off x="182399" y="5257119"/>
            <a:ext cx="4969564" cy="1200329"/>
          </a:xfrm>
          <a:prstGeom prst="rect">
            <a:avLst/>
          </a:prstGeom>
          <a:noFill/>
        </p:spPr>
        <p:txBody>
          <a:bodyPr wrap="square">
            <a:spAutoFit/>
          </a:bodyPr>
          <a:lstStyle/>
          <a:p>
            <a:r>
              <a:rPr lang="en-GB" b="1" dirty="0">
                <a:solidFill>
                  <a:srgbClr val="6A9955"/>
                </a:solidFill>
                <a:effectLst/>
                <a:latin typeface="Consolas" panose="020B0609020204030204" pitchFamily="49" charset="0"/>
              </a:rPr>
              <a:t>// FAKE ALWAYS LOGGED IN</a:t>
            </a:r>
            <a:endParaRPr lang="en-GB" b="1" dirty="0">
              <a:solidFill>
                <a:srgbClr val="D4D4D4"/>
              </a:solidFill>
              <a:effectLst/>
              <a:latin typeface="Consolas" panose="020B0609020204030204" pitchFamily="49" charset="0"/>
            </a:endParaRPr>
          </a:p>
          <a:p>
            <a:r>
              <a:rPr lang="en-GB" b="1" dirty="0">
                <a:solidFill>
                  <a:srgbClr val="9CDCFE"/>
                </a:solidFill>
                <a:effectLst/>
                <a:latin typeface="Consolas" panose="020B0609020204030204" pitchFamily="49" charset="0"/>
              </a:rPr>
              <a:t>currentAccount</a:t>
            </a:r>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account1</a:t>
            </a:r>
            <a:r>
              <a:rPr lang="en-GB" b="1" dirty="0">
                <a:solidFill>
                  <a:srgbClr val="D4D4D4"/>
                </a:solidFill>
                <a:effectLst/>
                <a:latin typeface="Consolas" panose="020B0609020204030204" pitchFamily="49" charset="0"/>
              </a:rPr>
              <a:t>;</a:t>
            </a:r>
          </a:p>
          <a:p>
            <a:r>
              <a:rPr lang="en-GB" b="1" dirty="0">
                <a:solidFill>
                  <a:srgbClr val="DCDCAA"/>
                </a:solidFill>
                <a:effectLst/>
                <a:latin typeface="Consolas" panose="020B0609020204030204" pitchFamily="49" charset="0"/>
              </a:rPr>
              <a:t>updateUI</a:t>
            </a:r>
            <a:r>
              <a:rPr lang="en-GB" b="1" dirty="0">
                <a:solidFill>
                  <a:srgbClr val="D4D4D4"/>
                </a:solidFill>
                <a:effectLst/>
                <a:latin typeface="Consolas" panose="020B0609020204030204" pitchFamily="49" charset="0"/>
              </a:rPr>
              <a:t>(</a:t>
            </a:r>
            <a:r>
              <a:rPr lang="en-GB" b="1" dirty="0">
                <a:solidFill>
                  <a:srgbClr val="9CDCFE"/>
                </a:solidFill>
                <a:effectLst/>
                <a:latin typeface="Consolas" panose="020B0609020204030204" pitchFamily="49" charset="0"/>
              </a:rPr>
              <a:t>currentAccount</a:t>
            </a:r>
            <a:r>
              <a:rPr lang="en-GB" b="1" dirty="0">
                <a:solidFill>
                  <a:srgbClr val="D4D4D4"/>
                </a:solidFill>
                <a:effectLst/>
                <a:latin typeface="Consolas" panose="020B0609020204030204" pitchFamily="49" charset="0"/>
              </a:rPr>
              <a:t>);</a:t>
            </a:r>
          </a:p>
          <a:p>
            <a:r>
              <a:rPr lang="en-GB" b="1" dirty="0">
                <a:solidFill>
                  <a:srgbClr val="4FC1FF"/>
                </a:solidFill>
                <a:effectLst/>
                <a:latin typeface="Consolas" panose="020B0609020204030204" pitchFamily="49" charset="0"/>
              </a:rPr>
              <a:t>containerApp</a:t>
            </a:r>
            <a:r>
              <a:rPr lang="en-GB" b="1" dirty="0">
                <a:solidFill>
                  <a:srgbClr val="D4D4D4"/>
                </a:solidFill>
                <a:effectLst/>
                <a:latin typeface="Consolas" panose="020B0609020204030204" pitchFamily="49" charset="0"/>
              </a:rPr>
              <a:t>.</a:t>
            </a:r>
            <a:r>
              <a:rPr lang="en-GB" b="1" dirty="0">
                <a:solidFill>
                  <a:srgbClr val="9CDCFE"/>
                </a:solidFill>
                <a:effectLst/>
                <a:latin typeface="Consolas" panose="020B0609020204030204" pitchFamily="49" charset="0"/>
              </a:rPr>
              <a:t>style</a:t>
            </a:r>
            <a:r>
              <a:rPr lang="en-GB" b="1" dirty="0">
                <a:solidFill>
                  <a:srgbClr val="D4D4D4"/>
                </a:solidFill>
                <a:effectLst/>
                <a:latin typeface="Consolas" panose="020B0609020204030204" pitchFamily="49" charset="0"/>
              </a:rPr>
              <a:t>.</a:t>
            </a:r>
            <a:r>
              <a:rPr lang="en-GB" b="1" dirty="0">
                <a:solidFill>
                  <a:srgbClr val="9CDCFE"/>
                </a:solidFill>
                <a:effectLst/>
                <a:latin typeface="Consolas" panose="020B0609020204030204" pitchFamily="49" charset="0"/>
              </a:rPr>
              <a:t>opacity</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100</a:t>
            </a:r>
            <a:r>
              <a:rPr lang="en-GB" b="1" dirty="0">
                <a:solidFill>
                  <a:srgbClr val="D4D4D4"/>
                </a:solidFill>
                <a:effectLst/>
                <a:latin typeface="Consolas" panose="020B0609020204030204" pitchFamily="49" charset="0"/>
              </a:rPr>
              <a:t>;</a:t>
            </a:r>
          </a:p>
        </p:txBody>
      </p:sp>
      <p:sp>
        <p:nvSpPr>
          <p:cNvPr id="24" name="TextBox 23">
            <a:extLst>
              <a:ext uri="{FF2B5EF4-FFF2-40B4-BE49-F238E27FC236}">
                <a16:creationId xmlns:a16="http://schemas.microsoft.com/office/drawing/2014/main" id="{49F8ADB8-4C1B-536B-12D5-0C444BA3C576}"/>
              </a:ext>
            </a:extLst>
          </p:cNvPr>
          <p:cNvSpPr txBox="1"/>
          <p:nvPr/>
        </p:nvSpPr>
        <p:spPr>
          <a:xfrm>
            <a:off x="4512455" y="5267363"/>
            <a:ext cx="5393544" cy="1200329"/>
          </a:xfrm>
          <a:prstGeom prst="rect">
            <a:avLst/>
          </a:prstGeom>
          <a:noFill/>
        </p:spPr>
        <p:txBody>
          <a:bodyPr wrap="square">
            <a:spAutoFit/>
          </a:bodyPr>
          <a:lstStyle/>
          <a:p>
            <a:r>
              <a:rPr lang="en-GB" b="1" dirty="0"/>
              <a:t>We can modify our bankist app to now show the correct dates and times but first for testing purposes we need to fake that we are always logged in using the code snippet in the event handlers section.</a:t>
            </a:r>
          </a:p>
        </p:txBody>
      </p:sp>
    </p:spTree>
    <p:extLst>
      <p:ext uri="{BB962C8B-B14F-4D97-AF65-F5344CB8AC3E}">
        <p14:creationId xmlns:p14="http://schemas.microsoft.com/office/powerpoint/2010/main" val="177473353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DE3928-BE19-EF9C-7D88-7EE5B54D4ED4}"/>
              </a:ext>
            </a:extLst>
          </p:cNvPr>
          <p:cNvSpPr txBox="1"/>
          <p:nvPr/>
        </p:nvSpPr>
        <p:spPr>
          <a:xfrm>
            <a:off x="159026" y="369917"/>
            <a:ext cx="7845287" cy="181588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getDate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getMonth</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getFullYear</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getHours</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getMinutes</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month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hours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773A970-2ABD-7C95-CFA2-95E904F55683}"/>
              </a:ext>
            </a:extLst>
          </p:cNvPr>
          <p:cNvSpPr txBox="1"/>
          <p:nvPr/>
        </p:nvSpPr>
        <p:spPr>
          <a:xfrm>
            <a:off x="159026" y="2313562"/>
            <a:ext cx="9746974" cy="2031325"/>
          </a:xfrm>
          <a:prstGeom prst="rect">
            <a:avLst/>
          </a:prstGeom>
          <a:noFill/>
        </p:spPr>
        <p:txBody>
          <a:bodyPr wrap="square">
            <a:spAutoFit/>
          </a:bodyPr>
          <a:lstStyle/>
          <a:p>
            <a:r>
              <a:rPr lang="en-GB" b="1" dirty="0"/>
              <a:t>The now variable is set to the current date and time.</a:t>
            </a:r>
          </a:p>
          <a:p>
            <a:r>
              <a:rPr lang="en-GB" b="1" dirty="0"/>
              <a:t>From ‘now’ we can build the components of the date and time that we want then combine them together in a string to show date and time how we wish to see it rather than the ugly  default settings. For day, month, hours and seconds we are using padding to add a leading zero if the value is only one digit long.</a:t>
            </a:r>
          </a:p>
          <a:p>
            <a:r>
              <a:rPr lang="en-GB" b="1" dirty="0"/>
              <a:t>Note that this date and time is static and does not increment as time passes. For that we need a timer. See later lessons.</a:t>
            </a:r>
          </a:p>
        </p:txBody>
      </p:sp>
    </p:spTree>
    <p:extLst>
      <p:ext uri="{BB962C8B-B14F-4D97-AF65-F5344CB8AC3E}">
        <p14:creationId xmlns:p14="http://schemas.microsoft.com/office/powerpoint/2010/main" val="3325966897"/>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37DA03-861F-1716-9093-7CBB261A9C78}"/>
              </a:ext>
            </a:extLst>
          </p:cNvPr>
          <p:cNvSpPr txBox="1"/>
          <p:nvPr/>
        </p:nvSpPr>
        <p:spPr>
          <a:xfrm>
            <a:off x="106018" y="171468"/>
            <a:ext cx="4949686"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455.23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306.5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25000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642.21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133.9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79.97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1300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interestRate: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pin: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1111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'2019-11-18T21:31:17.178Z'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'2019-12-23T07:42:02.383Z'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'2020-01-28T09:15:04.904Z'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'2020-04-01T10:17:24.185Z'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'2020-05-08T14:11:59.604Z'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'2020-05-27T17:01:17.194Z'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'2020-07-11T23:36:17.929Z'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'2020-07-12T10:51:36.790Z'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'pt-PT'</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de-DE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041B1EDC-0B06-0251-7B8D-02EB3E9980DA}"/>
              </a:ext>
            </a:extLst>
          </p:cNvPr>
          <p:cNvSpPr txBox="1"/>
          <p:nvPr/>
        </p:nvSpPr>
        <p:spPr>
          <a:xfrm>
            <a:off x="4953001" y="354496"/>
            <a:ext cx="4949686" cy="646331"/>
          </a:xfrm>
          <a:prstGeom prst="rect">
            <a:avLst/>
          </a:prstGeom>
          <a:noFill/>
        </p:spPr>
        <p:txBody>
          <a:bodyPr wrap="square">
            <a:spAutoFit/>
          </a:bodyPr>
          <a:lstStyle/>
          <a:p>
            <a:r>
              <a:rPr lang="en-GB" b="1" dirty="0"/>
              <a:t>The account objects have been modified to also include the property of movementsDates.</a:t>
            </a:r>
          </a:p>
        </p:txBody>
      </p:sp>
    </p:spTree>
    <p:extLst>
      <p:ext uri="{BB962C8B-B14F-4D97-AF65-F5344CB8AC3E}">
        <p14:creationId xmlns:p14="http://schemas.microsoft.com/office/powerpoint/2010/main" val="1943942653"/>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214A4C-FF79-22AF-CA00-D57DBD790918}"/>
              </a:ext>
            </a:extLst>
          </p:cNvPr>
          <p:cNvSpPr txBox="1"/>
          <p:nvPr/>
        </p:nvSpPr>
        <p:spPr>
          <a:xfrm>
            <a:off x="125895" y="140092"/>
            <a:ext cx="9654209"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getDate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getMonth</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getFullYear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displayDate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month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class="movements__row"&gt;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class="movements__type movements__type--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class="movements__date"&gt;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displayDate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class="movements__value"&gt;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containerMovements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'afterbegin'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554943F2-33C8-B6A4-AB43-240D76E83E82}"/>
              </a:ext>
            </a:extLst>
          </p:cNvPr>
          <p:cNvSpPr txBox="1"/>
          <p:nvPr/>
        </p:nvSpPr>
        <p:spPr>
          <a:xfrm>
            <a:off x="5870712" y="526774"/>
            <a:ext cx="4035287" cy="1477328"/>
          </a:xfrm>
          <a:prstGeom prst="rect">
            <a:avLst/>
          </a:prstGeom>
          <a:noFill/>
        </p:spPr>
        <p:txBody>
          <a:bodyPr wrap="square">
            <a:spAutoFit/>
          </a:bodyPr>
          <a:lstStyle/>
          <a:p>
            <a:r>
              <a:rPr lang="en-GB" b="1" dirty="0"/>
              <a:t>The displayMovements function is modified to take the whole account object rather than just the movements array. This means the sort code has to be modified.</a:t>
            </a:r>
          </a:p>
        </p:txBody>
      </p:sp>
      <p:cxnSp>
        <p:nvCxnSpPr>
          <p:cNvPr id="6" name="Straight Connector 5">
            <a:extLst>
              <a:ext uri="{FF2B5EF4-FFF2-40B4-BE49-F238E27FC236}">
                <a16:creationId xmlns:a16="http://schemas.microsoft.com/office/drawing/2014/main" id="{1442A560-501B-AEB2-EB68-324E5A03E461}"/>
              </a:ext>
            </a:extLst>
          </p:cNvPr>
          <p:cNvCxnSpPr>
            <a:cxnSpLocks/>
          </p:cNvCxnSpPr>
          <p:nvPr/>
        </p:nvCxnSpPr>
        <p:spPr>
          <a:xfrm>
            <a:off x="4134678" y="500270"/>
            <a:ext cx="42407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215F92F-8578-D3F5-7A52-E3002D33E584}"/>
              </a:ext>
            </a:extLst>
          </p:cNvPr>
          <p:cNvCxnSpPr>
            <a:cxnSpLocks/>
          </p:cNvCxnSpPr>
          <p:nvPr/>
        </p:nvCxnSpPr>
        <p:spPr>
          <a:xfrm>
            <a:off x="868017" y="1447800"/>
            <a:ext cx="42407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118E420-81BA-EE94-B3A1-3AA187C2C7A6}"/>
              </a:ext>
            </a:extLst>
          </p:cNvPr>
          <p:cNvCxnSpPr>
            <a:cxnSpLocks/>
          </p:cNvCxnSpPr>
          <p:nvPr/>
        </p:nvCxnSpPr>
        <p:spPr>
          <a:xfrm>
            <a:off x="868017" y="1697286"/>
            <a:ext cx="42407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60AF2C2-B6F7-41C0-B443-16B5928C3412}"/>
              </a:ext>
            </a:extLst>
          </p:cNvPr>
          <p:cNvSpPr txBox="1"/>
          <p:nvPr/>
        </p:nvSpPr>
        <p:spPr>
          <a:xfrm>
            <a:off x="5870712" y="2390784"/>
            <a:ext cx="4035288" cy="646331"/>
          </a:xfrm>
          <a:prstGeom prst="rect">
            <a:avLst/>
          </a:prstGeom>
          <a:noFill/>
        </p:spPr>
        <p:txBody>
          <a:bodyPr wrap="square">
            <a:spAutoFit/>
          </a:bodyPr>
          <a:lstStyle/>
          <a:p>
            <a:r>
              <a:rPr lang="en-GB" b="1" dirty="0" err="1"/>
              <a:t>Acc.movementsDates</a:t>
            </a:r>
            <a:r>
              <a:rPr lang="en-GB" b="1" dirty="0"/>
              <a:t> is formatted into a Date and assigned to variable date.</a:t>
            </a:r>
          </a:p>
        </p:txBody>
      </p:sp>
      <p:sp>
        <p:nvSpPr>
          <p:cNvPr id="11" name="TextBox 10">
            <a:extLst>
              <a:ext uri="{FF2B5EF4-FFF2-40B4-BE49-F238E27FC236}">
                <a16:creationId xmlns:a16="http://schemas.microsoft.com/office/drawing/2014/main" id="{2BA2F8B7-F771-9C32-2958-9DDAFA720DC8}"/>
              </a:ext>
            </a:extLst>
          </p:cNvPr>
          <p:cNvSpPr txBox="1"/>
          <p:nvPr/>
        </p:nvSpPr>
        <p:spPr>
          <a:xfrm>
            <a:off x="6745356" y="3220721"/>
            <a:ext cx="3160643" cy="1200329"/>
          </a:xfrm>
          <a:prstGeom prst="rect">
            <a:avLst/>
          </a:prstGeom>
          <a:noFill/>
        </p:spPr>
        <p:txBody>
          <a:bodyPr wrap="square">
            <a:spAutoFit/>
          </a:bodyPr>
          <a:lstStyle/>
          <a:p>
            <a:r>
              <a:rPr lang="en-GB" b="1" dirty="0"/>
              <a:t>A date string is made from the components of the date variable and assigned to variable display date.</a:t>
            </a:r>
          </a:p>
        </p:txBody>
      </p:sp>
      <p:sp>
        <p:nvSpPr>
          <p:cNvPr id="12" name="TextBox 11">
            <a:extLst>
              <a:ext uri="{FF2B5EF4-FFF2-40B4-BE49-F238E27FC236}">
                <a16:creationId xmlns:a16="http://schemas.microsoft.com/office/drawing/2014/main" id="{A936D3E0-CE53-0531-4F18-79A6D5327984}"/>
              </a:ext>
            </a:extLst>
          </p:cNvPr>
          <p:cNvSpPr txBox="1"/>
          <p:nvPr/>
        </p:nvSpPr>
        <p:spPr>
          <a:xfrm>
            <a:off x="7301950" y="4804338"/>
            <a:ext cx="2604050" cy="646331"/>
          </a:xfrm>
          <a:prstGeom prst="rect">
            <a:avLst/>
          </a:prstGeom>
          <a:noFill/>
        </p:spPr>
        <p:txBody>
          <a:bodyPr wrap="square">
            <a:spAutoFit/>
          </a:bodyPr>
          <a:lstStyle/>
          <a:p>
            <a:r>
              <a:rPr lang="en-GB" b="1" dirty="0"/>
              <a:t>Display date is added to the html.</a:t>
            </a:r>
          </a:p>
        </p:txBody>
      </p:sp>
    </p:spTree>
    <p:extLst>
      <p:ext uri="{BB962C8B-B14F-4D97-AF65-F5344CB8AC3E}">
        <p14:creationId xmlns:p14="http://schemas.microsoft.com/office/powerpoint/2010/main" val="4165624348"/>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4AE508D-8395-02D9-1031-7A6C047EA929}"/>
              </a:ext>
            </a:extLst>
          </p:cNvPr>
          <p:cNvSpPr txBox="1"/>
          <p:nvPr/>
        </p:nvSpPr>
        <p:spPr>
          <a:xfrm>
            <a:off x="155714" y="2579906"/>
            <a:ext cx="9266582" cy="4278094"/>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btnLoan</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inputLoanAmount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movement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transfer Date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toISOString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inputLoanAmount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AD3AB625-0287-0255-A307-A8D0D45043B8}"/>
              </a:ext>
            </a:extLst>
          </p:cNvPr>
          <p:cNvSpPr txBox="1"/>
          <p:nvPr/>
        </p:nvSpPr>
        <p:spPr>
          <a:xfrm>
            <a:off x="5943599" y="93186"/>
            <a:ext cx="3962401" cy="255454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balance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summary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D8CC84C-2E8F-DFDC-3A8E-DA86A87D675D}"/>
              </a:ext>
            </a:extLst>
          </p:cNvPr>
          <p:cNvSpPr txBox="1"/>
          <p:nvPr/>
        </p:nvSpPr>
        <p:spPr>
          <a:xfrm>
            <a:off x="92764" y="533540"/>
            <a:ext cx="5850835" cy="646331"/>
          </a:xfrm>
          <a:prstGeom prst="rect">
            <a:avLst/>
          </a:prstGeom>
          <a:noFill/>
        </p:spPr>
        <p:txBody>
          <a:bodyPr wrap="square">
            <a:spAutoFit/>
          </a:bodyPr>
          <a:lstStyle/>
          <a:p>
            <a:r>
              <a:rPr lang="en-GB" b="1" dirty="0"/>
              <a:t>The </a:t>
            </a:r>
            <a:r>
              <a:rPr lang="en-GB" b="1" dirty="0" err="1"/>
              <a:t>udateUI</a:t>
            </a:r>
            <a:r>
              <a:rPr lang="en-GB" b="1" dirty="0"/>
              <a:t> function is modified to call </a:t>
            </a:r>
            <a:r>
              <a:rPr lang="en-GB" b="1" dirty="0" err="1"/>
              <a:t>DisplayMovements</a:t>
            </a:r>
            <a:r>
              <a:rPr lang="en-GB" b="1" dirty="0"/>
              <a:t> with the </a:t>
            </a:r>
            <a:r>
              <a:rPr lang="en-GB" b="1" dirty="0" err="1"/>
              <a:t>acc</a:t>
            </a:r>
            <a:r>
              <a:rPr lang="en-GB" b="1" dirty="0"/>
              <a:t> rather than just movements.</a:t>
            </a:r>
          </a:p>
        </p:txBody>
      </p:sp>
      <p:cxnSp>
        <p:nvCxnSpPr>
          <p:cNvPr id="5" name="Straight Connector 4">
            <a:extLst>
              <a:ext uri="{FF2B5EF4-FFF2-40B4-BE49-F238E27FC236}">
                <a16:creationId xmlns:a16="http://schemas.microsoft.com/office/drawing/2014/main" id="{5D82C546-FD7A-D796-43D2-9EFB49A2781F}"/>
              </a:ext>
            </a:extLst>
          </p:cNvPr>
          <p:cNvCxnSpPr>
            <a:cxnSpLocks/>
          </p:cNvCxnSpPr>
          <p:nvPr/>
        </p:nvCxnSpPr>
        <p:spPr>
          <a:xfrm>
            <a:off x="8998226" y="460512"/>
            <a:ext cx="42407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310EBBD-A728-F45E-F833-B9A42114158B}"/>
              </a:ext>
            </a:extLst>
          </p:cNvPr>
          <p:cNvSpPr txBox="1"/>
          <p:nvPr/>
        </p:nvSpPr>
        <p:spPr>
          <a:xfrm>
            <a:off x="3813313" y="5509732"/>
            <a:ext cx="5850835" cy="646331"/>
          </a:xfrm>
          <a:prstGeom prst="rect">
            <a:avLst/>
          </a:prstGeom>
          <a:noFill/>
        </p:spPr>
        <p:txBody>
          <a:bodyPr wrap="square">
            <a:spAutoFit/>
          </a:bodyPr>
          <a:lstStyle/>
          <a:p>
            <a:r>
              <a:rPr lang="en-GB" b="1" dirty="0"/>
              <a:t>The loan button has a new line added to push the current date into the </a:t>
            </a:r>
            <a:r>
              <a:rPr lang="en-GB" b="1" dirty="0" err="1"/>
              <a:t>movementsDates</a:t>
            </a:r>
            <a:r>
              <a:rPr lang="en-GB" b="1" dirty="0"/>
              <a:t> array in ISO string format.</a:t>
            </a:r>
          </a:p>
        </p:txBody>
      </p:sp>
    </p:spTree>
    <p:extLst>
      <p:ext uri="{BB962C8B-B14F-4D97-AF65-F5344CB8AC3E}">
        <p14:creationId xmlns:p14="http://schemas.microsoft.com/office/powerpoint/2010/main" val="7830041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2A213A-F942-4308-8AC9-C4C91BF8D7AC}"/>
              </a:ext>
            </a:extLst>
          </p:cNvPr>
          <p:cNvSpPr txBox="1"/>
          <p:nvPr/>
        </p:nvSpPr>
        <p:spPr>
          <a:xfrm>
            <a:off x="247034" y="70162"/>
            <a:ext cx="8366388" cy="584775"/>
          </a:xfrm>
          <a:prstGeom prst="rect">
            <a:avLst/>
          </a:prstGeom>
          <a:noFill/>
        </p:spPr>
        <p:txBody>
          <a:bodyPr wrap="square">
            <a:spAutoFit/>
          </a:bodyPr>
          <a:lstStyle/>
          <a:p>
            <a:r>
              <a:rPr lang="en-GB" sz="3200" b="0" i="0" dirty="0">
                <a:solidFill>
                  <a:srgbClr val="1C1D1F"/>
                </a:solidFill>
                <a:effectLst/>
              </a:rPr>
              <a:t>JavaScript Function Declarations vs Expressions</a:t>
            </a:r>
            <a:endParaRPr lang="en-GB" sz="3200" dirty="0"/>
          </a:p>
        </p:txBody>
      </p:sp>
      <p:sp>
        <p:nvSpPr>
          <p:cNvPr id="3" name="TextBox 2">
            <a:extLst>
              <a:ext uri="{FF2B5EF4-FFF2-40B4-BE49-F238E27FC236}">
                <a16:creationId xmlns:a16="http://schemas.microsoft.com/office/drawing/2014/main" id="{9B49D39B-0D1D-423E-B77A-0F2886CD9FF0}"/>
              </a:ext>
            </a:extLst>
          </p:cNvPr>
          <p:cNvSpPr txBox="1"/>
          <p:nvPr/>
        </p:nvSpPr>
        <p:spPr>
          <a:xfrm>
            <a:off x="247034" y="919340"/>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The food processor was a function declaration where we simpl</a:t>
            </a:r>
            <a:r>
              <a:rPr lang="en-GB" dirty="0">
                <a:latin typeface="Calibri" panose="020F0502020204030204" pitchFamily="34" charset="0"/>
                <a:cs typeface="Calibri" panose="020F0502020204030204" pitchFamily="34" charset="0"/>
              </a:rPr>
              <a:t>y declare it as a function</a:t>
            </a:r>
            <a:endParaRPr lang="en-GB"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3EF3CB8-F314-4B8C-BE27-516214994424}"/>
              </a:ext>
            </a:extLst>
          </p:cNvPr>
          <p:cNvSpPr txBox="1"/>
          <p:nvPr/>
        </p:nvSpPr>
        <p:spPr>
          <a:xfrm>
            <a:off x="247034" y="1476574"/>
            <a:ext cx="3546033"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2DD3933-390C-44DF-B675-4BFDB17546D2}"/>
              </a:ext>
            </a:extLst>
          </p:cNvPr>
          <p:cNvSpPr txBox="1"/>
          <p:nvPr/>
        </p:nvSpPr>
        <p:spPr>
          <a:xfrm>
            <a:off x="4481690" y="1476574"/>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CalcAge1 is also a function declaration where we have a placeholder called birthyear that we can insert values into when we call that function.</a:t>
            </a:r>
          </a:p>
        </p:txBody>
      </p:sp>
      <p:sp>
        <p:nvSpPr>
          <p:cNvPr id="7" name="TextBox 6">
            <a:extLst>
              <a:ext uri="{FF2B5EF4-FFF2-40B4-BE49-F238E27FC236}">
                <a16:creationId xmlns:a16="http://schemas.microsoft.com/office/drawing/2014/main" id="{9FA455BE-E634-448D-B4DD-B5C0B5F0DB3B}"/>
              </a:ext>
            </a:extLst>
          </p:cNvPr>
          <p:cNvSpPr txBox="1"/>
          <p:nvPr/>
        </p:nvSpPr>
        <p:spPr>
          <a:xfrm>
            <a:off x="4481690" y="3520311"/>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CalcAge2 is also function expression or anonymous function where we define a variable as a function then </a:t>
            </a:r>
            <a:r>
              <a:rPr lang="en-GB" b="1" dirty="0">
                <a:latin typeface="Calibri" panose="020F0502020204030204" pitchFamily="34" charset="0"/>
                <a:cs typeface="Calibri" panose="020F0502020204030204" pitchFamily="34" charset="0"/>
              </a:rPr>
              <a:t>invoke that variable latter.</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5A5A5646-B5C0-4D20-B676-815960D3C793}"/>
              </a:ext>
            </a:extLst>
          </p:cNvPr>
          <p:cNvSpPr txBox="1"/>
          <p:nvPr/>
        </p:nvSpPr>
        <p:spPr>
          <a:xfrm>
            <a:off x="247033" y="5554873"/>
            <a:ext cx="896469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Remember that expressions produce values to the variable calcAge2 just holds a value such as a number, string or Boolean. </a:t>
            </a:r>
          </a:p>
        </p:txBody>
      </p:sp>
    </p:spTree>
    <p:extLst>
      <p:ext uri="{BB962C8B-B14F-4D97-AF65-F5344CB8AC3E}">
        <p14:creationId xmlns:p14="http://schemas.microsoft.com/office/powerpoint/2010/main" val="1889209782"/>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11C66C-371F-34DE-F8FD-BBD30EBD9342}"/>
              </a:ext>
            </a:extLst>
          </p:cNvPr>
          <p:cNvSpPr txBox="1"/>
          <p:nvPr/>
        </p:nvSpPr>
        <p:spPr>
          <a:xfrm>
            <a:off x="149087" y="181957"/>
            <a:ext cx="9607826" cy="6494085"/>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btnTransfer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inputTransferAmount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receiverAcc</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accounts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inputTransferTo</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inputTransferAmount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inputTransferTo</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receiverAcc</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&amp;&amp;</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receiverAcc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username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Doing the transfer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receiverAcc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transfer Date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toISOString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receiverAcc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toISOString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5587FDE1-6E1C-9DDA-C387-1B431F22D0B0}"/>
              </a:ext>
            </a:extLst>
          </p:cNvPr>
          <p:cNvSpPr txBox="1"/>
          <p:nvPr/>
        </p:nvSpPr>
        <p:spPr>
          <a:xfrm>
            <a:off x="3604591" y="5511752"/>
            <a:ext cx="5850835" cy="923330"/>
          </a:xfrm>
          <a:prstGeom prst="rect">
            <a:avLst/>
          </a:prstGeom>
          <a:noFill/>
        </p:spPr>
        <p:txBody>
          <a:bodyPr wrap="square">
            <a:spAutoFit/>
          </a:bodyPr>
          <a:lstStyle/>
          <a:p>
            <a:r>
              <a:rPr lang="en-GB" b="1" dirty="0"/>
              <a:t>For the transfers button two new lines are added to add </a:t>
            </a:r>
            <a:r>
              <a:rPr lang="en-GB" b="1" dirty="0" err="1"/>
              <a:t>movementsDates</a:t>
            </a:r>
            <a:r>
              <a:rPr lang="en-GB" b="1" dirty="0"/>
              <a:t> values of now in an ISO string format to the array</a:t>
            </a:r>
          </a:p>
        </p:txBody>
      </p:sp>
    </p:spTree>
    <p:extLst>
      <p:ext uri="{BB962C8B-B14F-4D97-AF65-F5344CB8AC3E}">
        <p14:creationId xmlns:p14="http://schemas.microsoft.com/office/powerpoint/2010/main" val="2356368089"/>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E09C7F-1991-CC72-6CEE-799E269B4924}"/>
              </a:ext>
            </a:extLst>
          </p:cNvPr>
          <p:cNvSpPr txBox="1"/>
          <p:nvPr/>
        </p:nvSpPr>
        <p:spPr>
          <a:xfrm>
            <a:off x="261731" y="220137"/>
            <a:ext cx="6483626"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btnSort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2DBBBA1C-CFC8-A4DC-F4DF-A80909358753}"/>
              </a:ext>
            </a:extLst>
          </p:cNvPr>
          <p:cNvSpPr txBox="1"/>
          <p:nvPr/>
        </p:nvSpPr>
        <p:spPr>
          <a:xfrm>
            <a:off x="5870713" y="372071"/>
            <a:ext cx="4035287" cy="923330"/>
          </a:xfrm>
          <a:prstGeom prst="rect">
            <a:avLst/>
          </a:prstGeom>
          <a:noFill/>
        </p:spPr>
        <p:txBody>
          <a:bodyPr wrap="square">
            <a:spAutoFit/>
          </a:bodyPr>
          <a:lstStyle/>
          <a:p>
            <a:r>
              <a:rPr lang="en-GB" b="1" dirty="0"/>
              <a:t>Now the sort button needs to be modified to sort the account rather than movements.</a:t>
            </a:r>
          </a:p>
        </p:txBody>
      </p:sp>
      <p:cxnSp>
        <p:nvCxnSpPr>
          <p:cNvPr id="4" name="Straight Connector 3">
            <a:extLst>
              <a:ext uri="{FF2B5EF4-FFF2-40B4-BE49-F238E27FC236}">
                <a16:creationId xmlns:a16="http://schemas.microsoft.com/office/drawing/2014/main" id="{283A5856-38AB-0C5C-385F-3401A3B09F19}"/>
              </a:ext>
            </a:extLst>
          </p:cNvPr>
          <p:cNvCxnSpPr>
            <a:cxnSpLocks/>
          </p:cNvCxnSpPr>
          <p:nvPr/>
        </p:nvCxnSpPr>
        <p:spPr>
          <a:xfrm>
            <a:off x="2517913" y="1295401"/>
            <a:ext cx="1510748"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967357"/>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BF062B-ADE6-DA47-B7F6-6527CE97F6E3}"/>
              </a:ext>
            </a:extLst>
          </p:cNvPr>
          <p:cNvSpPr txBox="1"/>
          <p:nvPr/>
        </p:nvSpPr>
        <p:spPr>
          <a:xfrm>
            <a:off x="172278" y="39758"/>
            <a:ext cx="3962400" cy="584775"/>
          </a:xfrm>
          <a:prstGeom prst="rect">
            <a:avLst/>
          </a:prstGeom>
          <a:noFill/>
        </p:spPr>
        <p:txBody>
          <a:bodyPr wrap="square">
            <a:spAutoFit/>
          </a:bodyPr>
          <a:lstStyle/>
          <a:p>
            <a:r>
              <a:rPr lang="en-GB" sz="3200" dirty="0">
                <a:solidFill>
                  <a:srgbClr val="1C1D1F"/>
                </a:solidFill>
              </a:rPr>
              <a:t>Operations with Dates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EBCCFD78-4B38-1E77-FAD7-97F66BAB2B95}"/>
              </a:ext>
            </a:extLst>
          </p:cNvPr>
          <p:cNvSpPr txBox="1"/>
          <p:nvPr/>
        </p:nvSpPr>
        <p:spPr>
          <a:xfrm>
            <a:off x="172278" y="625017"/>
            <a:ext cx="6178826"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future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AFCE5643-AB35-52BE-6C5A-366D1482017A}"/>
              </a:ext>
            </a:extLst>
          </p:cNvPr>
          <p:cNvPicPr>
            <a:picLocks noChangeAspect="1"/>
          </p:cNvPicPr>
          <p:nvPr/>
        </p:nvPicPr>
        <p:blipFill>
          <a:blip r:embed="rId2"/>
          <a:stretch>
            <a:fillRect/>
          </a:stretch>
        </p:blipFill>
        <p:spPr>
          <a:xfrm>
            <a:off x="2926658" y="923708"/>
            <a:ext cx="1208020" cy="289925"/>
          </a:xfrm>
          <a:prstGeom prst="rect">
            <a:avLst/>
          </a:prstGeom>
        </p:spPr>
      </p:pic>
      <p:sp>
        <p:nvSpPr>
          <p:cNvPr id="7" name="TextBox 6">
            <a:extLst>
              <a:ext uri="{FF2B5EF4-FFF2-40B4-BE49-F238E27FC236}">
                <a16:creationId xmlns:a16="http://schemas.microsoft.com/office/drawing/2014/main" id="{9F118422-A012-E5FE-0F17-8B1E30B809E8}"/>
              </a:ext>
            </a:extLst>
          </p:cNvPr>
          <p:cNvSpPr txBox="1"/>
          <p:nvPr/>
        </p:nvSpPr>
        <p:spPr>
          <a:xfrm>
            <a:off x="5459896" y="27348"/>
            <a:ext cx="4446104" cy="1200329"/>
          </a:xfrm>
          <a:prstGeom prst="rect">
            <a:avLst/>
          </a:prstGeom>
          <a:noFill/>
        </p:spPr>
        <p:txBody>
          <a:bodyPr wrap="square">
            <a:spAutoFit/>
          </a:bodyPr>
          <a:lstStyle/>
          <a:p>
            <a:r>
              <a:rPr lang="en-GB" b="1" dirty="0"/>
              <a:t>Future variable is set to a date in the future. Console log shows a timestamp for this date which is a value of how many milliseconds from Jan 1</a:t>
            </a:r>
            <a:r>
              <a:rPr lang="en-GB" b="1" baseline="30000" dirty="0"/>
              <a:t>st</a:t>
            </a:r>
            <a:r>
              <a:rPr lang="en-GB" b="1" dirty="0"/>
              <a:t> 1970 to the future date.</a:t>
            </a:r>
          </a:p>
        </p:txBody>
      </p:sp>
      <p:sp>
        <p:nvSpPr>
          <p:cNvPr id="9" name="TextBox 8">
            <a:extLst>
              <a:ext uri="{FF2B5EF4-FFF2-40B4-BE49-F238E27FC236}">
                <a16:creationId xmlns:a16="http://schemas.microsoft.com/office/drawing/2014/main" id="{2FDD35ED-6878-1806-38A3-CDECCEA6D62F}"/>
              </a:ext>
            </a:extLst>
          </p:cNvPr>
          <p:cNvSpPr txBox="1"/>
          <p:nvPr/>
        </p:nvSpPr>
        <p:spPr>
          <a:xfrm>
            <a:off x="172278" y="1526368"/>
            <a:ext cx="8931965" cy="132343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E2C9DBB-3E90-9695-C25C-7F99784B5800}"/>
              </a:ext>
            </a:extLst>
          </p:cNvPr>
          <p:cNvSpPr txBox="1"/>
          <p:nvPr/>
        </p:nvSpPr>
        <p:spPr>
          <a:xfrm>
            <a:off x="5459896" y="1264757"/>
            <a:ext cx="4446104" cy="923330"/>
          </a:xfrm>
          <a:prstGeom prst="rect">
            <a:avLst/>
          </a:prstGeom>
          <a:noFill/>
        </p:spPr>
        <p:txBody>
          <a:bodyPr wrap="square">
            <a:spAutoFit/>
          </a:bodyPr>
          <a:lstStyle/>
          <a:p>
            <a:r>
              <a:rPr lang="en-GB" b="1" dirty="0"/>
              <a:t>We can write a function to calculate the number of days between two dates, assuming date 2 is later than date 1.</a:t>
            </a:r>
          </a:p>
        </p:txBody>
      </p:sp>
      <p:pic>
        <p:nvPicPr>
          <p:cNvPr id="12" name="Picture 11">
            <a:extLst>
              <a:ext uri="{FF2B5EF4-FFF2-40B4-BE49-F238E27FC236}">
                <a16:creationId xmlns:a16="http://schemas.microsoft.com/office/drawing/2014/main" id="{54F10511-3387-220E-6CC4-D7718BCA8171}"/>
              </a:ext>
            </a:extLst>
          </p:cNvPr>
          <p:cNvPicPr>
            <a:picLocks noChangeAspect="1"/>
          </p:cNvPicPr>
          <p:nvPr/>
        </p:nvPicPr>
        <p:blipFill>
          <a:blip r:embed="rId3"/>
          <a:stretch>
            <a:fillRect/>
          </a:stretch>
        </p:blipFill>
        <p:spPr>
          <a:xfrm>
            <a:off x="2522656" y="2579498"/>
            <a:ext cx="310651" cy="310651"/>
          </a:xfrm>
          <a:prstGeom prst="rect">
            <a:avLst/>
          </a:prstGeom>
        </p:spPr>
      </p:pic>
      <p:sp>
        <p:nvSpPr>
          <p:cNvPr id="14" name="TextBox 13">
            <a:extLst>
              <a:ext uri="{FF2B5EF4-FFF2-40B4-BE49-F238E27FC236}">
                <a16:creationId xmlns:a16="http://schemas.microsoft.com/office/drawing/2014/main" id="{DBAD8BB3-E713-68BD-D38E-CF958B180238}"/>
              </a:ext>
            </a:extLst>
          </p:cNvPr>
          <p:cNvSpPr txBox="1"/>
          <p:nvPr/>
        </p:nvSpPr>
        <p:spPr>
          <a:xfrm>
            <a:off x="172278" y="2989945"/>
            <a:ext cx="8468139"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a:t>
            </a:r>
          </a:p>
        </p:txBody>
      </p:sp>
      <p:pic>
        <p:nvPicPr>
          <p:cNvPr id="16" name="Picture 15">
            <a:extLst>
              <a:ext uri="{FF2B5EF4-FFF2-40B4-BE49-F238E27FC236}">
                <a16:creationId xmlns:a16="http://schemas.microsoft.com/office/drawing/2014/main" id="{8B64D3AB-B68A-3AC1-FD63-80FF9F7D39C8}"/>
              </a:ext>
            </a:extLst>
          </p:cNvPr>
          <p:cNvPicPr>
            <a:picLocks noChangeAspect="1"/>
          </p:cNvPicPr>
          <p:nvPr/>
        </p:nvPicPr>
        <p:blipFill>
          <a:blip r:embed="rId4"/>
          <a:stretch>
            <a:fillRect/>
          </a:stretch>
        </p:blipFill>
        <p:spPr>
          <a:xfrm>
            <a:off x="2522656" y="3282332"/>
            <a:ext cx="340468" cy="293507"/>
          </a:xfrm>
          <a:prstGeom prst="rect">
            <a:avLst/>
          </a:prstGeom>
        </p:spPr>
      </p:pic>
      <p:sp>
        <p:nvSpPr>
          <p:cNvPr id="18" name="TextBox 17">
            <a:extLst>
              <a:ext uri="{FF2B5EF4-FFF2-40B4-BE49-F238E27FC236}">
                <a16:creationId xmlns:a16="http://schemas.microsoft.com/office/drawing/2014/main" id="{22055684-5577-8D2F-1C76-9342ABE2B4BB}"/>
              </a:ext>
            </a:extLst>
          </p:cNvPr>
          <p:cNvSpPr txBox="1"/>
          <p:nvPr/>
        </p:nvSpPr>
        <p:spPr>
          <a:xfrm>
            <a:off x="211421" y="3840521"/>
            <a:ext cx="9502422" cy="132343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a:t>
            </a:r>
          </a:p>
        </p:txBody>
      </p:sp>
      <p:sp>
        <p:nvSpPr>
          <p:cNvPr id="19" name="TextBox 18">
            <a:extLst>
              <a:ext uri="{FF2B5EF4-FFF2-40B4-BE49-F238E27FC236}">
                <a16:creationId xmlns:a16="http://schemas.microsoft.com/office/drawing/2014/main" id="{2905A566-460E-C698-6721-25D3490D0C51}"/>
              </a:ext>
            </a:extLst>
          </p:cNvPr>
          <p:cNvSpPr txBox="1"/>
          <p:nvPr/>
        </p:nvSpPr>
        <p:spPr>
          <a:xfrm>
            <a:off x="5936974" y="3301911"/>
            <a:ext cx="3969026" cy="1200329"/>
          </a:xfrm>
          <a:prstGeom prst="rect">
            <a:avLst/>
          </a:prstGeom>
          <a:noFill/>
        </p:spPr>
        <p:txBody>
          <a:bodyPr wrap="square">
            <a:spAutoFit/>
          </a:bodyPr>
          <a:lstStyle/>
          <a:p>
            <a:r>
              <a:rPr lang="en-GB" b="1" dirty="0"/>
              <a:t>We can use </a:t>
            </a:r>
            <a:r>
              <a:rPr lang="en-GB" b="1" dirty="0" err="1"/>
              <a:t>Math.abs</a:t>
            </a:r>
            <a:r>
              <a:rPr lang="en-GB" b="1" dirty="0"/>
              <a:t> to take the absolute value of date1 – date2 which will always show a positive number of days even if date2 is less than date1.</a:t>
            </a:r>
          </a:p>
        </p:txBody>
      </p:sp>
      <p:pic>
        <p:nvPicPr>
          <p:cNvPr id="20" name="Picture 19">
            <a:extLst>
              <a:ext uri="{FF2B5EF4-FFF2-40B4-BE49-F238E27FC236}">
                <a16:creationId xmlns:a16="http://schemas.microsoft.com/office/drawing/2014/main" id="{15B324AA-5F67-2816-B087-7E667A24A47D}"/>
              </a:ext>
            </a:extLst>
          </p:cNvPr>
          <p:cNvPicPr>
            <a:picLocks noChangeAspect="1"/>
          </p:cNvPicPr>
          <p:nvPr/>
        </p:nvPicPr>
        <p:blipFill>
          <a:blip r:embed="rId3"/>
          <a:stretch>
            <a:fillRect/>
          </a:stretch>
        </p:blipFill>
        <p:spPr>
          <a:xfrm>
            <a:off x="2533250" y="4889366"/>
            <a:ext cx="310651" cy="310651"/>
          </a:xfrm>
          <a:prstGeom prst="rect">
            <a:avLst/>
          </a:prstGeom>
        </p:spPr>
      </p:pic>
      <p:sp>
        <p:nvSpPr>
          <p:cNvPr id="21" name="TextBox 20">
            <a:extLst>
              <a:ext uri="{FF2B5EF4-FFF2-40B4-BE49-F238E27FC236}">
                <a16:creationId xmlns:a16="http://schemas.microsoft.com/office/drawing/2014/main" id="{583F4BB1-A025-C66B-05EC-434A7C926BA2}"/>
              </a:ext>
            </a:extLst>
          </p:cNvPr>
          <p:cNvSpPr txBox="1"/>
          <p:nvPr/>
        </p:nvSpPr>
        <p:spPr>
          <a:xfrm>
            <a:off x="172278" y="5288340"/>
            <a:ext cx="6361042"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days1</a:t>
            </a:r>
            <a:r>
              <a:rPr lang="en-GB" sz="1600" b="1" dirty="0">
                <a:solidFill>
                  <a:srgbClr val="D4D4D4"/>
                </a:solidFill>
                <a:effectLst/>
                <a:latin typeface="Consolas" panose="020B0609020204030204" pitchFamily="49" charset="0"/>
              </a:rPr>
              <a:t>);</a:t>
            </a:r>
          </a:p>
        </p:txBody>
      </p:sp>
      <p:pic>
        <p:nvPicPr>
          <p:cNvPr id="23" name="Picture 22">
            <a:extLst>
              <a:ext uri="{FF2B5EF4-FFF2-40B4-BE49-F238E27FC236}">
                <a16:creationId xmlns:a16="http://schemas.microsoft.com/office/drawing/2014/main" id="{DC1CC6C6-D7F6-E9F9-317A-FFAB6DDA562C}"/>
              </a:ext>
            </a:extLst>
          </p:cNvPr>
          <p:cNvPicPr>
            <a:picLocks noChangeAspect="1"/>
          </p:cNvPicPr>
          <p:nvPr/>
        </p:nvPicPr>
        <p:blipFill>
          <a:blip r:embed="rId5"/>
          <a:stretch>
            <a:fillRect/>
          </a:stretch>
        </p:blipFill>
        <p:spPr>
          <a:xfrm>
            <a:off x="2466776" y="6563808"/>
            <a:ext cx="1589830" cy="293507"/>
          </a:xfrm>
          <a:prstGeom prst="rect">
            <a:avLst/>
          </a:prstGeom>
        </p:spPr>
      </p:pic>
      <p:sp>
        <p:nvSpPr>
          <p:cNvPr id="24" name="TextBox 23">
            <a:extLst>
              <a:ext uri="{FF2B5EF4-FFF2-40B4-BE49-F238E27FC236}">
                <a16:creationId xmlns:a16="http://schemas.microsoft.com/office/drawing/2014/main" id="{38F71B17-9F97-1310-CA96-33DE5263BABF}"/>
              </a:ext>
            </a:extLst>
          </p:cNvPr>
          <p:cNvSpPr txBox="1"/>
          <p:nvPr/>
        </p:nvSpPr>
        <p:spPr>
          <a:xfrm>
            <a:off x="6351104" y="5050789"/>
            <a:ext cx="3554896" cy="1754326"/>
          </a:xfrm>
          <a:prstGeom prst="rect">
            <a:avLst/>
          </a:prstGeom>
          <a:noFill/>
        </p:spPr>
        <p:txBody>
          <a:bodyPr wrap="square">
            <a:spAutoFit/>
          </a:bodyPr>
          <a:lstStyle/>
          <a:p>
            <a:r>
              <a:rPr lang="en-GB" b="1" dirty="0"/>
              <a:t>If one or both of the dates have hours and or minutes then we will get a result that contains a fraction. We can solve this by using a </a:t>
            </a:r>
            <a:r>
              <a:rPr lang="en-GB" b="1" dirty="0" err="1"/>
              <a:t>Math.round</a:t>
            </a:r>
            <a:r>
              <a:rPr lang="en-GB" b="1" dirty="0"/>
              <a:t> or </a:t>
            </a:r>
            <a:r>
              <a:rPr lang="en-GB" b="1" dirty="0" err="1"/>
              <a:t>Math.floor</a:t>
            </a:r>
            <a:r>
              <a:rPr lang="en-GB" b="1" dirty="0"/>
              <a:t> or math .ceil to round the value.</a:t>
            </a:r>
          </a:p>
        </p:txBody>
      </p:sp>
    </p:spTree>
    <p:extLst>
      <p:ext uri="{BB962C8B-B14F-4D97-AF65-F5344CB8AC3E}">
        <p14:creationId xmlns:p14="http://schemas.microsoft.com/office/powerpoint/2010/main" val="2216737859"/>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4C3A6C-25E1-C53B-6D97-213EDB34123C}"/>
              </a:ext>
            </a:extLst>
          </p:cNvPr>
          <p:cNvSpPr txBox="1"/>
          <p:nvPr/>
        </p:nvSpPr>
        <p:spPr>
          <a:xfrm>
            <a:off x="208722" y="119540"/>
            <a:ext cx="9697278" cy="674030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containerMovements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innerHTML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movs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sort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movs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displayDate</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movements__row</a:t>
            </a:r>
            <a:r>
              <a:rPr lang="en-GB" sz="1600" b="1" dirty="0">
                <a:solidFill>
                  <a:srgbClr val="CE9178"/>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 </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movements__date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displayDate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movements__value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toFixed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afterbegin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D46903EB-DA54-D324-CE2F-0141E946184A}"/>
              </a:ext>
            </a:extLst>
          </p:cNvPr>
          <p:cNvSpPr txBox="1"/>
          <p:nvPr/>
        </p:nvSpPr>
        <p:spPr>
          <a:xfrm>
            <a:off x="6500191" y="119540"/>
            <a:ext cx="3197087" cy="1200329"/>
          </a:xfrm>
          <a:prstGeom prst="rect">
            <a:avLst/>
          </a:prstGeom>
          <a:noFill/>
        </p:spPr>
        <p:txBody>
          <a:bodyPr wrap="square">
            <a:spAutoFit/>
          </a:bodyPr>
          <a:lstStyle/>
          <a:p>
            <a:r>
              <a:rPr lang="en-GB" b="1" dirty="0"/>
              <a:t>We can modify our </a:t>
            </a:r>
            <a:r>
              <a:rPr lang="en-GB" b="1" dirty="0" err="1"/>
              <a:t>bankist</a:t>
            </a:r>
            <a:r>
              <a:rPr lang="en-GB" b="1" dirty="0"/>
              <a:t> app to display today, yesterday, x days ago up to a week or date in our movements section.</a:t>
            </a:r>
          </a:p>
        </p:txBody>
      </p:sp>
      <p:sp>
        <p:nvSpPr>
          <p:cNvPr id="7" name="TextBox 6">
            <a:extLst>
              <a:ext uri="{FF2B5EF4-FFF2-40B4-BE49-F238E27FC236}">
                <a16:creationId xmlns:a16="http://schemas.microsoft.com/office/drawing/2014/main" id="{E71F3830-FFE4-6C69-668C-E6623DE8CE3C}"/>
              </a:ext>
            </a:extLst>
          </p:cNvPr>
          <p:cNvSpPr txBox="1"/>
          <p:nvPr/>
        </p:nvSpPr>
        <p:spPr>
          <a:xfrm>
            <a:off x="914400" y="3120361"/>
            <a:ext cx="8077200" cy="646331"/>
          </a:xfrm>
          <a:prstGeom prst="rect">
            <a:avLst/>
          </a:prstGeom>
          <a:noFill/>
        </p:spPr>
        <p:txBody>
          <a:bodyPr wrap="square">
            <a:spAutoFit/>
          </a:bodyPr>
          <a:lstStyle/>
          <a:p>
            <a:r>
              <a:rPr lang="en-GB" b="1" dirty="0"/>
              <a:t>First we strip out the date code from the </a:t>
            </a:r>
            <a:r>
              <a:rPr lang="en-GB" b="1" dirty="0" err="1"/>
              <a:t>displayMovements</a:t>
            </a:r>
            <a:r>
              <a:rPr lang="en-GB" b="1" dirty="0"/>
              <a:t> function and put it in a separate function called </a:t>
            </a:r>
            <a:r>
              <a:rPr lang="en-GB" b="1" dirty="0" err="1"/>
              <a:t>formatMovementDate</a:t>
            </a:r>
            <a:r>
              <a:rPr lang="en-GB" b="1" dirty="0"/>
              <a:t> which takes date as a parameter.</a:t>
            </a:r>
          </a:p>
        </p:txBody>
      </p:sp>
    </p:spTree>
    <p:extLst>
      <p:ext uri="{BB962C8B-B14F-4D97-AF65-F5344CB8AC3E}">
        <p14:creationId xmlns:p14="http://schemas.microsoft.com/office/powerpoint/2010/main" val="3110004369"/>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D40DD5-A8AE-2D14-F1AE-711DBEB0BAD8}"/>
              </a:ext>
            </a:extLst>
          </p:cNvPr>
          <p:cNvSpPr txBox="1"/>
          <p:nvPr/>
        </p:nvSpPr>
        <p:spPr>
          <a:xfrm>
            <a:off x="248478" y="175451"/>
            <a:ext cx="9409044" cy="4031873"/>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round</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'Today'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'Yesterday'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daysPassed</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ago`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getDate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getMonth</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getFullYear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month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BB08A618-551F-6746-E223-9FBCA92B6468}"/>
              </a:ext>
            </a:extLst>
          </p:cNvPr>
          <p:cNvSpPr txBox="1"/>
          <p:nvPr/>
        </p:nvSpPr>
        <p:spPr>
          <a:xfrm>
            <a:off x="7421217" y="175451"/>
            <a:ext cx="2484783" cy="1477328"/>
          </a:xfrm>
          <a:prstGeom prst="rect">
            <a:avLst/>
          </a:prstGeom>
          <a:noFill/>
        </p:spPr>
        <p:txBody>
          <a:bodyPr wrap="square">
            <a:spAutoFit/>
          </a:bodyPr>
          <a:lstStyle/>
          <a:p>
            <a:r>
              <a:rPr lang="en-GB" b="1" dirty="0"/>
              <a:t>We use a function to calculate the difference between two dates (</a:t>
            </a:r>
            <a:r>
              <a:rPr lang="en-GB" b="1" dirty="0" err="1"/>
              <a:t>calcDaysPassed</a:t>
            </a:r>
            <a:r>
              <a:rPr lang="en-GB" b="1" dirty="0"/>
              <a:t>) rounding up the value.</a:t>
            </a:r>
          </a:p>
        </p:txBody>
      </p:sp>
      <p:sp>
        <p:nvSpPr>
          <p:cNvPr id="5" name="TextBox 4">
            <a:extLst>
              <a:ext uri="{FF2B5EF4-FFF2-40B4-BE49-F238E27FC236}">
                <a16:creationId xmlns:a16="http://schemas.microsoft.com/office/drawing/2014/main" id="{62373865-E155-3AB3-09C5-9709E01B8D2B}"/>
              </a:ext>
            </a:extLst>
          </p:cNvPr>
          <p:cNvSpPr txBox="1"/>
          <p:nvPr/>
        </p:nvSpPr>
        <p:spPr>
          <a:xfrm>
            <a:off x="6679095" y="1689083"/>
            <a:ext cx="3226905" cy="1477328"/>
          </a:xfrm>
          <a:prstGeom prst="rect">
            <a:avLst/>
          </a:prstGeom>
          <a:noFill/>
        </p:spPr>
        <p:txBody>
          <a:bodyPr wrap="square">
            <a:spAutoFit/>
          </a:bodyPr>
          <a:lstStyle/>
          <a:p>
            <a:r>
              <a:rPr lang="en-GB" b="1" dirty="0"/>
              <a:t>We call the </a:t>
            </a:r>
            <a:r>
              <a:rPr lang="en-GB" b="1" dirty="0" err="1"/>
              <a:t>calcDaysPassed</a:t>
            </a:r>
            <a:r>
              <a:rPr lang="en-GB" b="1" dirty="0"/>
              <a:t> function passing in the current </a:t>
            </a:r>
            <a:r>
              <a:rPr lang="en-GB" b="1" dirty="0" err="1"/>
              <a:t>dateTime</a:t>
            </a:r>
            <a:r>
              <a:rPr lang="en-GB" b="1" dirty="0"/>
              <a:t> and the date passed into the </a:t>
            </a:r>
            <a:r>
              <a:rPr lang="en-GB" b="1" dirty="0" err="1"/>
              <a:t>formatMovementDate</a:t>
            </a:r>
            <a:r>
              <a:rPr lang="en-GB" b="1" dirty="0"/>
              <a:t> function</a:t>
            </a:r>
          </a:p>
        </p:txBody>
      </p:sp>
      <p:sp>
        <p:nvSpPr>
          <p:cNvPr id="6" name="TextBox 5">
            <a:extLst>
              <a:ext uri="{FF2B5EF4-FFF2-40B4-BE49-F238E27FC236}">
                <a16:creationId xmlns:a16="http://schemas.microsoft.com/office/drawing/2014/main" id="{7ED97ACD-3E34-C54C-F449-9722041A2A39}"/>
              </a:ext>
            </a:extLst>
          </p:cNvPr>
          <p:cNvSpPr txBox="1"/>
          <p:nvPr/>
        </p:nvSpPr>
        <p:spPr>
          <a:xfrm>
            <a:off x="4373217" y="3488336"/>
            <a:ext cx="5532783" cy="1754326"/>
          </a:xfrm>
          <a:prstGeom prst="rect">
            <a:avLst/>
          </a:prstGeom>
          <a:noFill/>
        </p:spPr>
        <p:txBody>
          <a:bodyPr wrap="square">
            <a:spAutoFit/>
          </a:bodyPr>
          <a:lstStyle/>
          <a:p>
            <a:r>
              <a:rPr lang="en-GB" b="1" dirty="0"/>
              <a:t>Now we code the four returns based on the blow logic:</a:t>
            </a:r>
          </a:p>
          <a:p>
            <a:pPr marL="342900" indent="-342900">
              <a:buAutoNum type="arabicParenR"/>
            </a:pPr>
            <a:r>
              <a:rPr lang="en-GB" b="1" dirty="0"/>
              <a:t>If </a:t>
            </a:r>
            <a:r>
              <a:rPr lang="en-GB" b="1" dirty="0" err="1"/>
              <a:t>daysPassed</a:t>
            </a:r>
            <a:r>
              <a:rPr lang="en-GB" b="1" dirty="0"/>
              <a:t> is zero, return today.</a:t>
            </a:r>
          </a:p>
          <a:p>
            <a:pPr marL="342900" indent="-342900">
              <a:buAutoNum type="arabicParenR"/>
            </a:pPr>
            <a:r>
              <a:rPr lang="en-GB" b="1" dirty="0"/>
              <a:t>If </a:t>
            </a:r>
            <a:r>
              <a:rPr lang="en-GB" b="1" dirty="0" err="1"/>
              <a:t>DaysPassed</a:t>
            </a:r>
            <a:r>
              <a:rPr lang="en-GB" b="1" dirty="0"/>
              <a:t> is 1, return yesterday,</a:t>
            </a:r>
          </a:p>
          <a:p>
            <a:pPr marL="342900" indent="-342900">
              <a:buAutoNum type="arabicParenR"/>
            </a:pPr>
            <a:r>
              <a:rPr lang="en-GB" b="1" dirty="0"/>
              <a:t>If days passed is equal to or less than 7 return ‘</a:t>
            </a:r>
            <a:r>
              <a:rPr lang="en-GB" b="1" dirty="0" err="1"/>
              <a:t>daysPassed</a:t>
            </a:r>
            <a:r>
              <a:rPr lang="en-GB" b="1" dirty="0"/>
              <a:t>’ ago</a:t>
            </a:r>
          </a:p>
          <a:p>
            <a:pPr marL="342900" indent="-342900">
              <a:buAutoNum type="arabicParenR"/>
            </a:pPr>
            <a:r>
              <a:rPr lang="en-GB" b="1" dirty="0"/>
              <a:t>If none of above format the date as dd/mm/</a:t>
            </a:r>
            <a:r>
              <a:rPr lang="en-GB" b="1" dirty="0" err="1"/>
              <a:t>yyyy</a:t>
            </a:r>
            <a:endParaRPr lang="en-GB" b="1" dirty="0"/>
          </a:p>
        </p:txBody>
      </p:sp>
      <p:sp>
        <p:nvSpPr>
          <p:cNvPr id="7" name="TextBox 6">
            <a:extLst>
              <a:ext uri="{FF2B5EF4-FFF2-40B4-BE49-F238E27FC236}">
                <a16:creationId xmlns:a16="http://schemas.microsoft.com/office/drawing/2014/main" id="{011948BF-84EA-73A4-FCAE-D7E4EA63ADE8}"/>
              </a:ext>
            </a:extLst>
          </p:cNvPr>
          <p:cNvSpPr txBox="1"/>
          <p:nvPr/>
        </p:nvSpPr>
        <p:spPr>
          <a:xfrm>
            <a:off x="248478" y="4365499"/>
            <a:ext cx="3874605" cy="1754326"/>
          </a:xfrm>
          <a:prstGeom prst="rect">
            <a:avLst/>
          </a:prstGeom>
          <a:noFill/>
        </p:spPr>
        <p:txBody>
          <a:bodyPr wrap="square">
            <a:spAutoFit/>
          </a:bodyPr>
          <a:lstStyle/>
          <a:p>
            <a:r>
              <a:rPr lang="en-GB" b="1" dirty="0"/>
              <a:t>Note that this works because JavaScript will read each if statement until true then it returns and does not look at the rest of the code. We do not need to end with an else or use complicated else if statements.</a:t>
            </a:r>
          </a:p>
        </p:txBody>
      </p:sp>
    </p:spTree>
    <p:extLst>
      <p:ext uri="{BB962C8B-B14F-4D97-AF65-F5344CB8AC3E}">
        <p14:creationId xmlns:p14="http://schemas.microsoft.com/office/powerpoint/2010/main" val="2382713797"/>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94A02E-02CE-771B-0417-AD0039D4023B}"/>
              </a:ext>
            </a:extLst>
          </p:cNvPr>
          <p:cNvPicPr>
            <a:picLocks noChangeAspect="1"/>
          </p:cNvPicPr>
          <p:nvPr/>
        </p:nvPicPr>
        <p:blipFill>
          <a:blip r:embed="rId2"/>
          <a:stretch>
            <a:fillRect/>
          </a:stretch>
        </p:blipFill>
        <p:spPr>
          <a:xfrm>
            <a:off x="184081" y="215140"/>
            <a:ext cx="8848725" cy="5553075"/>
          </a:xfrm>
          <a:prstGeom prst="rect">
            <a:avLst/>
          </a:prstGeom>
        </p:spPr>
      </p:pic>
      <p:sp>
        <p:nvSpPr>
          <p:cNvPr id="11" name="Rectangle 10">
            <a:extLst>
              <a:ext uri="{FF2B5EF4-FFF2-40B4-BE49-F238E27FC236}">
                <a16:creationId xmlns:a16="http://schemas.microsoft.com/office/drawing/2014/main" id="{93C1F262-F939-54C5-DBB2-81871065CD4E}"/>
              </a:ext>
            </a:extLst>
          </p:cNvPr>
          <p:cNvSpPr/>
          <p:nvPr/>
        </p:nvSpPr>
        <p:spPr>
          <a:xfrm>
            <a:off x="6160811" y="4303455"/>
            <a:ext cx="3745189" cy="255454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6D1EB71A-0D84-85CB-DA5A-C9876F1A9FBE}"/>
              </a:ext>
            </a:extLst>
          </p:cNvPr>
          <p:cNvSpPr/>
          <p:nvPr/>
        </p:nvSpPr>
        <p:spPr>
          <a:xfrm>
            <a:off x="1855304" y="2451652"/>
            <a:ext cx="728870" cy="34455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F6D567A1-7754-EFF0-10D6-4C42E86612D7}"/>
              </a:ext>
            </a:extLst>
          </p:cNvPr>
          <p:cNvSpPr/>
          <p:nvPr/>
        </p:nvSpPr>
        <p:spPr>
          <a:xfrm>
            <a:off x="1490869" y="3130825"/>
            <a:ext cx="629479" cy="34455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A0A62596-2FEA-585D-9431-7AD710047DB4}"/>
              </a:ext>
            </a:extLst>
          </p:cNvPr>
          <p:cNvSpPr/>
          <p:nvPr/>
        </p:nvSpPr>
        <p:spPr>
          <a:xfrm>
            <a:off x="1855304" y="3809998"/>
            <a:ext cx="821635" cy="34455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FD993327-4431-A1D1-BA3E-084731403972}"/>
              </a:ext>
            </a:extLst>
          </p:cNvPr>
          <p:cNvSpPr/>
          <p:nvPr/>
        </p:nvSpPr>
        <p:spPr>
          <a:xfrm>
            <a:off x="1828800" y="4489171"/>
            <a:ext cx="821635" cy="34455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Rounded Corners 7">
            <a:extLst>
              <a:ext uri="{FF2B5EF4-FFF2-40B4-BE49-F238E27FC236}">
                <a16:creationId xmlns:a16="http://schemas.microsoft.com/office/drawing/2014/main" id="{DFEA6015-B509-48B7-9D5A-C8EF7B5FF541}"/>
              </a:ext>
            </a:extLst>
          </p:cNvPr>
          <p:cNvSpPr/>
          <p:nvPr/>
        </p:nvSpPr>
        <p:spPr>
          <a:xfrm>
            <a:off x="1818860" y="5168344"/>
            <a:ext cx="821635" cy="34455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A895DCAC-403D-DA83-1DFA-3752D7C2D30A}"/>
              </a:ext>
            </a:extLst>
          </p:cNvPr>
          <p:cNvSpPr txBox="1"/>
          <p:nvPr/>
        </p:nvSpPr>
        <p:spPr>
          <a:xfrm>
            <a:off x="6160811" y="4303455"/>
            <a:ext cx="3745189" cy="2554545"/>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movementsDates</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'2019-11-01T13:15:33.035Z'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'2019-11-30T09:48:16.867Z'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'2019-12-25T06:04:23.907Z'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'2020-01-25T14:18:46.235Z'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'2022-05-08T16:33:06.386Z'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'2022-05-10T14:43:26.374Z'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'2022-05-13T18:49:59.371Z'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'2022-05-12T12:01:20.894Z'</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12" name="TextBox 11">
            <a:extLst>
              <a:ext uri="{FF2B5EF4-FFF2-40B4-BE49-F238E27FC236}">
                <a16:creationId xmlns:a16="http://schemas.microsoft.com/office/drawing/2014/main" id="{91D7CC19-2CB3-2D8A-5B30-9215E4B5B28E}"/>
              </a:ext>
            </a:extLst>
          </p:cNvPr>
          <p:cNvSpPr txBox="1"/>
          <p:nvPr/>
        </p:nvSpPr>
        <p:spPr>
          <a:xfrm>
            <a:off x="2120347" y="6055812"/>
            <a:ext cx="4040463" cy="646331"/>
          </a:xfrm>
          <a:prstGeom prst="rect">
            <a:avLst/>
          </a:prstGeom>
          <a:noFill/>
        </p:spPr>
        <p:txBody>
          <a:bodyPr wrap="square">
            <a:spAutoFit/>
          </a:bodyPr>
          <a:lstStyle/>
          <a:p>
            <a:r>
              <a:rPr lang="en-GB" b="1" dirty="0"/>
              <a:t>For testing purposes the dates were modified in the </a:t>
            </a:r>
            <a:r>
              <a:rPr lang="en-GB" b="1" dirty="0" err="1"/>
              <a:t>movementDates</a:t>
            </a:r>
            <a:r>
              <a:rPr lang="en-GB" b="1" dirty="0"/>
              <a:t> object.</a:t>
            </a:r>
          </a:p>
        </p:txBody>
      </p:sp>
    </p:spTree>
    <p:extLst>
      <p:ext uri="{BB962C8B-B14F-4D97-AF65-F5344CB8AC3E}">
        <p14:creationId xmlns:p14="http://schemas.microsoft.com/office/powerpoint/2010/main" val="535975185"/>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007A90-E8E5-9AB2-70EB-A47850E96005}"/>
              </a:ext>
            </a:extLst>
          </p:cNvPr>
          <p:cNvSpPr txBox="1"/>
          <p:nvPr/>
        </p:nvSpPr>
        <p:spPr>
          <a:xfrm>
            <a:off x="145774" y="51111"/>
            <a:ext cx="4214192" cy="584775"/>
          </a:xfrm>
          <a:prstGeom prst="rect">
            <a:avLst/>
          </a:prstGeom>
          <a:noFill/>
        </p:spPr>
        <p:txBody>
          <a:bodyPr wrap="square">
            <a:spAutoFit/>
          </a:bodyPr>
          <a:lstStyle/>
          <a:p>
            <a:r>
              <a:rPr lang="en-GB" sz="3200" dirty="0">
                <a:solidFill>
                  <a:srgbClr val="1C1D1F"/>
                </a:solidFill>
              </a:rPr>
              <a:t>Internationalising Dates</a:t>
            </a:r>
            <a:endParaRPr lang="en-GB" sz="3200" b="0" i="0" dirty="0">
              <a:solidFill>
                <a:srgbClr val="1C1D1F"/>
              </a:solidFill>
              <a:effectLst/>
            </a:endParaRPr>
          </a:p>
        </p:txBody>
      </p:sp>
      <p:sp>
        <p:nvSpPr>
          <p:cNvPr id="3" name="TextBox 2">
            <a:extLst>
              <a:ext uri="{FF2B5EF4-FFF2-40B4-BE49-F238E27FC236}">
                <a16:creationId xmlns:a16="http://schemas.microsoft.com/office/drawing/2014/main" id="{92C6A0FE-8DF0-7769-8623-67CD3DA18CCB}"/>
              </a:ext>
            </a:extLst>
          </p:cNvPr>
          <p:cNvSpPr txBox="1"/>
          <p:nvPr/>
        </p:nvSpPr>
        <p:spPr>
          <a:xfrm>
            <a:off x="145774" y="576476"/>
            <a:ext cx="9760227" cy="646331"/>
          </a:xfrm>
          <a:prstGeom prst="rect">
            <a:avLst/>
          </a:prstGeom>
          <a:noFill/>
        </p:spPr>
        <p:txBody>
          <a:bodyPr wrap="square">
            <a:spAutoFit/>
          </a:bodyPr>
          <a:lstStyle/>
          <a:p>
            <a:r>
              <a:rPr lang="en-GB" b="1" dirty="0"/>
              <a:t>Internationalising date means we change it for the location of the user, i.e. in the USA date is mm/dd/</a:t>
            </a:r>
            <a:r>
              <a:rPr lang="en-GB" b="1" dirty="0" err="1"/>
              <a:t>yyyy</a:t>
            </a:r>
            <a:r>
              <a:rPr lang="en-GB" b="1" dirty="0"/>
              <a:t>, in Europe it is dd/mm/</a:t>
            </a:r>
            <a:r>
              <a:rPr lang="en-GB" b="1" dirty="0" err="1"/>
              <a:t>yyyy</a:t>
            </a:r>
            <a:r>
              <a:rPr lang="en-GB" b="1" dirty="0"/>
              <a:t>.</a:t>
            </a:r>
          </a:p>
        </p:txBody>
      </p:sp>
      <p:sp>
        <p:nvSpPr>
          <p:cNvPr id="5" name="TextBox 4">
            <a:extLst>
              <a:ext uri="{FF2B5EF4-FFF2-40B4-BE49-F238E27FC236}">
                <a16:creationId xmlns:a16="http://schemas.microsoft.com/office/drawing/2014/main" id="{BB94164B-9E63-C866-2236-5B4C8A861C3F}"/>
              </a:ext>
            </a:extLst>
          </p:cNvPr>
          <p:cNvSpPr txBox="1"/>
          <p:nvPr/>
        </p:nvSpPr>
        <p:spPr>
          <a:xfrm>
            <a:off x="145774" y="1176904"/>
            <a:ext cx="9250017" cy="181588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getDate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getMonth</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getFullYear</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getHours</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now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getMinutes</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month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hours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0FFC6B51-D183-64EA-D9EF-5560CDCF8B7A}"/>
              </a:ext>
            </a:extLst>
          </p:cNvPr>
          <p:cNvSpPr txBox="1"/>
          <p:nvPr/>
        </p:nvSpPr>
        <p:spPr>
          <a:xfrm>
            <a:off x="6188765" y="925497"/>
            <a:ext cx="3717235" cy="1754326"/>
          </a:xfrm>
          <a:prstGeom prst="rect">
            <a:avLst/>
          </a:prstGeom>
          <a:noFill/>
        </p:spPr>
        <p:txBody>
          <a:bodyPr wrap="square">
            <a:spAutoFit/>
          </a:bodyPr>
          <a:lstStyle/>
          <a:p>
            <a:r>
              <a:rPr lang="en-GB" b="1" dirty="0"/>
              <a:t>This code snippet will format a date manually to European standard of dd/mm/</a:t>
            </a:r>
            <a:r>
              <a:rPr lang="en-GB" b="1" dirty="0" err="1"/>
              <a:t>yyyy</a:t>
            </a:r>
            <a:r>
              <a:rPr lang="en-GB" b="1" dirty="0"/>
              <a:t> but JavaScript has an automatic internationalisation API that can change dates, numbers and languages for us.</a:t>
            </a:r>
          </a:p>
        </p:txBody>
      </p:sp>
      <p:sp>
        <p:nvSpPr>
          <p:cNvPr id="8" name="TextBox 7">
            <a:extLst>
              <a:ext uri="{FF2B5EF4-FFF2-40B4-BE49-F238E27FC236}">
                <a16:creationId xmlns:a16="http://schemas.microsoft.com/office/drawing/2014/main" id="{DCA268AE-2D5D-3F10-CF7B-A31B46819192}"/>
              </a:ext>
            </a:extLst>
          </p:cNvPr>
          <p:cNvSpPr txBox="1"/>
          <p:nvPr/>
        </p:nvSpPr>
        <p:spPr>
          <a:xfrm>
            <a:off x="145774" y="3438893"/>
            <a:ext cx="7924800"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668A5189-EDAE-F033-47D3-D422F5902D3C}"/>
              </a:ext>
            </a:extLst>
          </p:cNvPr>
          <p:cNvSpPr txBox="1"/>
          <p:nvPr/>
        </p:nvSpPr>
        <p:spPr>
          <a:xfrm>
            <a:off x="3081130" y="3068935"/>
            <a:ext cx="6824870" cy="646331"/>
          </a:xfrm>
          <a:prstGeom prst="rect">
            <a:avLst/>
          </a:prstGeom>
          <a:noFill/>
        </p:spPr>
        <p:txBody>
          <a:bodyPr wrap="square">
            <a:spAutoFit/>
          </a:bodyPr>
          <a:lstStyle/>
          <a:p>
            <a:r>
              <a:rPr lang="en-GB" b="1" dirty="0"/>
              <a:t>We can replace all of the above code with the less clunky </a:t>
            </a:r>
            <a:r>
              <a:rPr lang="en-GB" b="1" dirty="0" err="1"/>
              <a:t>Intl.DateTimeFormat</a:t>
            </a:r>
            <a:r>
              <a:rPr lang="en-GB" b="1" dirty="0"/>
              <a:t> function which takes a language as a parameter.</a:t>
            </a:r>
          </a:p>
        </p:txBody>
      </p:sp>
      <p:pic>
        <p:nvPicPr>
          <p:cNvPr id="11" name="Picture 10">
            <a:extLst>
              <a:ext uri="{FF2B5EF4-FFF2-40B4-BE49-F238E27FC236}">
                <a16:creationId xmlns:a16="http://schemas.microsoft.com/office/drawing/2014/main" id="{1CA255ED-65EB-B9C8-6D5C-82F8DACE0785}"/>
              </a:ext>
            </a:extLst>
          </p:cNvPr>
          <p:cNvPicPr>
            <a:picLocks noChangeAspect="1"/>
          </p:cNvPicPr>
          <p:nvPr/>
        </p:nvPicPr>
        <p:blipFill>
          <a:blip r:embed="rId2"/>
          <a:stretch>
            <a:fillRect/>
          </a:stretch>
        </p:blipFill>
        <p:spPr>
          <a:xfrm>
            <a:off x="238538" y="4161373"/>
            <a:ext cx="8867775" cy="2009775"/>
          </a:xfrm>
          <a:prstGeom prst="rect">
            <a:avLst/>
          </a:prstGeom>
        </p:spPr>
      </p:pic>
      <p:sp>
        <p:nvSpPr>
          <p:cNvPr id="12" name="Rectangle: Rounded Corners 11">
            <a:extLst>
              <a:ext uri="{FF2B5EF4-FFF2-40B4-BE49-F238E27FC236}">
                <a16:creationId xmlns:a16="http://schemas.microsoft.com/office/drawing/2014/main" id="{C68EDB86-D0EC-33A1-4FE1-8729FB863E6F}"/>
              </a:ext>
            </a:extLst>
          </p:cNvPr>
          <p:cNvSpPr/>
          <p:nvPr/>
        </p:nvSpPr>
        <p:spPr>
          <a:xfrm>
            <a:off x="331304" y="5607451"/>
            <a:ext cx="1219200" cy="357809"/>
          </a:xfrm>
          <a:prstGeom prst="round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44719E11-E1C2-9660-4271-2C8A807A4CA8}"/>
              </a:ext>
            </a:extLst>
          </p:cNvPr>
          <p:cNvSpPr txBox="1"/>
          <p:nvPr/>
        </p:nvSpPr>
        <p:spPr>
          <a:xfrm>
            <a:off x="1911627" y="5607451"/>
            <a:ext cx="4446104" cy="369332"/>
          </a:xfrm>
          <a:prstGeom prst="rect">
            <a:avLst/>
          </a:prstGeom>
          <a:noFill/>
        </p:spPr>
        <p:txBody>
          <a:bodyPr wrap="square">
            <a:spAutoFit/>
          </a:bodyPr>
          <a:lstStyle/>
          <a:p>
            <a:r>
              <a:rPr lang="en-GB" b="1" dirty="0">
                <a:solidFill>
                  <a:srgbClr val="FF0000"/>
                </a:solidFill>
              </a:rPr>
              <a:t>This is what date looks like in ‘</a:t>
            </a:r>
            <a:r>
              <a:rPr lang="en-GB" b="1" dirty="0" err="1">
                <a:solidFill>
                  <a:srgbClr val="FF0000"/>
                </a:solidFill>
              </a:rPr>
              <a:t>en</a:t>
            </a:r>
            <a:r>
              <a:rPr lang="en-GB" b="1" dirty="0">
                <a:solidFill>
                  <a:srgbClr val="FF0000"/>
                </a:solidFill>
              </a:rPr>
              <a:t>-US’ format.</a:t>
            </a:r>
          </a:p>
        </p:txBody>
      </p:sp>
      <p:sp>
        <p:nvSpPr>
          <p:cNvPr id="15" name="TextBox 14">
            <a:extLst>
              <a:ext uri="{FF2B5EF4-FFF2-40B4-BE49-F238E27FC236}">
                <a16:creationId xmlns:a16="http://schemas.microsoft.com/office/drawing/2014/main" id="{F2C39376-B6C2-20DF-2064-5C12A1AECACE}"/>
              </a:ext>
            </a:extLst>
          </p:cNvPr>
          <p:cNvSpPr txBox="1"/>
          <p:nvPr/>
        </p:nvSpPr>
        <p:spPr>
          <a:xfrm>
            <a:off x="145774" y="6198468"/>
            <a:ext cx="9353755" cy="646331"/>
          </a:xfrm>
          <a:prstGeom prst="rect">
            <a:avLst/>
          </a:prstGeom>
          <a:noFill/>
        </p:spPr>
        <p:txBody>
          <a:bodyPr wrap="square">
            <a:spAutoFit/>
          </a:bodyPr>
          <a:lstStyle/>
          <a:p>
            <a:r>
              <a:rPr lang="en-GB" dirty="0">
                <a:hlinkClick r:id="rId3"/>
              </a:rPr>
              <a:t>https://developer.mozilla.org/en-US/docs/Web/JavaScript/Reference/Global_Objects/Intl</a:t>
            </a:r>
            <a:endParaRPr lang="en-GB" dirty="0"/>
          </a:p>
          <a:p>
            <a:endParaRPr lang="en-GB" dirty="0"/>
          </a:p>
        </p:txBody>
      </p:sp>
    </p:spTree>
    <p:extLst>
      <p:ext uri="{BB962C8B-B14F-4D97-AF65-F5344CB8AC3E}">
        <p14:creationId xmlns:p14="http://schemas.microsoft.com/office/powerpoint/2010/main" val="1316555477"/>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A1683F-F889-A2F2-02EB-5E49F31BEEDE}"/>
              </a:ext>
            </a:extLst>
          </p:cNvPr>
          <p:cNvPicPr>
            <a:picLocks noChangeAspect="1"/>
          </p:cNvPicPr>
          <p:nvPr/>
        </p:nvPicPr>
        <p:blipFill>
          <a:blip r:embed="rId2"/>
          <a:stretch>
            <a:fillRect/>
          </a:stretch>
        </p:blipFill>
        <p:spPr>
          <a:xfrm>
            <a:off x="367747" y="974242"/>
            <a:ext cx="8848725" cy="1914525"/>
          </a:xfrm>
          <a:prstGeom prst="rect">
            <a:avLst/>
          </a:prstGeom>
        </p:spPr>
      </p:pic>
      <p:sp>
        <p:nvSpPr>
          <p:cNvPr id="5" name="TextBox 4">
            <a:extLst>
              <a:ext uri="{FF2B5EF4-FFF2-40B4-BE49-F238E27FC236}">
                <a16:creationId xmlns:a16="http://schemas.microsoft.com/office/drawing/2014/main" id="{09340C04-636B-4FEE-B94A-6D0EDA4DFF76}"/>
              </a:ext>
            </a:extLst>
          </p:cNvPr>
          <p:cNvSpPr txBox="1"/>
          <p:nvPr/>
        </p:nvSpPr>
        <p:spPr>
          <a:xfrm>
            <a:off x="367747" y="274479"/>
            <a:ext cx="8848725"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-GB'</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ECE9F247-DC17-5CAA-40AC-2B97DCABA668}"/>
              </a:ext>
            </a:extLst>
          </p:cNvPr>
          <p:cNvSpPr/>
          <p:nvPr/>
        </p:nvSpPr>
        <p:spPr>
          <a:xfrm>
            <a:off x="463826" y="2372139"/>
            <a:ext cx="1219200" cy="357809"/>
          </a:xfrm>
          <a:prstGeom prst="round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EA5908A3-9E31-5441-7E60-3DA7A803AF61}"/>
              </a:ext>
            </a:extLst>
          </p:cNvPr>
          <p:cNvSpPr txBox="1"/>
          <p:nvPr/>
        </p:nvSpPr>
        <p:spPr>
          <a:xfrm>
            <a:off x="2070653" y="2372139"/>
            <a:ext cx="4446104" cy="369332"/>
          </a:xfrm>
          <a:prstGeom prst="rect">
            <a:avLst/>
          </a:prstGeom>
          <a:noFill/>
        </p:spPr>
        <p:txBody>
          <a:bodyPr wrap="square">
            <a:spAutoFit/>
          </a:bodyPr>
          <a:lstStyle/>
          <a:p>
            <a:r>
              <a:rPr lang="en-GB" b="1" dirty="0">
                <a:solidFill>
                  <a:srgbClr val="FF0000"/>
                </a:solidFill>
              </a:rPr>
              <a:t>This is what date looks like in ‘</a:t>
            </a:r>
            <a:r>
              <a:rPr lang="en-GB" b="1" dirty="0" err="1">
                <a:solidFill>
                  <a:srgbClr val="FF0000"/>
                </a:solidFill>
              </a:rPr>
              <a:t>en</a:t>
            </a:r>
            <a:r>
              <a:rPr lang="en-GB" b="1" dirty="0">
                <a:solidFill>
                  <a:srgbClr val="FF0000"/>
                </a:solidFill>
              </a:rPr>
              <a:t>-GB’ format.</a:t>
            </a:r>
          </a:p>
        </p:txBody>
      </p:sp>
      <p:sp>
        <p:nvSpPr>
          <p:cNvPr id="9" name="TextBox 8">
            <a:extLst>
              <a:ext uri="{FF2B5EF4-FFF2-40B4-BE49-F238E27FC236}">
                <a16:creationId xmlns:a16="http://schemas.microsoft.com/office/drawing/2014/main" id="{AD1E1B43-C7EF-9B69-7215-FF1E728B941A}"/>
              </a:ext>
            </a:extLst>
          </p:cNvPr>
          <p:cNvSpPr txBox="1"/>
          <p:nvPr/>
        </p:nvSpPr>
        <p:spPr>
          <a:xfrm>
            <a:off x="327990" y="3308889"/>
            <a:ext cx="9014792"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1FE27717-5D91-B88F-8961-132BF0F17697}"/>
              </a:ext>
            </a:extLst>
          </p:cNvPr>
          <p:cNvPicPr>
            <a:picLocks noChangeAspect="1"/>
          </p:cNvPicPr>
          <p:nvPr/>
        </p:nvPicPr>
        <p:blipFill>
          <a:blip r:embed="rId3"/>
          <a:stretch>
            <a:fillRect/>
          </a:stretch>
        </p:blipFill>
        <p:spPr>
          <a:xfrm>
            <a:off x="367746" y="4084360"/>
            <a:ext cx="8848725" cy="1971675"/>
          </a:xfrm>
          <a:prstGeom prst="rect">
            <a:avLst/>
          </a:prstGeom>
        </p:spPr>
      </p:pic>
      <p:sp>
        <p:nvSpPr>
          <p:cNvPr id="12" name="Rectangle: Rounded Corners 11">
            <a:extLst>
              <a:ext uri="{FF2B5EF4-FFF2-40B4-BE49-F238E27FC236}">
                <a16:creationId xmlns:a16="http://schemas.microsoft.com/office/drawing/2014/main" id="{1907C2B4-6551-9EA6-45AC-9129626A1CD1}"/>
              </a:ext>
            </a:extLst>
          </p:cNvPr>
          <p:cNvSpPr/>
          <p:nvPr/>
        </p:nvSpPr>
        <p:spPr>
          <a:xfrm>
            <a:off x="367746" y="5479773"/>
            <a:ext cx="1219200" cy="357809"/>
          </a:xfrm>
          <a:prstGeom prst="round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D61E9E54-36A6-6E66-8715-C605B1CAC60C}"/>
              </a:ext>
            </a:extLst>
          </p:cNvPr>
          <p:cNvSpPr txBox="1"/>
          <p:nvPr/>
        </p:nvSpPr>
        <p:spPr>
          <a:xfrm>
            <a:off x="1948068" y="5479773"/>
            <a:ext cx="5088835" cy="369332"/>
          </a:xfrm>
          <a:prstGeom prst="rect">
            <a:avLst/>
          </a:prstGeom>
          <a:noFill/>
        </p:spPr>
        <p:txBody>
          <a:bodyPr wrap="square">
            <a:spAutoFit/>
          </a:bodyPr>
          <a:lstStyle/>
          <a:p>
            <a:r>
              <a:rPr lang="en-GB" b="1" dirty="0">
                <a:solidFill>
                  <a:srgbClr val="FF0000"/>
                </a:solidFill>
              </a:rPr>
              <a:t>This is what date looks like in Arabic Syrian format.</a:t>
            </a:r>
          </a:p>
        </p:txBody>
      </p:sp>
      <p:sp>
        <p:nvSpPr>
          <p:cNvPr id="15" name="TextBox 14">
            <a:extLst>
              <a:ext uri="{FF2B5EF4-FFF2-40B4-BE49-F238E27FC236}">
                <a16:creationId xmlns:a16="http://schemas.microsoft.com/office/drawing/2014/main" id="{B5FB63F8-3556-B2C6-E72A-6B3514EAD0B7}"/>
              </a:ext>
            </a:extLst>
          </p:cNvPr>
          <p:cNvSpPr txBox="1"/>
          <p:nvPr/>
        </p:nvSpPr>
        <p:spPr>
          <a:xfrm>
            <a:off x="367747" y="6246731"/>
            <a:ext cx="8848724" cy="646331"/>
          </a:xfrm>
          <a:prstGeom prst="rect">
            <a:avLst/>
          </a:prstGeom>
          <a:noFill/>
        </p:spPr>
        <p:txBody>
          <a:bodyPr wrap="square">
            <a:spAutoFit/>
          </a:bodyPr>
          <a:lstStyle/>
          <a:p>
            <a:r>
              <a:rPr lang="en-GB" dirty="0"/>
              <a:t>For a complete list of language codes </a:t>
            </a:r>
            <a:r>
              <a:rPr lang="en-GB" dirty="0">
                <a:hlinkClick r:id="rId4"/>
              </a:rPr>
              <a:t>http://www.lingoes.net/en/translator/langcode.html</a:t>
            </a:r>
            <a:endParaRPr lang="en-GB" dirty="0"/>
          </a:p>
          <a:p>
            <a:endParaRPr lang="en-GB" dirty="0"/>
          </a:p>
        </p:txBody>
      </p:sp>
    </p:spTree>
    <p:extLst>
      <p:ext uri="{BB962C8B-B14F-4D97-AF65-F5344CB8AC3E}">
        <p14:creationId xmlns:p14="http://schemas.microsoft.com/office/powerpoint/2010/main" val="2128310556"/>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20950A-DDBE-9F62-1B82-BF8C59195275}"/>
              </a:ext>
            </a:extLst>
          </p:cNvPr>
          <p:cNvSpPr txBox="1"/>
          <p:nvPr/>
        </p:nvSpPr>
        <p:spPr>
          <a:xfrm>
            <a:off x="132522" y="141167"/>
            <a:ext cx="9409043" cy="280076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'long'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weekday: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'long’</a:t>
            </a:r>
            <a:r>
              <a:rPr lang="en-GB" sz="1600" b="1" dirty="0">
                <a:solidFill>
                  <a:srgbClr val="D4D4D4"/>
                </a:solidFill>
                <a:effectLst/>
                <a:latin typeface="Consolas" panose="020B0609020204030204" pitchFamily="49" charset="0"/>
              </a:rPr>
              <a:t>,</a:t>
            </a:r>
          </a:p>
          <a:p>
            <a:r>
              <a:rPr lang="en-GB" sz="1600" b="1" dirty="0">
                <a:solidFill>
                  <a:srgbClr val="6A9955"/>
                </a:solidFill>
                <a:effectLst/>
                <a:latin typeface="Consolas" panose="020B0609020204030204" pitchFamily="49" charset="0"/>
              </a:rPr>
              <a:t>// numeric, -2 digit, short, narrow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'es-</a:t>
            </a:r>
            <a:r>
              <a:rPr lang="en-GB" sz="1600" b="1" dirty="0" err="1">
                <a:solidFill>
                  <a:srgbClr val="CE9178"/>
                </a:solidFill>
                <a:effectLst/>
                <a:latin typeface="Consolas" panose="020B0609020204030204" pitchFamily="49" charset="0"/>
              </a:rPr>
              <a:t>ES'</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C8B342F1-463C-40E4-FBC2-79416CCFB5A6}"/>
              </a:ext>
            </a:extLst>
          </p:cNvPr>
          <p:cNvPicPr>
            <a:picLocks noChangeAspect="1"/>
          </p:cNvPicPr>
          <p:nvPr/>
        </p:nvPicPr>
        <p:blipFill>
          <a:blip r:embed="rId2"/>
          <a:stretch>
            <a:fillRect/>
          </a:stretch>
        </p:blipFill>
        <p:spPr>
          <a:xfrm>
            <a:off x="132522" y="3141988"/>
            <a:ext cx="8848725" cy="2009775"/>
          </a:xfrm>
          <a:prstGeom prst="rect">
            <a:avLst/>
          </a:prstGeom>
        </p:spPr>
      </p:pic>
      <p:sp>
        <p:nvSpPr>
          <p:cNvPr id="6" name="Rectangle: Rounded Corners 5">
            <a:extLst>
              <a:ext uri="{FF2B5EF4-FFF2-40B4-BE49-F238E27FC236}">
                <a16:creationId xmlns:a16="http://schemas.microsoft.com/office/drawing/2014/main" id="{083F89D3-2BCA-26ED-62FE-A69D205DD585}"/>
              </a:ext>
            </a:extLst>
          </p:cNvPr>
          <p:cNvSpPr/>
          <p:nvPr/>
        </p:nvSpPr>
        <p:spPr>
          <a:xfrm>
            <a:off x="253242" y="4573271"/>
            <a:ext cx="2756452" cy="357809"/>
          </a:xfrm>
          <a:prstGeom prst="round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5CC38EA8-84E8-43C3-7AE5-5D5426E52200}"/>
              </a:ext>
            </a:extLst>
          </p:cNvPr>
          <p:cNvSpPr txBox="1"/>
          <p:nvPr/>
        </p:nvSpPr>
        <p:spPr>
          <a:xfrm>
            <a:off x="3238295" y="4573271"/>
            <a:ext cx="2143538" cy="369332"/>
          </a:xfrm>
          <a:prstGeom prst="rect">
            <a:avLst/>
          </a:prstGeom>
          <a:noFill/>
        </p:spPr>
        <p:txBody>
          <a:bodyPr wrap="square">
            <a:spAutoFit/>
          </a:bodyPr>
          <a:lstStyle/>
          <a:p>
            <a:r>
              <a:rPr lang="en-GB" b="1" dirty="0">
                <a:solidFill>
                  <a:srgbClr val="FF0000"/>
                </a:solidFill>
              </a:rPr>
              <a:t>Date with options.</a:t>
            </a:r>
          </a:p>
        </p:txBody>
      </p:sp>
      <p:sp>
        <p:nvSpPr>
          <p:cNvPr id="8" name="TextBox 7">
            <a:extLst>
              <a:ext uri="{FF2B5EF4-FFF2-40B4-BE49-F238E27FC236}">
                <a16:creationId xmlns:a16="http://schemas.microsoft.com/office/drawing/2014/main" id="{442F496A-7835-B158-47A7-CDA83124A6F6}"/>
              </a:ext>
            </a:extLst>
          </p:cNvPr>
          <p:cNvSpPr txBox="1"/>
          <p:nvPr/>
        </p:nvSpPr>
        <p:spPr>
          <a:xfrm>
            <a:off x="3342860" y="2231886"/>
            <a:ext cx="6563139" cy="369332"/>
          </a:xfrm>
          <a:prstGeom prst="rect">
            <a:avLst/>
          </a:prstGeom>
          <a:noFill/>
        </p:spPr>
        <p:txBody>
          <a:bodyPr wrap="square">
            <a:spAutoFit/>
          </a:bodyPr>
          <a:lstStyle/>
          <a:p>
            <a:r>
              <a:rPr lang="en-GB" b="1" dirty="0"/>
              <a:t>The Intl-</a:t>
            </a:r>
            <a:r>
              <a:rPr lang="en-GB" b="1" dirty="0" err="1"/>
              <a:t>DateTimeFormat</a:t>
            </a:r>
            <a:r>
              <a:rPr lang="en-GB" b="1" dirty="0"/>
              <a:t> takes the language and an options object. </a:t>
            </a:r>
          </a:p>
        </p:txBody>
      </p:sp>
      <p:sp>
        <p:nvSpPr>
          <p:cNvPr id="9" name="TextBox 8">
            <a:extLst>
              <a:ext uri="{FF2B5EF4-FFF2-40B4-BE49-F238E27FC236}">
                <a16:creationId xmlns:a16="http://schemas.microsoft.com/office/drawing/2014/main" id="{02ABF332-588D-394D-CE92-0F532CB73E88}"/>
              </a:ext>
            </a:extLst>
          </p:cNvPr>
          <p:cNvSpPr txBox="1"/>
          <p:nvPr/>
        </p:nvSpPr>
        <p:spPr>
          <a:xfrm>
            <a:off x="2994992" y="341221"/>
            <a:ext cx="6911008" cy="1200329"/>
          </a:xfrm>
          <a:prstGeom prst="rect">
            <a:avLst/>
          </a:prstGeom>
          <a:noFill/>
        </p:spPr>
        <p:txBody>
          <a:bodyPr wrap="square">
            <a:spAutoFit/>
          </a:bodyPr>
          <a:lstStyle/>
          <a:p>
            <a:r>
              <a:rPr lang="en-GB" b="1" dirty="0"/>
              <a:t>We can create an external options object and </a:t>
            </a:r>
            <a:r>
              <a:rPr lang="en-GB" b="1" dirty="0" err="1"/>
              <a:t>specift</a:t>
            </a:r>
            <a:r>
              <a:rPr lang="en-GB" b="1" dirty="0"/>
              <a:t> all that we want in the date and time format and if we want long, short, numeric, -2 digit, narrow etc. month: long would be the full month i.e. November whereas month: short would be three letter month i.e. Nov.</a:t>
            </a:r>
          </a:p>
        </p:txBody>
      </p:sp>
    </p:spTree>
    <p:extLst>
      <p:ext uri="{BB962C8B-B14F-4D97-AF65-F5344CB8AC3E}">
        <p14:creationId xmlns:p14="http://schemas.microsoft.com/office/powerpoint/2010/main" val="83454343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D52C4D-EC7A-4318-9284-D145E9126D76}"/>
              </a:ext>
            </a:extLst>
          </p:cNvPr>
          <p:cNvSpPr txBox="1"/>
          <p:nvPr/>
        </p:nvSpPr>
        <p:spPr>
          <a:xfrm>
            <a:off x="172278" y="155715"/>
            <a:ext cx="9276522" cy="255454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weekday: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numeric, -2 digit, short, narrow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-GB'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D42BC3E-F28A-8E00-E417-446AE6663ECC}"/>
              </a:ext>
            </a:extLst>
          </p:cNvPr>
          <p:cNvPicPr>
            <a:picLocks noChangeAspect="1"/>
          </p:cNvPicPr>
          <p:nvPr/>
        </p:nvPicPr>
        <p:blipFill>
          <a:blip r:embed="rId2"/>
          <a:stretch>
            <a:fillRect/>
          </a:stretch>
        </p:blipFill>
        <p:spPr>
          <a:xfrm>
            <a:off x="3124200" y="377893"/>
            <a:ext cx="3279294" cy="1093098"/>
          </a:xfrm>
          <a:prstGeom prst="rect">
            <a:avLst/>
          </a:prstGeom>
        </p:spPr>
      </p:pic>
      <p:sp>
        <p:nvSpPr>
          <p:cNvPr id="6" name="TextBox 5">
            <a:extLst>
              <a:ext uri="{FF2B5EF4-FFF2-40B4-BE49-F238E27FC236}">
                <a16:creationId xmlns:a16="http://schemas.microsoft.com/office/drawing/2014/main" id="{519FBA64-F79F-D19A-46E7-C2459D640DD2}"/>
              </a:ext>
            </a:extLst>
          </p:cNvPr>
          <p:cNvSpPr txBox="1"/>
          <p:nvPr/>
        </p:nvSpPr>
        <p:spPr>
          <a:xfrm>
            <a:off x="6595846" y="2932438"/>
            <a:ext cx="2625896" cy="1490664"/>
          </a:xfrm>
          <a:prstGeom prst="rect">
            <a:avLst/>
          </a:prstGeom>
          <a:noFill/>
        </p:spPr>
        <p:txBody>
          <a:bodyPr wrap="square">
            <a:spAutoFit/>
          </a:bodyPr>
          <a:lstStyle/>
          <a:p>
            <a:r>
              <a:rPr lang="en-GB" b="1" dirty="0"/>
              <a:t>But currently we are manually defining the locale (</a:t>
            </a:r>
            <a:r>
              <a:rPr lang="en-GB" b="1" dirty="0" err="1"/>
              <a:t>en</a:t>
            </a:r>
            <a:r>
              <a:rPr lang="en-GB" b="1" dirty="0"/>
              <a:t>-GB) when it would be better to </a:t>
            </a:r>
            <a:r>
              <a:rPr lang="en-GB" b="1" dirty="0" err="1"/>
              <a:t>gt</a:t>
            </a:r>
            <a:r>
              <a:rPr lang="en-GB" b="1" dirty="0"/>
              <a:t> it from the users browser.</a:t>
            </a:r>
          </a:p>
        </p:txBody>
      </p:sp>
      <p:sp>
        <p:nvSpPr>
          <p:cNvPr id="8" name="TextBox 7">
            <a:extLst>
              <a:ext uri="{FF2B5EF4-FFF2-40B4-BE49-F238E27FC236}">
                <a16:creationId xmlns:a16="http://schemas.microsoft.com/office/drawing/2014/main" id="{53E79618-3DC8-735A-ACD9-E3D11C179E0E}"/>
              </a:ext>
            </a:extLst>
          </p:cNvPr>
          <p:cNvSpPr txBox="1"/>
          <p:nvPr/>
        </p:nvSpPr>
        <p:spPr>
          <a:xfrm>
            <a:off x="125586" y="2932438"/>
            <a:ext cx="9276522" cy="378565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weekday: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pic>
        <p:nvPicPr>
          <p:cNvPr id="10" name="Picture 9">
            <a:extLst>
              <a:ext uri="{FF2B5EF4-FFF2-40B4-BE49-F238E27FC236}">
                <a16:creationId xmlns:a16="http://schemas.microsoft.com/office/drawing/2014/main" id="{7FA5162F-3947-7B7B-B08D-1E07A52F2621}"/>
              </a:ext>
            </a:extLst>
          </p:cNvPr>
          <p:cNvPicPr>
            <a:picLocks noChangeAspect="1"/>
          </p:cNvPicPr>
          <p:nvPr/>
        </p:nvPicPr>
        <p:blipFill>
          <a:blip r:embed="rId3"/>
          <a:stretch>
            <a:fillRect/>
          </a:stretch>
        </p:blipFill>
        <p:spPr>
          <a:xfrm>
            <a:off x="3124200" y="3090448"/>
            <a:ext cx="3098928" cy="1083987"/>
          </a:xfrm>
          <a:prstGeom prst="rect">
            <a:avLst/>
          </a:prstGeom>
        </p:spPr>
      </p:pic>
      <p:pic>
        <p:nvPicPr>
          <p:cNvPr id="12" name="Picture 11">
            <a:extLst>
              <a:ext uri="{FF2B5EF4-FFF2-40B4-BE49-F238E27FC236}">
                <a16:creationId xmlns:a16="http://schemas.microsoft.com/office/drawing/2014/main" id="{DDCEFA75-0DBF-056D-B4AA-BDB527740443}"/>
              </a:ext>
            </a:extLst>
          </p:cNvPr>
          <p:cNvPicPr>
            <a:picLocks noChangeAspect="1"/>
          </p:cNvPicPr>
          <p:nvPr/>
        </p:nvPicPr>
        <p:blipFill>
          <a:blip r:embed="rId4"/>
          <a:stretch>
            <a:fillRect/>
          </a:stretch>
        </p:blipFill>
        <p:spPr>
          <a:xfrm>
            <a:off x="2642331" y="5943187"/>
            <a:ext cx="644207" cy="370419"/>
          </a:xfrm>
          <a:prstGeom prst="rect">
            <a:avLst/>
          </a:prstGeom>
        </p:spPr>
      </p:pic>
    </p:spTree>
    <p:extLst>
      <p:ext uri="{BB962C8B-B14F-4D97-AF65-F5344CB8AC3E}">
        <p14:creationId xmlns:p14="http://schemas.microsoft.com/office/powerpoint/2010/main" val="37591670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BEA4C-0D13-4AAD-92F3-73CB56E0D6AF}"/>
              </a:ext>
            </a:extLst>
          </p:cNvPr>
          <p:cNvSpPr txBox="1"/>
          <p:nvPr/>
        </p:nvSpPr>
        <p:spPr>
          <a:xfrm>
            <a:off x="344311" y="1292496"/>
            <a:ext cx="4955822" cy="483209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declaration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expression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22E7B92-3251-43DD-AAA3-1429FB00380D}"/>
              </a:ext>
            </a:extLst>
          </p:cNvPr>
          <p:cNvSpPr txBox="1"/>
          <p:nvPr/>
        </p:nvSpPr>
        <p:spPr>
          <a:xfrm>
            <a:off x="344311" y="30553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call function declarations BEFORE the are defined in the code whereas function expressions cannot be called before they are written in the code. This is due to Hoisting which will be covered in a future lesson.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EEF3A2B-C0E6-4E3B-A8EF-9E3B162CA6F0}"/>
              </a:ext>
            </a:extLst>
          </p:cNvPr>
          <p:cNvSpPr txBox="1"/>
          <p:nvPr/>
        </p:nvSpPr>
        <p:spPr>
          <a:xfrm>
            <a:off x="344311" y="5329619"/>
            <a:ext cx="9217378" cy="369332"/>
          </a:xfrm>
          <a:prstGeom prst="rect">
            <a:avLst/>
          </a:prstGeom>
          <a:noFill/>
        </p:spPr>
        <p:txBody>
          <a:bodyPr wrap="square">
            <a:spAutoFit/>
          </a:bodyPr>
          <a:lstStyle/>
          <a:p>
            <a:r>
              <a:rPr lang="en-GB" dirty="0">
                <a:solidFill>
                  <a:srgbClr val="FF0000"/>
                </a:solidFill>
                <a:latin typeface="Consolas" panose="020B0609020204030204" pitchFamily="49" charset="0"/>
              </a:rPr>
              <a:t>Uncaught ReferenceError: Cannot access 'calcAge2' before initialization</a:t>
            </a:r>
          </a:p>
        </p:txBody>
      </p:sp>
      <p:sp>
        <p:nvSpPr>
          <p:cNvPr id="7" name="TextBox 6">
            <a:extLst>
              <a:ext uri="{FF2B5EF4-FFF2-40B4-BE49-F238E27FC236}">
                <a16:creationId xmlns:a16="http://schemas.microsoft.com/office/drawing/2014/main" id="{65FE8573-9C34-4091-B930-A1F163B563AB}"/>
              </a:ext>
            </a:extLst>
          </p:cNvPr>
          <p:cNvSpPr txBox="1"/>
          <p:nvPr/>
        </p:nvSpPr>
        <p:spPr>
          <a:xfrm>
            <a:off x="344310" y="576091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What type of function should be used? Function declaration or Function expression? Well function expression forces you to define all the functions at the top of the code with clearly defined variables but it is really down to personal choice.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057779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97F7888-FC3D-4B50-1B56-3618760A6C66}"/>
              </a:ext>
            </a:extLst>
          </p:cNvPr>
          <p:cNvSpPr txBox="1"/>
          <p:nvPr/>
        </p:nvSpPr>
        <p:spPr>
          <a:xfrm>
            <a:off x="66260" y="149390"/>
            <a:ext cx="9839739" cy="6494085"/>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btnLogin</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Prevent form from submitting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accounts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find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username</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inputLoginUsername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pin</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inputLoginPin</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Display UI and message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labelWelcome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`Welcome back,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owner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containerApp</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Create Current Date and time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weekday: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DD778DC-A60E-6B03-7967-641FC7977BC4}"/>
              </a:ext>
            </a:extLst>
          </p:cNvPr>
          <p:cNvSpPr txBox="1"/>
          <p:nvPr/>
        </p:nvSpPr>
        <p:spPr>
          <a:xfrm>
            <a:off x="4540526" y="3086605"/>
            <a:ext cx="5125278" cy="1200329"/>
          </a:xfrm>
          <a:prstGeom prst="rect">
            <a:avLst/>
          </a:prstGeom>
          <a:noFill/>
        </p:spPr>
        <p:txBody>
          <a:bodyPr wrap="square">
            <a:spAutoFit/>
          </a:bodyPr>
          <a:lstStyle/>
          <a:p>
            <a:r>
              <a:rPr lang="en-GB" b="1" dirty="0"/>
              <a:t>Now we cut the date time format functions and add them into the login function because in each account object we have a locale property which we can use to set the language.</a:t>
            </a:r>
          </a:p>
        </p:txBody>
      </p:sp>
      <p:sp>
        <p:nvSpPr>
          <p:cNvPr id="6" name="TextBox 5">
            <a:extLst>
              <a:ext uri="{FF2B5EF4-FFF2-40B4-BE49-F238E27FC236}">
                <a16:creationId xmlns:a16="http://schemas.microsoft.com/office/drawing/2014/main" id="{8C3C5D11-AD32-0292-B457-B42A08692DD7}"/>
              </a:ext>
            </a:extLst>
          </p:cNvPr>
          <p:cNvSpPr txBox="1"/>
          <p:nvPr/>
        </p:nvSpPr>
        <p:spPr>
          <a:xfrm>
            <a:off x="5864087" y="4286934"/>
            <a:ext cx="2478156" cy="1323439"/>
          </a:xfrm>
          <a:prstGeom prst="rect">
            <a:avLst/>
          </a:prstGeom>
          <a:solidFill>
            <a:schemeClr val="bg1">
              <a:lumMod val="95000"/>
            </a:schemeClr>
          </a:solid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account2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'USD'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922182240"/>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4E6DDFF-07A3-5711-4310-5BB054EA7BD9}"/>
              </a:ext>
            </a:extLst>
          </p:cNvPr>
          <p:cNvSpPr txBox="1"/>
          <p:nvPr/>
        </p:nvSpPr>
        <p:spPr>
          <a:xfrm>
            <a:off x="159026" y="152331"/>
            <a:ext cx="9746973" cy="403187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Create Current Date and time</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weekday: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'short'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numeric, -2 digit, short, narrow</a:t>
            </a:r>
            <a:endParaRPr lang="en-GB" sz="1600" b="1" dirty="0">
              <a:solidFill>
                <a:srgbClr val="D4D4D4"/>
              </a:solidFill>
              <a:latin typeface="Consolas" panose="020B0609020204030204" pitchFamily="49" charset="0"/>
            </a:endParaRPr>
          </a:p>
          <a:p>
            <a:r>
              <a:rPr lang="en-GB" sz="1600" b="1" dirty="0">
                <a:solidFill>
                  <a:srgbClr val="D4D4D4"/>
                </a:solidFill>
                <a:effectLst/>
                <a:latin typeface="Consolas" panose="020B0609020204030204" pitchFamily="49" charset="0"/>
              </a:rPr>
              <a:t>};</a:t>
            </a:r>
            <a:endParaRPr lang="en-GB" sz="1600" b="1" dirty="0">
              <a:solidFill>
                <a:srgbClr val="D4D4D4"/>
              </a:solidFill>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labelDate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 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4B167F5C-E85D-5326-B67C-48747906C6B1}"/>
              </a:ext>
            </a:extLst>
          </p:cNvPr>
          <p:cNvSpPr txBox="1"/>
          <p:nvPr/>
        </p:nvSpPr>
        <p:spPr>
          <a:xfrm>
            <a:off x="5806110" y="2901073"/>
            <a:ext cx="3940864" cy="646331"/>
          </a:xfrm>
          <a:prstGeom prst="rect">
            <a:avLst/>
          </a:prstGeom>
          <a:noFill/>
        </p:spPr>
        <p:txBody>
          <a:bodyPr wrap="square">
            <a:spAutoFit/>
          </a:bodyPr>
          <a:lstStyle/>
          <a:p>
            <a:r>
              <a:rPr lang="en-GB" b="1" dirty="0"/>
              <a:t>We can call the locale property of the object using </a:t>
            </a:r>
            <a:r>
              <a:rPr lang="en-GB" b="1" dirty="0" err="1"/>
              <a:t>currentAccount.locale</a:t>
            </a:r>
            <a:endParaRPr lang="en-GB" b="1" dirty="0"/>
          </a:p>
        </p:txBody>
      </p:sp>
      <p:pic>
        <p:nvPicPr>
          <p:cNvPr id="8" name="Picture 7">
            <a:extLst>
              <a:ext uri="{FF2B5EF4-FFF2-40B4-BE49-F238E27FC236}">
                <a16:creationId xmlns:a16="http://schemas.microsoft.com/office/drawing/2014/main" id="{8466F774-8EFC-E783-E228-C36A99A85BA0}"/>
              </a:ext>
            </a:extLst>
          </p:cNvPr>
          <p:cNvPicPr>
            <a:picLocks noChangeAspect="1"/>
          </p:cNvPicPr>
          <p:nvPr/>
        </p:nvPicPr>
        <p:blipFill>
          <a:blip r:embed="rId2"/>
          <a:stretch>
            <a:fillRect/>
          </a:stretch>
        </p:blipFill>
        <p:spPr>
          <a:xfrm>
            <a:off x="5967413" y="1804274"/>
            <a:ext cx="3400684" cy="1063721"/>
          </a:xfrm>
          <a:prstGeom prst="rect">
            <a:avLst/>
          </a:prstGeom>
        </p:spPr>
      </p:pic>
      <p:sp>
        <p:nvSpPr>
          <p:cNvPr id="9" name="TextBox 8">
            <a:extLst>
              <a:ext uri="{FF2B5EF4-FFF2-40B4-BE49-F238E27FC236}">
                <a16:creationId xmlns:a16="http://schemas.microsoft.com/office/drawing/2014/main" id="{CE14E966-2065-31EF-A621-ED64577DB9C9}"/>
              </a:ext>
            </a:extLst>
          </p:cNvPr>
          <p:cNvSpPr txBox="1"/>
          <p:nvPr/>
        </p:nvSpPr>
        <p:spPr>
          <a:xfrm>
            <a:off x="5032512" y="4519938"/>
            <a:ext cx="4293705" cy="1477328"/>
          </a:xfrm>
          <a:prstGeom prst="rect">
            <a:avLst/>
          </a:prstGeom>
          <a:noFill/>
        </p:spPr>
        <p:txBody>
          <a:bodyPr wrap="square">
            <a:spAutoFit/>
          </a:bodyPr>
          <a:lstStyle/>
          <a:p>
            <a:r>
              <a:rPr lang="en-GB" b="1" dirty="0"/>
              <a:t>But now we have a whole page in English with one element in the user language.</a:t>
            </a:r>
          </a:p>
          <a:p>
            <a:r>
              <a:rPr lang="en-GB" b="1" dirty="0"/>
              <a:t>We can make this a little bit more obvious by removing the weekday and setting the month to numeric.</a:t>
            </a:r>
          </a:p>
        </p:txBody>
      </p:sp>
      <p:sp>
        <p:nvSpPr>
          <p:cNvPr id="11" name="TextBox 10">
            <a:extLst>
              <a:ext uri="{FF2B5EF4-FFF2-40B4-BE49-F238E27FC236}">
                <a16:creationId xmlns:a16="http://schemas.microsoft.com/office/drawing/2014/main" id="{A779F303-85EC-E18F-2325-FF9A4AA4A940}"/>
              </a:ext>
            </a:extLst>
          </p:cNvPr>
          <p:cNvSpPr txBox="1"/>
          <p:nvPr/>
        </p:nvSpPr>
        <p:spPr>
          <a:xfrm>
            <a:off x="159025" y="4393862"/>
            <a:ext cx="4949686" cy="2308324"/>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hour: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minute: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month: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'numeric'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weekday: 'short',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numeric, -2 digit, short, narrow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99268636"/>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FB8DB-FB1A-3E29-88A7-BCF1BC8493A5}"/>
              </a:ext>
            </a:extLst>
          </p:cNvPr>
          <p:cNvSpPr txBox="1"/>
          <p:nvPr/>
        </p:nvSpPr>
        <p:spPr>
          <a:xfrm>
            <a:off x="145774" y="119450"/>
            <a:ext cx="7540487" cy="4031873"/>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round</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date2</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date1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calcDaysPassed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'Today'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'Yesterday'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daysPassed</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daysPassed</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ago`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t>
            </a:r>
            <a:r>
              <a:rPr lang="en-GB" sz="1600" b="1" dirty="0" err="1">
                <a:solidFill>
                  <a:srgbClr val="6A9955"/>
                </a:solidFill>
                <a:effectLst/>
                <a:latin typeface="Consolas" panose="020B0609020204030204" pitchFamily="49" charset="0"/>
              </a:rPr>
              <a:t>const</a:t>
            </a:r>
            <a:r>
              <a:rPr lang="en-GB" sz="1600" b="1" dirty="0">
                <a:solidFill>
                  <a:srgbClr val="6A9955"/>
                </a:solidFill>
                <a:effectLst/>
                <a:latin typeface="Consolas" panose="020B0609020204030204" pitchFamily="49" charset="0"/>
              </a:rPr>
              <a:t> day = `${</a:t>
            </a:r>
            <a:r>
              <a:rPr lang="en-GB" sz="1600" b="1" dirty="0" err="1">
                <a:solidFill>
                  <a:srgbClr val="6A9955"/>
                </a:solidFill>
                <a:effectLst/>
                <a:latin typeface="Consolas" panose="020B0609020204030204" pitchFamily="49" charset="0"/>
              </a:rPr>
              <a:t>date.getDate</a:t>
            </a:r>
            <a:r>
              <a:rPr lang="en-GB" sz="1600" b="1" dirty="0">
                <a:solidFill>
                  <a:srgbClr val="6A9955"/>
                </a:solidFill>
                <a:effectLst/>
                <a:latin typeface="Consolas" panose="020B0609020204030204" pitchFamily="49" charset="0"/>
              </a:rPr>
              <a:t>()}`.</a:t>
            </a:r>
            <a:r>
              <a:rPr lang="en-GB" sz="1600" b="1" dirty="0" err="1">
                <a:solidFill>
                  <a:srgbClr val="6A9955"/>
                </a:solidFill>
                <a:effectLst/>
                <a:latin typeface="Consolas" panose="020B0609020204030204" pitchFamily="49" charset="0"/>
              </a:rPr>
              <a:t>padStart</a:t>
            </a:r>
            <a:r>
              <a:rPr lang="en-GB" sz="1600" b="1" dirty="0">
                <a:solidFill>
                  <a:srgbClr val="6A9955"/>
                </a:solidFill>
                <a:effectLst/>
                <a:latin typeface="Consolas" panose="020B0609020204030204" pitchFamily="49" charset="0"/>
              </a:rPr>
              <a:t>(2,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t>
            </a:r>
            <a:r>
              <a:rPr lang="en-GB" sz="1600" b="1" dirty="0" err="1">
                <a:solidFill>
                  <a:srgbClr val="6A9955"/>
                </a:solidFill>
                <a:effectLst/>
                <a:latin typeface="Consolas" panose="020B0609020204030204" pitchFamily="49" charset="0"/>
              </a:rPr>
              <a:t>const</a:t>
            </a:r>
            <a:r>
              <a:rPr lang="en-GB" sz="1600" b="1" dirty="0">
                <a:solidFill>
                  <a:srgbClr val="6A9955"/>
                </a:solidFill>
                <a:effectLst/>
                <a:latin typeface="Consolas" panose="020B0609020204030204" pitchFamily="49" charset="0"/>
              </a:rPr>
              <a:t> month = `${</a:t>
            </a:r>
            <a:r>
              <a:rPr lang="en-GB" sz="1600" b="1" dirty="0" err="1">
                <a:solidFill>
                  <a:srgbClr val="6A9955"/>
                </a:solidFill>
                <a:effectLst/>
                <a:latin typeface="Consolas" panose="020B0609020204030204" pitchFamily="49" charset="0"/>
              </a:rPr>
              <a:t>date.getMonth</a:t>
            </a:r>
            <a:r>
              <a:rPr lang="en-GB" sz="1600" b="1" dirty="0">
                <a:solidFill>
                  <a:srgbClr val="6A9955"/>
                </a:solidFill>
                <a:effectLst/>
                <a:latin typeface="Consolas" panose="020B0609020204030204" pitchFamily="49" charset="0"/>
              </a:rPr>
              <a:t>() + 1}`.</a:t>
            </a:r>
            <a:r>
              <a:rPr lang="en-GB" sz="1600" b="1" dirty="0" err="1">
                <a:solidFill>
                  <a:srgbClr val="6A9955"/>
                </a:solidFill>
                <a:effectLst/>
                <a:latin typeface="Consolas" panose="020B0609020204030204" pitchFamily="49" charset="0"/>
              </a:rPr>
              <a:t>padStart</a:t>
            </a:r>
            <a:r>
              <a:rPr lang="en-GB" sz="1600" b="1" dirty="0">
                <a:solidFill>
                  <a:srgbClr val="6A9955"/>
                </a:solidFill>
                <a:effectLst/>
                <a:latin typeface="Consolas" panose="020B0609020204030204" pitchFamily="49" charset="0"/>
              </a:rPr>
              <a:t>(2,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t>
            </a:r>
            <a:r>
              <a:rPr lang="en-GB" sz="1600" b="1" dirty="0" err="1">
                <a:solidFill>
                  <a:srgbClr val="6A9955"/>
                </a:solidFill>
                <a:effectLst/>
                <a:latin typeface="Consolas" panose="020B0609020204030204" pitchFamily="49" charset="0"/>
              </a:rPr>
              <a:t>const</a:t>
            </a:r>
            <a:r>
              <a:rPr lang="en-GB" sz="1600" b="1" dirty="0">
                <a:solidFill>
                  <a:srgbClr val="6A9955"/>
                </a:solidFill>
                <a:effectLst/>
                <a:latin typeface="Consolas" panose="020B0609020204030204" pitchFamily="49" charset="0"/>
              </a:rPr>
              <a:t> year = </a:t>
            </a:r>
            <a:r>
              <a:rPr lang="en-GB" sz="1600" b="1" dirty="0" err="1">
                <a:solidFill>
                  <a:srgbClr val="6A9955"/>
                </a:solidFill>
                <a:effectLst/>
                <a:latin typeface="Consolas" panose="020B0609020204030204" pitchFamily="49" charset="0"/>
              </a:rPr>
              <a:t>date.getFullYear</a:t>
            </a:r>
            <a:r>
              <a:rPr lang="en-GB" sz="1600" b="1" dirty="0">
                <a:solidFill>
                  <a:srgbClr val="6A9955"/>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return `${day}/${month}/${year}`;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DateTimeFormat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B16908FC-FC3A-2300-4548-9A2A8CE80938}"/>
              </a:ext>
            </a:extLst>
          </p:cNvPr>
          <p:cNvSpPr txBox="1"/>
          <p:nvPr/>
        </p:nvSpPr>
        <p:spPr>
          <a:xfrm>
            <a:off x="6930887" y="1736981"/>
            <a:ext cx="2975113" cy="2308324"/>
          </a:xfrm>
          <a:prstGeom prst="rect">
            <a:avLst/>
          </a:prstGeom>
          <a:noFill/>
        </p:spPr>
        <p:txBody>
          <a:bodyPr wrap="square">
            <a:spAutoFit/>
          </a:bodyPr>
          <a:lstStyle/>
          <a:p>
            <a:r>
              <a:rPr lang="en-GB" b="1" dirty="0"/>
              <a:t>We can also use the </a:t>
            </a:r>
            <a:r>
              <a:rPr lang="en-GB" b="1" dirty="0" err="1"/>
              <a:t>Intl.DateTimeFormat</a:t>
            </a:r>
            <a:r>
              <a:rPr lang="en-GB" b="1" dirty="0"/>
              <a:t> function to fix formatting of the movements dates by passing in an additional parameter of locale and substituting all the date manual formatting code.</a:t>
            </a:r>
          </a:p>
        </p:txBody>
      </p:sp>
      <p:sp>
        <p:nvSpPr>
          <p:cNvPr id="9" name="TextBox 8">
            <a:extLst>
              <a:ext uri="{FF2B5EF4-FFF2-40B4-BE49-F238E27FC236}">
                <a16:creationId xmlns:a16="http://schemas.microsoft.com/office/drawing/2014/main" id="{546BD82C-E3B1-4647-8CE5-7325CA090ADD}"/>
              </a:ext>
            </a:extLst>
          </p:cNvPr>
          <p:cNvSpPr txBox="1"/>
          <p:nvPr/>
        </p:nvSpPr>
        <p:spPr>
          <a:xfrm>
            <a:off x="145774" y="4514152"/>
            <a:ext cx="8627165" cy="181588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displayMovements</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displayDate</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AE40B8A0-DB5F-711C-5FBF-13745DC0062C}"/>
              </a:ext>
            </a:extLst>
          </p:cNvPr>
          <p:cNvSpPr txBox="1"/>
          <p:nvPr/>
        </p:nvSpPr>
        <p:spPr>
          <a:xfrm>
            <a:off x="205408" y="5874871"/>
            <a:ext cx="9495183" cy="646331"/>
          </a:xfrm>
          <a:prstGeom prst="rect">
            <a:avLst/>
          </a:prstGeom>
          <a:noFill/>
        </p:spPr>
        <p:txBody>
          <a:bodyPr wrap="square">
            <a:spAutoFit/>
          </a:bodyPr>
          <a:lstStyle/>
          <a:p>
            <a:r>
              <a:rPr lang="en-GB" b="1" dirty="0"/>
              <a:t>Important to update the </a:t>
            </a:r>
            <a:r>
              <a:rPr lang="en-GB" b="1" dirty="0" err="1"/>
              <a:t>formatMovementDate</a:t>
            </a:r>
            <a:r>
              <a:rPr lang="en-GB" b="1" dirty="0"/>
              <a:t> function call to also pass the </a:t>
            </a:r>
            <a:r>
              <a:rPr lang="en-GB" b="1" dirty="0" err="1"/>
              <a:t>acc.locale</a:t>
            </a:r>
            <a:r>
              <a:rPr lang="en-GB" b="1" dirty="0"/>
              <a:t> parameter as well as the date!</a:t>
            </a:r>
          </a:p>
        </p:txBody>
      </p:sp>
    </p:spTree>
    <p:extLst>
      <p:ext uri="{BB962C8B-B14F-4D97-AF65-F5344CB8AC3E}">
        <p14:creationId xmlns:p14="http://schemas.microsoft.com/office/powerpoint/2010/main" val="312221441"/>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375869-E2C6-799B-7CE3-5458F696FA75}"/>
              </a:ext>
            </a:extLst>
          </p:cNvPr>
          <p:cNvSpPr txBox="1"/>
          <p:nvPr/>
        </p:nvSpPr>
        <p:spPr>
          <a:xfrm>
            <a:off x="145773" y="51111"/>
            <a:ext cx="4982817" cy="584775"/>
          </a:xfrm>
          <a:prstGeom prst="rect">
            <a:avLst/>
          </a:prstGeom>
          <a:noFill/>
        </p:spPr>
        <p:txBody>
          <a:bodyPr wrap="square">
            <a:spAutoFit/>
          </a:bodyPr>
          <a:lstStyle/>
          <a:p>
            <a:r>
              <a:rPr lang="en-GB" sz="3200" dirty="0">
                <a:solidFill>
                  <a:srgbClr val="1C1D1F"/>
                </a:solidFill>
              </a:rPr>
              <a:t>Internationalising Numbers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CBC45108-2D88-EEDE-B892-C251C9FC6CFA}"/>
              </a:ext>
            </a:extLst>
          </p:cNvPr>
          <p:cNvSpPr txBox="1"/>
          <p:nvPr/>
        </p:nvSpPr>
        <p:spPr>
          <a:xfrm>
            <a:off x="172278" y="636179"/>
            <a:ext cx="8176592" cy="107721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B291904B-F6BD-0E5C-064F-83930C6412AC}"/>
              </a:ext>
            </a:extLst>
          </p:cNvPr>
          <p:cNvPicPr>
            <a:picLocks noChangeAspect="1"/>
          </p:cNvPicPr>
          <p:nvPr/>
        </p:nvPicPr>
        <p:blipFill>
          <a:blip r:embed="rId2"/>
          <a:stretch>
            <a:fillRect/>
          </a:stretch>
        </p:blipFill>
        <p:spPr>
          <a:xfrm>
            <a:off x="7871805" y="924341"/>
            <a:ext cx="2020943" cy="829105"/>
          </a:xfrm>
          <a:prstGeom prst="rect">
            <a:avLst/>
          </a:prstGeom>
        </p:spPr>
      </p:pic>
      <p:sp>
        <p:nvSpPr>
          <p:cNvPr id="7" name="TextBox 6">
            <a:extLst>
              <a:ext uri="{FF2B5EF4-FFF2-40B4-BE49-F238E27FC236}">
                <a16:creationId xmlns:a16="http://schemas.microsoft.com/office/drawing/2014/main" id="{A886E81A-599C-2116-CB2E-AA26E3CDCFCD}"/>
              </a:ext>
            </a:extLst>
          </p:cNvPr>
          <p:cNvSpPr txBox="1"/>
          <p:nvPr/>
        </p:nvSpPr>
        <p:spPr>
          <a:xfrm>
            <a:off x="172279" y="1714882"/>
            <a:ext cx="9733721" cy="923330"/>
          </a:xfrm>
          <a:prstGeom prst="rect">
            <a:avLst/>
          </a:prstGeom>
          <a:noFill/>
        </p:spPr>
        <p:txBody>
          <a:bodyPr wrap="square">
            <a:spAutoFit/>
          </a:bodyPr>
          <a:lstStyle/>
          <a:p>
            <a:r>
              <a:rPr lang="en-GB" b="1" dirty="0"/>
              <a:t>The JavaScript language API also supports numbers. For example in US English we separate long numbers with comas and use a dot for decimals. In German long numbers are separated by a dot with a coma used for decimals. We can also detect the language from the browser.</a:t>
            </a:r>
          </a:p>
        </p:txBody>
      </p:sp>
      <p:sp>
        <p:nvSpPr>
          <p:cNvPr id="9" name="TextBox 8">
            <a:extLst>
              <a:ext uri="{FF2B5EF4-FFF2-40B4-BE49-F238E27FC236}">
                <a16:creationId xmlns:a16="http://schemas.microsoft.com/office/drawing/2014/main" id="{2249042D-C819-EDAE-A43D-36C984C840A3}"/>
              </a:ext>
            </a:extLst>
          </p:cNvPr>
          <p:cNvSpPr txBox="1"/>
          <p:nvPr/>
        </p:nvSpPr>
        <p:spPr>
          <a:xfrm>
            <a:off x="172278" y="2609452"/>
            <a:ext cx="9621079"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'Browser:'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F52BDB6-6F54-E4E8-74CD-FED60A1B2A20}"/>
              </a:ext>
            </a:extLst>
          </p:cNvPr>
          <p:cNvSpPr txBox="1"/>
          <p:nvPr/>
        </p:nvSpPr>
        <p:spPr>
          <a:xfrm>
            <a:off x="172278" y="3209022"/>
            <a:ext cx="9011480" cy="280076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'mile-per-hour'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'Browser:'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p:txBody>
      </p:sp>
      <p:pic>
        <p:nvPicPr>
          <p:cNvPr id="13" name="Picture 12">
            <a:extLst>
              <a:ext uri="{FF2B5EF4-FFF2-40B4-BE49-F238E27FC236}">
                <a16:creationId xmlns:a16="http://schemas.microsoft.com/office/drawing/2014/main" id="{C41E8B7B-9280-F4AE-8E5E-6932393207D9}"/>
              </a:ext>
            </a:extLst>
          </p:cNvPr>
          <p:cNvPicPr>
            <a:picLocks noChangeAspect="1"/>
          </p:cNvPicPr>
          <p:nvPr/>
        </p:nvPicPr>
        <p:blipFill>
          <a:blip r:embed="rId3"/>
          <a:stretch>
            <a:fillRect/>
          </a:stretch>
        </p:blipFill>
        <p:spPr>
          <a:xfrm>
            <a:off x="7368944" y="5784573"/>
            <a:ext cx="2424413" cy="1021453"/>
          </a:xfrm>
          <a:prstGeom prst="rect">
            <a:avLst/>
          </a:prstGeom>
        </p:spPr>
      </p:pic>
      <p:sp>
        <p:nvSpPr>
          <p:cNvPr id="14" name="TextBox 13">
            <a:extLst>
              <a:ext uri="{FF2B5EF4-FFF2-40B4-BE49-F238E27FC236}">
                <a16:creationId xmlns:a16="http://schemas.microsoft.com/office/drawing/2014/main" id="{F81690F1-5312-D757-0972-5B2CCCDE0285}"/>
              </a:ext>
            </a:extLst>
          </p:cNvPr>
          <p:cNvSpPr txBox="1"/>
          <p:nvPr/>
        </p:nvSpPr>
        <p:spPr>
          <a:xfrm>
            <a:off x="3604590" y="3480846"/>
            <a:ext cx="4479246" cy="646331"/>
          </a:xfrm>
          <a:prstGeom prst="rect">
            <a:avLst/>
          </a:prstGeom>
          <a:noFill/>
        </p:spPr>
        <p:txBody>
          <a:bodyPr wrap="square">
            <a:spAutoFit/>
          </a:bodyPr>
          <a:lstStyle/>
          <a:p>
            <a:r>
              <a:rPr lang="en-GB" b="1" dirty="0" err="1"/>
              <a:t>NumberFormat</a:t>
            </a:r>
            <a:r>
              <a:rPr lang="en-GB" b="1" dirty="0"/>
              <a:t> also supports options. We can use Unit to specify a standard unit.</a:t>
            </a:r>
          </a:p>
        </p:txBody>
      </p:sp>
      <p:sp>
        <p:nvSpPr>
          <p:cNvPr id="16" name="TextBox 15">
            <a:extLst>
              <a:ext uri="{FF2B5EF4-FFF2-40B4-BE49-F238E27FC236}">
                <a16:creationId xmlns:a16="http://schemas.microsoft.com/office/drawing/2014/main" id="{BEEC6DBC-113D-0DE3-7413-E880067EE4F5}"/>
              </a:ext>
            </a:extLst>
          </p:cNvPr>
          <p:cNvSpPr txBox="1"/>
          <p:nvPr/>
        </p:nvSpPr>
        <p:spPr>
          <a:xfrm>
            <a:off x="145773" y="6090388"/>
            <a:ext cx="6917634" cy="923330"/>
          </a:xfrm>
          <a:prstGeom prst="rect">
            <a:avLst/>
          </a:prstGeom>
          <a:noFill/>
        </p:spPr>
        <p:txBody>
          <a:bodyPr wrap="square">
            <a:spAutoFit/>
          </a:bodyPr>
          <a:lstStyle/>
          <a:p>
            <a:r>
              <a:rPr lang="en-GB" dirty="0">
                <a:hlinkClick r:id="rId4"/>
              </a:rPr>
              <a:t>https://developer.mozilla.org/en-US/docs/Web/JavaScript/Reference/Global_Objects/Intl/NumberFormat</a:t>
            </a:r>
            <a:endParaRPr lang="en-GB" dirty="0"/>
          </a:p>
          <a:p>
            <a:endParaRPr lang="en-GB" dirty="0"/>
          </a:p>
        </p:txBody>
      </p:sp>
    </p:spTree>
    <p:extLst>
      <p:ext uri="{BB962C8B-B14F-4D97-AF65-F5344CB8AC3E}">
        <p14:creationId xmlns:p14="http://schemas.microsoft.com/office/powerpoint/2010/main" val="624694285"/>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EE1B7F-AEEA-5088-E387-408A4CE31846}"/>
              </a:ext>
            </a:extLst>
          </p:cNvPr>
          <p:cNvSpPr txBox="1"/>
          <p:nvPr/>
        </p:nvSpPr>
        <p:spPr>
          <a:xfrm>
            <a:off x="175591" y="135791"/>
            <a:ext cx="9554818" cy="329320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celsius</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'Browser:'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133FB6ED-E8D4-8272-AD8E-E0EE03BD860C}"/>
              </a:ext>
            </a:extLst>
          </p:cNvPr>
          <p:cNvPicPr>
            <a:picLocks noChangeAspect="1"/>
          </p:cNvPicPr>
          <p:nvPr/>
        </p:nvPicPr>
        <p:blipFill>
          <a:blip r:embed="rId2"/>
          <a:stretch>
            <a:fillRect/>
          </a:stretch>
        </p:blipFill>
        <p:spPr>
          <a:xfrm>
            <a:off x="3121922" y="262972"/>
            <a:ext cx="2323450" cy="1155010"/>
          </a:xfrm>
          <a:prstGeom prst="rect">
            <a:avLst/>
          </a:prstGeom>
        </p:spPr>
      </p:pic>
      <p:sp>
        <p:nvSpPr>
          <p:cNvPr id="6" name="TextBox 5">
            <a:extLst>
              <a:ext uri="{FF2B5EF4-FFF2-40B4-BE49-F238E27FC236}">
                <a16:creationId xmlns:a16="http://schemas.microsoft.com/office/drawing/2014/main" id="{8F64B8D7-ED0E-504A-3907-11C85417866C}"/>
              </a:ext>
            </a:extLst>
          </p:cNvPr>
          <p:cNvSpPr txBox="1"/>
          <p:nvPr/>
        </p:nvSpPr>
        <p:spPr>
          <a:xfrm>
            <a:off x="5539408" y="517311"/>
            <a:ext cx="4366592" cy="646331"/>
          </a:xfrm>
          <a:prstGeom prst="rect">
            <a:avLst/>
          </a:prstGeom>
          <a:noFill/>
        </p:spPr>
        <p:txBody>
          <a:bodyPr wrap="square">
            <a:spAutoFit/>
          </a:bodyPr>
          <a:lstStyle/>
          <a:p>
            <a:r>
              <a:rPr lang="en-GB" b="1" dirty="0" err="1"/>
              <a:t>NumberFormat</a:t>
            </a:r>
            <a:r>
              <a:rPr lang="en-GB" b="1" dirty="0"/>
              <a:t> also supports options. We can use Unit to specify a standard unit.</a:t>
            </a:r>
          </a:p>
        </p:txBody>
      </p:sp>
      <p:sp>
        <p:nvSpPr>
          <p:cNvPr id="8" name="TextBox 7">
            <a:extLst>
              <a:ext uri="{FF2B5EF4-FFF2-40B4-BE49-F238E27FC236}">
                <a16:creationId xmlns:a16="http://schemas.microsoft.com/office/drawing/2014/main" id="{4F26720B-5007-BAAB-7171-335E714525F9}"/>
              </a:ext>
            </a:extLst>
          </p:cNvPr>
          <p:cNvSpPr txBox="1"/>
          <p:nvPr/>
        </p:nvSpPr>
        <p:spPr>
          <a:xfrm>
            <a:off x="175591" y="3556181"/>
            <a:ext cx="9554817" cy="329320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'percent'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celsius</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'Browser:'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10" name="Picture 9">
            <a:extLst>
              <a:ext uri="{FF2B5EF4-FFF2-40B4-BE49-F238E27FC236}">
                <a16:creationId xmlns:a16="http://schemas.microsoft.com/office/drawing/2014/main" id="{9CBDB360-08F0-DCA6-3ED4-055F5FDD22C4}"/>
              </a:ext>
            </a:extLst>
          </p:cNvPr>
          <p:cNvPicPr>
            <a:picLocks noChangeAspect="1"/>
          </p:cNvPicPr>
          <p:nvPr/>
        </p:nvPicPr>
        <p:blipFill>
          <a:blip r:embed="rId3"/>
          <a:stretch>
            <a:fillRect/>
          </a:stretch>
        </p:blipFill>
        <p:spPr>
          <a:xfrm>
            <a:off x="3298979" y="3693300"/>
            <a:ext cx="2240429" cy="1196751"/>
          </a:xfrm>
          <a:prstGeom prst="rect">
            <a:avLst/>
          </a:prstGeom>
        </p:spPr>
      </p:pic>
      <p:sp>
        <p:nvSpPr>
          <p:cNvPr id="11" name="TextBox 10">
            <a:extLst>
              <a:ext uri="{FF2B5EF4-FFF2-40B4-BE49-F238E27FC236}">
                <a16:creationId xmlns:a16="http://schemas.microsoft.com/office/drawing/2014/main" id="{D47C4520-EE10-F436-3C3F-1B64C920A7FB}"/>
              </a:ext>
            </a:extLst>
          </p:cNvPr>
          <p:cNvSpPr txBox="1"/>
          <p:nvPr/>
        </p:nvSpPr>
        <p:spPr>
          <a:xfrm>
            <a:off x="6144039" y="3915347"/>
            <a:ext cx="3157330" cy="646331"/>
          </a:xfrm>
          <a:prstGeom prst="rect">
            <a:avLst/>
          </a:prstGeom>
          <a:noFill/>
        </p:spPr>
        <p:txBody>
          <a:bodyPr wrap="square">
            <a:spAutoFit/>
          </a:bodyPr>
          <a:lstStyle/>
          <a:p>
            <a:r>
              <a:rPr lang="en-GB" b="1" dirty="0"/>
              <a:t>When style is set to percent the unit is completely ignored.</a:t>
            </a:r>
          </a:p>
        </p:txBody>
      </p:sp>
    </p:spTree>
    <p:extLst>
      <p:ext uri="{BB962C8B-B14F-4D97-AF65-F5344CB8AC3E}">
        <p14:creationId xmlns:p14="http://schemas.microsoft.com/office/powerpoint/2010/main" val="2623248036"/>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B74D9A-402B-216D-EBEE-C48B051FA754}"/>
              </a:ext>
            </a:extLst>
          </p:cNvPr>
          <p:cNvSpPr txBox="1"/>
          <p:nvPr/>
        </p:nvSpPr>
        <p:spPr>
          <a:xfrm>
            <a:off x="198783" y="92764"/>
            <a:ext cx="9316278" cy="304698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unit: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celsius</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'Browser:’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B05C089-2E6E-14C0-9DD5-5A53F9CB7372}"/>
              </a:ext>
            </a:extLst>
          </p:cNvPr>
          <p:cNvPicPr>
            <a:picLocks noChangeAspect="1"/>
          </p:cNvPicPr>
          <p:nvPr/>
        </p:nvPicPr>
        <p:blipFill>
          <a:blip r:embed="rId2"/>
          <a:stretch>
            <a:fillRect/>
          </a:stretch>
        </p:blipFill>
        <p:spPr>
          <a:xfrm>
            <a:off x="3083202" y="288234"/>
            <a:ext cx="2243784" cy="1121892"/>
          </a:xfrm>
          <a:prstGeom prst="rect">
            <a:avLst/>
          </a:prstGeom>
        </p:spPr>
      </p:pic>
      <p:sp>
        <p:nvSpPr>
          <p:cNvPr id="6" name="TextBox 5">
            <a:extLst>
              <a:ext uri="{FF2B5EF4-FFF2-40B4-BE49-F238E27FC236}">
                <a16:creationId xmlns:a16="http://schemas.microsoft.com/office/drawing/2014/main" id="{7A4B771F-973F-D6D0-5499-E994A333915C}"/>
              </a:ext>
            </a:extLst>
          </p:cNvPr>
          <p:cNvSpPr txBox="1"/>
          <p:nvPr/>
        </p:nvSpPr>
        <p:spPr>
          <a:xfrm>
            <a:off x="5326986" y="288234"/>
            <a:ext cx="4579014" cy="1477328"/>
          </a:xfrm>
          <a:prstGeom prst="rect">
            <a:avLst/>
          </a:prstGeom>
          <a:noFill/>
        </p:spPr>
        <p:txBody>
          <a:bodyPr wrap="square">
            <a:spAutoFit/>
          </a:bodyPr>
          <a:lstStyle/>
          <a:p>
            <a:r>
              <a:rPr lang="en-GB" b="1" dirty="0"/>
              <a:t>When style is set to currency the unit is completely ignored, but we do have to define the currency. Note how in US format the euros sign is before whereas in Germany it is after. Currency is not determined by locale.</a:t>
            </a:r>
          </a:p>
        </p:txBody>
      </p:sp>
      <p:sp>
        <p:nvSpPr>
          <p:cNvPr id="9" name="TextBox 8">
            <a:extLst>
              <a:ext uri="{FF2B5EF4-FFF2-40B4-BE49-F238E27FC236}">
                <a16:creationId xmlns:a16="http://schemas.microsoft.com/office/drawing/2014/main" id="{17CA979D-8F86-F130-8FCD-A565E9724C8C}"/>
              </a:ext>
            </a:extLst>
          </p:cNvPr>
          <p:cNvSpPr txBox="1"/>
          <p:nvPr/>
        </p:nvSpPr>
        <p:spPr>
          <a:xfrm>
            <a:off x="198783" y="3615542"/>
            <a:ext cx="8984974" cy="304698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3884764.23</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'EUR'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useGrouping</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en</a:t>
            </a:r>
            <a:r>
              <a:rPr lang="en-GB" sz="1600" b="1" dirty="0">
                <a:solidFill>
                  <a:srgbClr val="CE9178"/>
                </a:solidFill>
                <a:effectLst/>
                <a:latin typeface="Consolas" panose="020B0609020204030204" pitchFamily="49" charset="0"/>
              </a:rPr>
              <a:t>-US'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'Germany:'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'de-DE'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'Syria:  '</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ar</a:t>
            </a:r>
            <a:r>
              <a:rPr lang="en-GB" sz="1600" b="1" dirty="0">
                <a:solidFill>
                  <a:srgbClr val="CE9178"/>
                </a:solidFill>
                <a:effectLst/>
                <a:latin typeface="Consolas" panose="020B0609020204030204" pitchFamily="49" charset="0"/>
              </a:rPr>
              <a:t>-SY'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Browser:'</a:t>
            </a:r>
            <a:r>
              <a:rPr lang="en-GB" sz="1600" b="1" dirty="0" err="1">
                <a:solidFill>
                  <a:srgbClr val="D4D4D4"/>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navigator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language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options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num</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BCD52992-9ACE-726F-A5F2-8DA7CFB3AA4E}"/>
              </a:ext>
            </a:extLst>
          </p:cNvPr>
          <p:cNvSpPr txBox="1"/>
          <p:nvPr/>
        </p:nvSpPr>
        <p:spPr>
          <a:xfrm>
            <a:off x="5326986" y="3615542"/>
            <a:ext cx="4579014" cy="923330"/>
          </a:xfrm>
          <a:prstGeom prst="rect">
            <a:avLst/>
          </a:prstGeom>
          <a:noFill/>
        </p:spPr>
        <p:txBody>
          <a:bodyPr wrap="square">
            <a:spAutoFit/>
          </a:bodyPr>
          <a:lstStyle/>
          <a:p>
            <a:r>
              <a:rPr lang="en-GB" b="1" dirty="0"/>
              <a:t>The </a:t>
            </a:r>
            <a:r>
              <a:rPr lang="en-GB" b="1" dirty="0" err="1"/>
              <a:t>seperators</a:t>
            </a:r>
            <a:r>
              <a:rPr lang="en-GB" b="1" dirty="0"/>
              <a:t> for big numbers is called grouping and can be enabled or disabled. Default is enabled.</a:t>
            </a:r>
          </a:p>
        </p:txBody>
      </p:sp>
      <p:pic>
        <p:nvPicPr>
          <p:cNvPr id="12" name="Picture 11">
            <a:extLst>
              <a:ext uri="{FF2B5EF4-FFF2-40B4-BE49-F238E27FC236}">
                <a16:creationId xmlns:a16="http://schemas.microsoft.com/office/drawing/2014/main" id="{971423BD-B8F5-CF21-6797-107972FB1FEB}"/>
              </a:ext>
            </a:extLst>
          </p:cNvPr>
          <p:cNvPicPr>
            <a:picLocks noChangeAspect="1"/>
          </p:cNvPicPr>
          <p:nvPr/>
        </p:nvPicPr>
        <p:blipFill>
          <a:blip r:embed="rId3"/>
          <a:stretch>
            <a:fillRect/>
          </a:stretch>
        </p:blipFill>
        <p:spPr>
          <a:xfrm>
            <a:off x="3083202" y="3753681"/>
            <a:ext cx="2118272" cy="1202632"/>
          </a:xfrm>
          <a:prstGeom prst="rect">
            <a:avLst/>
          </a:prstGeom>
        </p:spPr>
      </p:pic>
    </p:spTree>
    <p:extLst>
      <p:ext uri="{BB962C8B-B14F-4D97-AF65-F5344CB8AC3E}">
        <p14:creationId xmlns:p14="http://schemas.microsoft.com/office/powerpoint/2010/main" val="3157559568"/>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11ADE-6515-56D5-2DD3-6AFEA773EB8B}"/>
              </a:ext>
            </a:extLst>
          </p:cNvPr>
          <p:cNvSpPr txBox="1"/>
          <p:nvPr/>
        </p:nvSpPr>
        <p:spPr>
          <a:xfrm>
            <a:off x="142461" y="207143"/>
            <a:ext cx="9621078" cy="5262979"/>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movs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displayDate</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formattedMov</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'USD'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movements__row</a:t>
            </a:r>
            <a:r>
              <a:rPr lang="en-GB" sz="1600" b="1" dirty="0">
                <a:solidFill>
                  <a:srgbClr val="CE9178"/>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 </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movements__date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displayDate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movements__value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formattedMov</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afterbegin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4" name="TextBox 3">
            <a:extLst>
              <a:ext uri="{FF2B5EF4-FFF2-40B4-BE49-F238E27FC236}">
                <a16:creationId xmlns:a16="http://schemas.microsoft.com/office/drawing/2014/main" id="{B4F3E559-A5B2-6950-481B-287A96FCA24D}"/>
              </a:ext>
            </a:extLst>
          </p:cNvPr>
          <p:cNvSpPr txBox="1"/>
          <p:nvPr/>
        </p:nvSpPr>
        <p:spPr>
          <a:xfrm>
            <a:off x="3790122" y="2037521"/>
            <a:ext cx="5466522" cy="923330"/>
          </a:xfrm>
          <a:prstGeom prst="rect">
            <a:avLst/>
          </a:prstGeom>
          <a:noFill/>
        </p:spPr>
        <p:txBody>
          <a:bodyPr wrap="square">
            <a:spAutoFit/>
          </a:bodyPr>
          <a:lstStyle/>
          <a:p>
            <a:r>
              <a:rPr lang="en-GB" b="1" dirty="0"/>
              <a:t>We can use </a:t>
            </a:r>
            <a:r>
              <a:rPr lang="en-GB" b="1" dirty="0" err="1"/>
              <a:t>NumberFormat</a:t>
            </a:r>
            <a:r>
              <a:rPr lang="en-GB" b="1" dirty="0"/>
              <a:t> to format the movements in </a:t>
            </a:r>
            <a:r>
              <a:rPr lang="en-GB" b="1" dirty="0" err="1"/>
              <a:t>bankist</a:t>
            </a:r>
            <a:r>
              <a:rPr lang="en-GB" b="1" dirty="0"/>
              <a:t> project. Note that the options object is coded directly in the </a:t>
            </a:r>
            <a:r>
              <a:rPr lang="en-GB" b="1" dirty="0" err="1"/>
              <a:t>Intl.NumberFormat</a:t>
            </a:r>
            <a:r>
              <a:rPr lang="en-GB" b="1" dirty="0"/>
              <a:t> parameters.</a:t>
            </a:r>
          </a:p>
        </p:txBody>
      </p:sp>
      <p:sp>
        <p:nvSpPr>
          <p:cNvPr id="5" name="TextBox 4">
            <a:extLst>
              <a:ext uri="{FF2B5EF4-FFF2-40B4-BE49-F238E27FC236}">
                <a16:creationId xmlns:a16="http://schemas.microsoft.com/office/drawing/2014/main" id="{36DA4810-F448-EDF4-C869-95F19C22406A}"/>
              </a:ext>
            </a:extLst>
          </p:cNvPr>
          <p:cNvSpPr txBox="1"/>
          <p:nvPr/>
        </p:nvSpPr>
        <p:spPr>
          <a:xfrm>
            <a:off x="4333461" y="4237670"/>
            <a:ext cx="4379844" cy="369332"/>
          </a:xfrm>
          <a:prstGeom prst="rect">
            <a:avLst/>
          </a:prstGeom>
          <a:noFill/>
        </p:spPr>
        <p:txBody>
          <a:bodyPr wrap="square">
            <a:spAutoFit/>
          </a:bodyPr>
          <a:lstStyle/>
          <a:p>
            <a:r>
              <a:rPr lang="en-GB" b="1" dirty="0"/>
              <a:t>We change </a:t>
            </a:r>
            <a:r>
              <a:rPr lang="en-GB" b="1" dirty="0" err="1"/>
              <a:t>mov.fixed</a:t>
            </a:r>
            <a:r>
              <a:rPr lang="en-GB" b="1" dirty="0"/>
              <a:t>(-2) to </a:t>
            </a:r>
            <a:r>
              <a:rPr lang="en-GB" b="1" dirty="0" err="1"/>
              <a:t>formattedMov</a:t>
            </a:r>
            <a:endParaRPr lang="en-GB" b="1" dirty="0"/>
          </a:p>
        </p:txBody>
      </p:sp>
      <p:cxnSp>
        <p:nvCxnSpPr>
          <p:cNvPr id="7" name="Straight Connector 6">
            <a:extLst>
              <a:ext uri="{FF2B5EF4-FFF2-40B4-BE49-F238E27FC236}">
                <a16:creationId xmlns:a16="http://schemas.microsoft.com/office/drawing/2014/main" id="{63AECE01-6584-8CF2-3700-4347CA63F08E}"/>
              </a:ext>
            </a:extLst>
          </p:cNvPr>
          <p:cNvCxnSpPr/>
          <p:nvPr/>
        </p:nvCxnSpPr>
        <p:spPr>
          <a:xfrm>
            <a:off x="4505739" y="4197914"/>
            <a:ext cx="1709531"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FB99025-F2CA-A3CE-8FF1-72EEFD5FD94C}"/>
              </a:ext>
            </a:extLst>
          </p:cNvPr>
          <p:cNvSpPr txBox="1"/>
          <p:nvPr/>
        </p:nvSpPr>
        <p:spPr>
          <a:xfrm>
            <a:off x="344557" y="5509877"/>
            <a:ext cx="9418982" cy="369332"/>
          </a:xfrm>
          <a:prstGeom prst="rect">
            <a:avLst/>
          </a:prstGeom>
          <a:noFill/>
        </p:spPr>
        <p:txBody>
          <a:bodyPr wrap="square">
            <a:spAutoFit/>
          </a:bodyPr>
          <a:lstStyle/>
          <a:p>
            <a:r>
              <a:rPr lang="en-GB" b="1" dirty="0"/>
              <a:t>But we also have a currency in the account object so we can call this rather than hard coding it.</a:t>
            </a:r>
          </a:p>
        </p:txBody>
      </p:sp>
    </p:spTree>
    <p:extLst>
      <p:ext uri="{BB962C8B-B14F-4D97-AF65-F5344CB8AC3E}">
        <p14:creationId xmlns:p14="http://schemas.microsoft.com/office/powerpoint/2010/main" val="3449972710"/>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889D64-2EAC-3E8D-66F5-F41436633298}"/>
              </a:ext>
            </a:extLst>
          </p:cNvPr>
          <p:cNvSpPr txBox="1"/>
          <p:nvPr/>
        </p:nvSpPr>
        <p:spPr>
          <a:xfrm>
            <a:off x="142461" y="147794"/>
            <a:ext cx="9621078" cy="5262979"/>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movs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'withdrawal'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displayDate</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formatMovementDate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formattedMov</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movements__row</a:t>
            </a:r>
            <a:r>
              <a:rPr lang="en-GB" sz="1600" b="1" dirty="0">
                <a:solidFill>
                  <a:srgbClr val="CE9178"/>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 </a:t>
            </a:r>
            <a:r>
              <a:rPr lang="en-GB" sz="1600" b="1" dirty="0" err="1">
                <a:solidFill>
                  <a:srgbClr val="CE9178"/>
                </a:solidFill>
                <a:effectLst/>
                <a:latin typeface="Consolas" panose="020B0609020204030204" pitchFamily="49" charset="0"/>
              </a:rPr>
              <a:t>movements__type</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movements__date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displayDate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 class="</a:t>
            </a:r>
            <a:r>
              <a:rPr lang="en-GB" sz="1600" b="1" dirty="0" err="1">
                <a:solidFill>
                  <a:srgbClr val="CE9178"/>
                </a:solidFill>
                <a:effectLst/>
                <a:latin typeface="Consolas" panose="020B0609020204030204" pitchFamily="49" charset="0"/>
              </a:rPr>
              <a:t>movements__value</a:t>
            </a:r>
            <a:r>
              <a:rPr lang="en-GB" sz="1600" b="1" dirty="0">
                <a:solidFill>
                  <a:srgbClr val="CE9178"/>
                </a:solidFill>
                <a:effectLst/>
                <a:latin typeface="Consolas" panose="020B0609020204030204" pitchFamily="49" charset="0"/>
              </a:rPr>
              <a:t>"&gt;</a:t>
            </a:r>
            <a:r>
              <a:rPr lang="en-GB" sz="1600" b="1" dirty="0">
                <a:solidFill>
                  <a:srgbClr val="569CD6"/>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formattedMov</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&lt;/div&gt;</a:t>
            </a:r>
            <a:endParaRPr lang="en-GB" sz="1600" b="1" dirty="0">
              <a:solidFill>
                <a:srgbClr val="D4D4D4"/>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insertAdjacentHTML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afterbegin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html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5ADF83A8-B62B-CD56-7C97-7CCD0E78076C}"/>
              </a:ext>
            </a:extLst>
          </p:cNvPr>
          <p:cNvSpPr txBox="1"/>
          <p:nvPr/>
        </p:nvSpPr>
        <p:spPr>
          <a:xfrm>
            <a:off x="202096" y="5509877"/>
            <a:ext cx="9621078" cy="1200329"/>
          </a:xfrm>
          <a:prstGeom prst="rect">
            <a:avLst/>
          </a:prstGeom>
          <a:noFill/>
        </p:spPr>
        <p:txBody>
          <a:bodyPr wrap="square">
            <a:spAutoFit/>
          </a:bodyPr>
          <a:lstStyle/>
          <a:p>
            <a:r>
              <a:rPr lang="en-GB" b="1" dirty="0"/>
              <a:t>Now we are getting the currency from the </a:t>
            </a:r>
            <a:r>
              <a:rPr lang="en-GB" b="1" dirty="0" err="1"/>
              <a:t>account.currency</a:t>
            </a:r>
            <a:r>
              <a:rPr lang="en-GB" b="1" dirty="0"/>
              <a:t> property and formatting it according to </a:t>
            </a:r>
            <a:r>
              <a:rPr lang="en-GB" b="1" dirty="0" err="1"/>
              <a:t>account.locale</a:t>
            </a:r>
            <a:r>
              <a:rPr lang="en-GB" b="1" dirty="0"/>
              <a:t>. This means that someone with an account in Spain could have a currency of US dollars so it would be formatted as dots for separators, comas for decimal and US$ as currency, </a:t>
            </a:r>
            <a:r>
              <a:rPr lang="en-GB" b="1" dirty="0" err="1"/>
              <a:t>i.e</a:t>
            </a:r>
            <a:r>
              <a:rPr lang="en-GB" b="1" dirty="0"/>
              <a:t> 4,000.29 US$. Someone with currency as dollar and locale as US would be formatted $4,000.29 </a:t>
            </a:r>
          </a:p>
        </p:txBody>
      </p:sp>
      <p:cxnSp>
        <p:nvCxnSpPr>
          <p:cNvPr id="4" name="Straight Connector 3">
            <a:extLst>
              <a:ext uri="{FF2B5EF4-FFF2-40B4-BE49-F238E27FC236}">
                <a16:creationId xmlns:a16="http://schemas.microsoft.com/office/drawing/2014/main" id="{E7F63187-9A7B-2B3B-A6FD-5FE1CD579BF6}"/>
              </a:ext>
            </a:extLst>
          </p:cNvPr>
          <p:cNvCxnSpPr/>
          <p:nvPr/>
        </p:nvCxnSpPr>
        <p:spPr>
          <a:xfrm>
            <a:off x="1855304" y="2408870"/>
            <a:ext cx="1709531"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558568"/>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7B918D-DE1C-591F-B26E-A7AC736BC773}"/>
              </a:ext>
            </a:extLst>
          </p:cNvPr>
          <p:cNvPicPr>
            <a:picLocks noChangeAspect="1"/>
          </p:cNvPicPr>
          <p:nvPr/>
        </p:nvPicPr>
        <p:blipFill>
          <a:blip r:embed="rId2"/>
          <a:stretch>
            <a:fillRect/>
          </a:stretch>
        </p:blipFill>
        <p:spPr>
          <a:xfrm>
            <a:off x="547894" y="331096"/>
            <a:ext cx="8439150" cy="4181475"/>
          </a:xfrm>
          <a:prstGeom prst="rect">
            <a:avLst/>
          </a:prstGeom>
        </p:spPr>
      </p:pic>
      <p:pic>
        <p:nvPicPr>
          <p:cNvPr id="5" name="Picture 4">
            <a:extLst>
              <a:ext uri="{FF2B5EF4-FFF2-40B4-BE49-F238E27FC236}">
                <a16:creationId xmlns:a16="http://schemas.microsoft.com/office/drawing/2014/main" id="{3CE0AB0C-09A9-BBA4-B2F9-8351E05492AA}"/>
              </a:ext>
            </a:extLst>
          </p:cNvPr>
          <p:cNvPicPr>
            <a:picLocks noChangeAspect="1"/>
          </p:cNvPicPr>
          <p:nvPr/>
        </p:nvPicPr>
        <p:blipFill>
          <a:blip r:embed="rId3"/>
          <a:stretch>
            <a:fillRect/>
          </a:stretch>
        </p:blipFill>
        <p:spPr>
          <a:xfrm>
            <a:off x="547894" y="4791903"/>
            <a:ext cx="8334375" cy="666750"/>
          </a:xfrm>
          <a:prstGeom prst="rect">
            <a:avLst/>
          </a:prstGeom>
        </p:spPr>
      </p:pic>
      <p:sp>
        <p:nvSpPr>
          <p:cNvPr id="6" name="Rectangle 5">
            <a:extLst>
              <a:ext uri="{FF2B5EF4-FFF2-40B4-BE49-F238E27FC236}">
                <a16:creationId xmlns:a16="http://schemas.microsoft.com/office/drawing/2014/main" id="{AD0230B2-8A5A-1C66-1C7C-286016F19275}"/>
              </a:ext>
            </a:extLst>
          </p:cNvPr>
          <p:cNvSpPr/>
          <p:nvPr/>
        </p:nvSpPr>
        <p:spPr>
          <a:xfrm>
            <a:off x="6573079" y="1351721"/>
            <a:ext cx="2309190" cy="67586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38F9647C-CC0D-A3BC-6F2E-66D8BE4C7ADE}"/>
              </a:ext>
            </a:extLst>
          </p:cNvPr>
          <p:cNvSpPr/>
          <p:nvPr/>
        </p:nvSpPr>
        <p:spPr>
          <a:xfrm>
            <a:off x="584753" y="4949686"/>
            <a:ext cx="4726055" cy="50896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092893E9-C9D0-36F0-AE70-7BBDFFD5007D}"/>
              </a:ext>
            </a:extLst>
          </p:cNvPr>
          <p:cNvSpPr txBox="1"/>
          <p:nvPr/>
        </p:nvSpPr>
        <p:spPr>
          <a:xfrm>
            <a:off x="202096" y="5708659"/>
            <a:ext cx="9621078" cy="369332"/>
          </a:xfrm>
          <a:prstGeom prst="rect">
            <a:avLst/>
          </a:prstGeom>
          <a:noFill/>
        </p:spPr>
        <p:txBody>
          <a:bodyPr wrap="square">
            <a:spAutoFit/>
          </a:bodyPr>
          <a:lstStyle/>
          <a:p>
            <a:r>
              <a:rPr lang="en-GB" b="1" dirty="0"/>
              <a:t>But there are other places where we need to implement </a:t>
            </a:r>
            <a:r>
              <a:rPr lang="en-GB" b="1" dirty="0" err="1"/>
              <a:t>Intl.NumberFormat</a:t>
            </a:r>
            <a:r>
              <a:rPr lang="en-GB" b="1" dirty="0"/>
              <a:t> to fix the currency.</a:t>
            </a:r>
          </a:p>
        </p:txBody>
      </p:sp>
    </p:spTree>
    <p:extLst>
      <p:ext uri="{BB962C8B-B14F-4D97-AF65-F5344CB8AC3E}">
        <p14:creationId xmlns:p14="http://schemas.microsoft.com/office/powerpoint/2010/main" val="1527363775"/>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8D1C94-1437-39E9-845A-05C5110DA43B}"/>
              </a:ext>
            </a:extLst>
          </p:cNvPr>
          <p:cNvSpPr txBox="1"/>
          <p:nvPr/>
        </p:nvSpPr>
        <p:spPr>
          <a:xfrm>
            <a:off x="195469" y="118047"/>
            <a:ext cx="6192078"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BBB2AEA3-6D51-6CD0-A025-C17D31327ACA}"/>
              </a:ext>
            </a:extLst>
          </p:cNvPr>
          <p:cNvSpPr txBox="1"/>
          <p:nvPr/>
        </p:nvSpPr>
        <p:spPr>
          <a:xfrm>
            <a:off x="3291508" y="757680"/>
            <a:ext cx="6606208" cy="1200329"/>
          </a:xfrm>
          <a:prstGeom prst="rect">
            <a:avLst/>
          </a:prstGeom>
          <a:noFill/>
        </p:spPr>
        <p:txBody>
          <a:bodyPr wrap="square">
            <a:spAutoFit/>
          </a:bodyPr>
          <a:lstStyle/>
          <a:p>
            <a:r>
              <a:rPr lang="en-GB" b="1" dirty="0"/>
              <a:t>It would not be good practice to copy and paste code in multiple places to format the currency so a generic function that takes value, locale and currency would be much better. We can use this currency formatter multiple times in our code for the </a:t>
            </a:r>
            <a:r>
              <a:rPr lang="en-GB" b="1" dirty="0" err="1"/>
              <a:t>bankist</a:t>
            </a:r>
            <a:r>
              <a:rPr lang="en-GB" b="1" dirty="0"/>
              <a:t> project.</a:t>
            </a:r>
          </a:p>
        </p:txBody>
      </p:sp>
      <p:sp>
        <p:nvSpPr>
          <p:cNvPr id="6" name="TextBox 5">
            <a:extLst>
              <a:ext uri="{FF2B5EF4-FFF2-40B4-BE49-F238E27FC236}">
                <a16:creationId xmlns:a16="http://schemas.microsoft.com/office/drawing/2014/main" id="{111DF484-D52C-18D7-9996-EFF4A0C7D557}"/>
              </a:ext>
            </a:extLst>
          </p:cNvPr>
          <p:cNvSpPr txBox="1"/>
          <p:nvPr/>
        </p:nvSpPr>
        <p:spPr>
          <a:xfrm>
            <a:off x="195469" y="2327340"/>
            <a:ext cx="9515062"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formattedMov</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err="1">
                <a:solidFill>
                  <a:srgbClr val="4EC9B0"/>
                </a:solidFill>
                <a:effectLst/>
                <a:latin typeface="Consolas" panose="020B0609020204030204" pitchFamily="49" charset="0"/>
              </a:rPr>
              <a:t>Intl</a:t>
            </a:r>
            <a:r>
              <a:rPr lang="en-GB" sz="1600" b="1" dirty="0" err="1">
                <a:solidFill>
                  <a:srgbClr val="D4D4D4"/>
                </a:solidFill>
                <a:effectLst/>
                <a:latin typeface="Consolas" panose="020B0609020204030204" pitchFamily="49" charset="0"/>
              </a:rPr>
              <a:t>.</a:t>
            </a:r>
            <a:r>
              <a:rPr lang="en-GB" sz="1600" b="1" dirty="0" err="1">
                <a:solidFill>
                  <a:srgbClr val="4EC9B0"/>
                </a:solidFill>
                <a:effectLst/>
                <a:latin typeface="Consolas" panose="020B0609020204030204" pitchFamily="49" charset="0"/>
              </a:rPr>
              <a:t>NumberFormat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format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formattedMov</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7805DDCE-8C9B-AA6B-0822-E7E405445142}"/>
              </a:ext>
            </a:extLst>
          </p:cNvPr>
          <p:cNvSpPr txBox="1"/>
          <p:nvPr/>
        </p:nvSpPr>
        <p:spPr>
          <a:xfrm>
            <a:off x="195469" y="3897000"/>
            <a:ext cx="9702247" cy="646331"/>
          </a:xfrm>
          <a:prstGeom prst="rect">
            <a:avLst/>
          </a:prstGeom>
          <a:noFill/>
        </p:spPr>
        <p:txBody>
          <a:bodyPr wrap="square">
            <a:spAutoFit/>
          </a:bodyPr>
          <a:lstStyle/>
          <a:p>
            <a:r>
              <a:rPr lang="en-GB" b="1" dirty="0"/>
              <a:t>Now in the </a:t>
            </a:r>
            <a:r>
              <a:rPr lang="en-GB" b="1" dirty="0" err="1"/>
              <a:t>displayMovements</a:t>
            </a:r>
            <a:r>
              <a:rPr lang="en-GB" b="1" dirty="0"/>
              <a:t> function we can replace our previous account currency function and call our generic function.</a:t>
            </a:r>
          </a:p>
        </p:txBody>
      </p:sp>
      <p:cxnSp>
        <p:nvCxnSpPr>
          <p:cNvPr id="9" name="Straight Connector 8">
            <a:extLst>
              <a:ext uri="{FF2B5EF4-FFF2-40B4-BE49-F238E27FC236}">
                <a16:creationId xmlns:a16="http://schemas.microsoft.com/office/drawing/2014/main" id="{9E2706E9-8279-F18D-932F-B8C6892563AD}"/>
              </a:ext>
            </a:extLst>
          </p:cNvPr>
          <p:cNvCxnSpPr/>
          <p:nvPr/>
        </p:nvCxnSpPr>
        <p:spPr>
          <a:xfrm>
            <a:off x="92765" y="2327340"/>
            <a:ext cx="2729948" cy="985703"/>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4450A97-4926-C0C5-695C-208D2EBF9203}"/>
              </a:ext>
            </a:extLst>
          </p:cNvPr>
          <p:cNvCxnSpPr>
            <a:cxnSpLocks/>
          </p:cNvCxnSpPr>
          <p:nvPr/>
        </p:nvCxnSpPr>
        <p:spPr>
          <a:xfrm flipV="1">
            <a:off x="195469" y="2327340"/>
            <a:ext cx="6192078" cy="930027"/>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F06DADD-CEF9-BA1B-E63E-88CF4B204A42}"/>
              </a:ext>
            </a:extLst>
          </p:cNvPr>
          <p:cNvSpPr txBox="1"/>
          <p:nvPr/>
        </p:nvSpPr>
        <p:spPr>
          <a:xfrm>
            <a:off x="195469" y="4922653"/>
            <a:ext cx="9097617" cy="132343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calcDisplayBalance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labelBalance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balance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AA69D94E-4A43-93D5-1069-06216C88D259}"/>
              </a:ext>
            </a:extLst>
          </p:cNvPr>
          <p:cNvSpPr txBox="1"/>
          <p:nvPr/>
        </p:nvSpPr>
        <p:spPr>
          <a:xfrm>
            <a:off x="101876" y="6156476"/>
            <a:ext cx="9702247" cy="646331"/>
          </a:xfrm>
          <a:prstGeom prst="rect">
            <a:avLst/>
          </a:prstGeom>
          <a:noFill/>
        </p:spPr>
        <p:txBody>
          <a:bodyPr wrap="square">
            <a:spAutoFit/>
          </a:bodyPr>
          <a:lstStyle/>
          <a:p>
            <a:r>
              <a:rPr lang="en-GB" b="1" dirty="0"/>
              <a:t>We call our generic </a:t>
            </a:r>
            <a:r>
              <a:rPr lang="en-GB" b="1" dirty="0" err="1"/>
              <a:t>formatCur</a:t>
            </a:r>
            <a:r>
              <a:rPr lang="en-GB" b="1" dirty="0"/>
              <a:t> function to fix the </a:t>
            </a:r>
            <a:r>
              <a:rPr lang="en-GB" b="1" dirty="0" err="1"/>
              <a:t>displayAccountBalance</a:t>
            </a:r>
            <a:r>
              <a:rPr lang="en-GB" b="1" dirty="0"/>
              <a:t> function, passing in the value, locale and currency!</a:t>
            </a:r>
          </a:p>
        </p:txBody>
      </p:sp>
      <p:cxnSp>
        <p:nvCxnSpPr>
          <p:cNvPr id="16" name="Straight Connector 15">
            <a:extLst>
              <a:ext uri="{FF2B5EF4-FFF2-40B4-BE49-F238E27FC236}">
                <a16:creationId xmlns:a16="http://schemas.microsoft.com/office/drawing/2014/main" id="{A00A0588-7ACB-3977-FB1D-CF5950A5B2B8}"/>
              </a:ext>
            </a:extLst>
          </p:cNvPr>
          <p:cNvCxnSpPr>
            <a:cxnSpLocks/>
          </p:cNvCxnSpPr>
          <p:nvPr/>
        </p:nvCxnSpPr>
        <p:spPr>
          <a:xfrm>
            <a:off x="3478695" y="6032956"/>
            <a:ext cx="5400262"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6540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5AABB1-A2AC-466D-BA9C-B9442567E11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Arrow Function (new in Javascript ES6)</a:t>
            </a:r>
            <a:endParaRPr lang="en-GB" sz="3200" dirty="0"/>
          </a:p>
        </p:txBody>
      </p:sp>
      <p:sp>
        <p:nvSpPr>
          <p:cNvPr id="4" name="TextBox 3">
            <a:extLst>
              <a:ext uri="{FF2B5EF4-FFF2-40B4-BE49-F238E27FC236}">
                <a16:creationId xmlns:a16="http://schemas.microsoft.com/office/drawing/2014/main" id="{E266BC95-F28A-4BFE-BD95-121E33A15C9B}"/>
              </a:ext>
            </a:extLst>
          </p:cNvPr>
          <p:cNvSpPr txBox="1"/>
          <p:nvPr/>
        </p:nvSpPr>
        <p:spPr>
          <a:xfrm>
            <a:off x="247034" y="649213"/>
            <a:ext cx="6413410"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05AADDC-60AF-4263-B89B-30F7C490476E}"/>
              </a:ext>
            </a:extLst>
          </p:cNvPr>
          <p:cNvSpPr txBox="1"/>
          <p:nvPr/>
        </p:nvSpPr>
        <p:spPr>
          <a:xfrm>
            <a:off x="5741723" y="649213"/>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An arrow function is a shorthand way of writing a function expression with the return implicitly running.</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2B1358F-4029-4ECE-8681-8027345B9E25}"/>
              </a:ext>
            </a:extLst>
          </p:cNvPr>
          <p:cNvSpPr txBox="1"/>
          <p:nvPr/>
        </p:nvSpPr>
        <p:spPr>
          <a:xfrm>
            <a:off x="5741723" y="2133702"/>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If we want the arrow to perform multiple calculations then we need the curly braces.</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70D0F942-3375-4165-AD9A-08ED0C1D7E65}"/>
              </a:ext>
            </a:extLst>
          </p:cNvPr>
          <p:cNvSpPr txBox="1"/>
          <p:nvPr/>
        </p:nvSpPr>
        <p:spPr>
          <a:xfrm>
            <a:off x="6829778" y="4231202"/>
            <a:ext cx="3076222"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pass multiple parameters into an arrow function but we must wrap them in brackets and separated by a coma.</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11213243"/>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0BAD3D-EBD4-34B7-AA86-3C206EC4CD6E}"/>
              </a:ext>
            </a:extLst>
          </p:cNvPr>
          <p:cNvSpPr txBox="1"/>
          <p:nvPr/>
        </p:nvSpPr>
        <p:spPr>
          <a:xfrm>
            <a:off x="255104" y="246900"/>
            <a:ext cx="9395792" cy="501675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calcDisplaySummary</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labelSumIn</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incomes</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labelSumOut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abs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out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deposit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interestRate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filter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reduce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int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labelSumInterest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formatCur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interest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locale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acc</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currency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5" name="Straight Connector 4">
            <a:extLst>
              <a:ext uri="{FF2B5EF4-FFF2-40B4-BE49-F238E27FC236}">
                <a16:creationId xmlns:a16="http://schemas.microsoft.com/office/drawing/2014/main" id="{4EE6DB91-1D1B-0900-6E7A-8C208533242B}"/>
              </a:ext>
            </a:extLst>
          </p:cNvPr>
          <p:cNvCxnSpPr>
            <a:cxnSpLocks/>
          </p:cNvCxnSpPr>
          <p:nvPr/>
        </p:nvCxnSpPr>
        <p:spPr>
          <a:xfrm>
            <a:off x="3240156" y="1593478"/>
            <a:ext cx="5400262"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DEBB793-4363-B86B-04DD-4997A050C522}"/>
              </a:ext>
            </a:extLst>
          </p:cNvPr>
          <p:cNvCxnSpPr>
            <a:cxnSpLocks/>
          </p:cNvCxnSpPr>
          <p:nvPr/>
        </p:nvCxnSpPr>
        <p:spPr>
          <a:xfrm>
            <a:off x="3511825" y="2792800"/>
            <a:ext cx="5400262"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8E8D807-486C-8C23-FA79-8CC264A847C8}"/>
              </a:ext>
            </a:extLst>
          </p:cNvPr>
          <p:cNvCxnSpPr>
            <a:cxnSpLocks/>
          </p:cNvCxnSpPr>
          <p:nvPr/>
        </p:nvCxnSpPr>
        <p:spPr>
          <a:xfrm>
            <a:off x="3995530" y="5012539"/>
            <a:ext cx="5400262"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4EE5625-E48A-CC0A-76D5-9DB7BD0E5014}"/>
              </a:ext>
            </a:extLst>
          </p:cNvPr>
          <p:cNvSpPr txBox="1"/>
          <p:nvPr/>
        </p:nvSpPr>
        <p:spPr>
          <a:xfrm>
            <a:off x="101876" y="5404030"/>
            <a:ext cx="9702247" cy="646331"/>
          </a:xfrm>
          <a:prstGeom prst="rect">
            <a:avLst/>
          </a:prstGeom>
          <a:noFill/>
        </p:spPr>
        <p:txBody>
          <a:bodyPr wrap="square">
            <a:spAutoFit/>
          </a:bodyPr>
          <a:lstStyle/>
          <a:p>
            <a:r>
              <a:rPr lang="en-GB" b="1" dirty="0"/>
              <a:t>We call our generic </a:t>
            </a:r>
            <a:r>
              <a:rPr lang="en-GB" b="1" dirty="0" err="1"/>
              <a:t>formatCur</a:t>
            </a:r>
            <a:r>
              <a:rPr lang="en-GB" b="1" dirty="0"/>
              <a:t> function to fix the </a:t>
            </a:r>
            <a:r>
              <a:rPr lang="en-GB" b="1" dirty="0" err="1"/>
              <a:t>calcDisplaySummary</a:t>
            </a:r>
            <a:r>
              <a:rPr lang="en-GB" b="1" dirty="0"/>
              <a:t> function, passing in the value, locale and currency!</a:t>
            </a:r>
          </a:p>
        </p:txBody>
      </p:sp>
    </p:spTree>
    <p:extLst>
      <p:ext uri="{BB962C8B-B14F-4D97-AF65-F5344CB8AC3E}">
        <p14:creationId xmlns:p14="http://schemas.microsoft.com/office/powerpoint/2010/main" val="404202268"/>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0DD8C4-D8D5-EC9A-2FF4-0DE0BAC23AD3}"/>
              </a:ext>
            </a:extLst>
          </p:cNvPr>
          <p:cNvPicPr>
            <a:picLocks noChangeAspect="1"/>
          </p:cNvPicPr>
          <p:nvPr/>
        </p:nvPicPr>
        <p:blipFill>
          <a:blip r:embed="rId2"/>
          <a:stretch>
            <a:fillRect/>
          </a:stretch>
        </p:blipFill>
        <p:spPr>
          <a:xfrm>
            <a:off x="673997" y="0"/>
            <a:ext cx="8372475" cy="6124575"/>
          </a:xfrm>
          <a:prstGeom prst="rect">
            <a:avLst/>
          </a:prstGeom>
        </p:spPr>
      </p:pic>
      <p:pic>
        <p:nvPicPr>
          <p:cNvPr id="5" name="Picture 4">
            <a:extLst>
              <a:ext uri="{FF2B5EF4-FFF2-40B4-BE49-F238E27FC236}">
                <a16:creationId xmlns:a16="http://schemas.microsoft.com/office/drawing/2014/main" id="{7A831170-AD2F-FBDF-60DF-42F93AE3E198}"/>
              </a:ext>
            </a:extLst>
          </p:cNvPr>
          <p:cNvPicPr>
            <a:picLocks noChangeAspect="1"/>
          </p:cNvPicPr>
          <p:nvPr/>
        </p:nvPicPr>
        <p:blipFill>
          <a:blip r:embed="rId3"/>
          <a:stretch>
            <a:fillRect/>
          </a:stretch>
        </p:blipFill>
        <p:spPr>
          <a:xfrm>
            <a:off x="693047" y="6342408"/>
            <a:ext cx="8353425" cy="485775"/>
          </a:xfrm>
          <a:prstGeom prst="rect">
            <a:avLst/>
          </a:prstGeom>
        </p:spPr>
      </p:pic>
      <p:sp>
        <p:nvSpPr>
          <p:cNvPr id="6" name="Rectangle 5">
            <a:extLst>
              <a:ext uri="{FF2B5EF4-FFF2-40B4-BE49-F238E27FC236}">
                <a16:creationId xmlns:a16="http://schemas.microsoft.com/office/drawing/2014/main" id="{3BB1A444-49C7-973C-757B-438864DFC440}"/>
              </a:ext>
            </a:extLst>
          </p:cNvPr>
          <p:cNvSpPr/>
          <p:nvPr/>
        </p:nvSpPr>
        <p:spPr>
          <a:xfrm>
            <a:off x="6361044" y="1046921"/>
            <a:ext cx="2685428" cy="67586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B69E14AC-1D77-7C28-AB22-AFA53053558D}"/>
              </a:ext>
            </a:extLst>
          </p:cNvPr>
          <p:cNvSpPr/>
          <p:nvPr/>
        </p:nvSpPr>
        <p:spPr>
          <a:xfrm>
            <a:off x="693047" y="6330811"/>
            <a:ext cx="4899370" cy="50896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005A1EF6-F613-C63E-C9D5-E2F47A15AC73}"/>
              </a:ext>
            </a:extLst>
          </p:cNvPr>
          <p:cNvSpPr txBox="1"/>
          <p:nvPr/>
        </p:nvSpPr>
        <p:spPr>
          <a:xfrm>
            <a:off x="693047" y="517519"/>
            <a:ext cx="6071358" cy="646331"/>
          </a:xfrm>
          <a:prstGeom prst="rect">
            <a:avLst/>
          </a:prstGeom>
          <a:noFill/>
        </p:spPr>
        <p:txBody>
          <a:bodyPr wrap="square">
            <a:spAutoFit/>
          </a:bodyPr>
          <a:lstStyle/>
          <a:p>
            <a:r>
              <a:rPr lang="en-GB" b="1" dirty="0">
                <a:solidFill>
                  <a:srgbClr val="FF0000"/>
                </a:solidFill>
              </a:rPr>
              <a:t>Now all the currency values are displayed in locale format with the correct currency based on the account object.</a:t>
            </a:r>
          </a:p>
        </p:txBody>
      </p:sp>
      <p:sp>
        <p:nvSpPr>
          <p:cNvPr id="9" name="TextBox 8">
            <a:extLst>
              <a:ext uri="{FF2B5EF4-FFF2-40B4-BE49-F238E27FC236}">
                <a16:creationId xmlns:a16="http://schemas.microsoft.com/office/drawing/2014/main" id="{217B8DDD-61F6-0607-CD09-E24106E873D7}"/>
              </a:ext>
            </a:extLst>
          </p:cNvPr>
          <p:cNvSpPr txBox="1"/>
          <p:nvPr/>
        </p:nvSpPr>
        <p:spPr>
          <a:xfrm>
            <a:off x="2649504" y="1377001"/>
            <a:ext cx="3711540" cy="646331"/>
          </a:xfrm>
          <a:prstGeom prst="rect">
            <a:avLst/>
          </a:prstGeom>
          <a:noFill/>
        </p:spPr>
        <p:txBody>
          <a:bodyPr wrap="square">
            <a:spAutoFit/>
          </a:bodyPr>
          <a:lstStyle/>
          <a:p>
            <a:r>
              <a:rPr lang="en-GB" b="1" dirty="0">
                <a:solidFill>
                  <a:srgbClr val="FF0000"/>
                </a:solidFill>
              </a:rPr>
              <a:t>Note the number separators and the placement of the currency symbol</a:t>
            </a:r>
          </a:p>
        </p:txBody>
      </p:sp>
      <p:sp>
        <p:nvSpPr>
          <p:cNvPr id="10" name="Rectangle 9">
            <a:extLst>
              <a:ext uri="{FF2B5EF4-FFF2-40B4-BE49-F238E27FC236}">
                <a16:creationId xmlns:a16="http://schemas.microsoft.com/office/drawing/2014/main" id="{4571CFAA-7493-0BE3-B743-A0C0AA0B0AA5}"/>
              </a:ext>
            </a:extLst>
          </p:cNvPr>
          <p:cNvSpPr/>
          <p:nvPr/>
        </p:nvSpPr>
        <p:spPr>
          <a:xfrm>
            <a:off x="4293704" y="2170179"/>
            <a:ext cx="1500496" cy="395439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89103946"/>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01CA59-83AE-53B3-7F9E-F9E8F3145053}"/>
              </a:ext>
            </a:extLst>
          </p:cNvPr>
          <p:cNvSpPr txBox="1"/>
          <p:nvPr/>
        </p:nvSpPr>
        <p:spPr>
          <a:xfrm>
            <a:off x="145773" y="51111"/>
            <a:ext cx="6573079" cy="584775"/>
          </a:xfrm>
          <a:prstGeom prst="rect">
            <a:avLst/>
          </a:prstGeom>
          <a:noFill/>
        </p:spPr>
        <p:txBody>
          <a:bodyPr wrap="square">
            <a:spAutoFit/>
          </a:bodyPr>
          <a:lstStyle/>
          <a:p>
            <a:r>
              <a:rPr lang="en-GB" sz="3200" dirty="0">
                <a:solidFill>
                  <a:srgbClr val="1C1D1F"/>
                </a:solidFill>
              </a:rPr>
              <a:t>Timers: set timeout and Set Interval</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7A1B21A4-8F04-BB49-8490-C92E6A46BFE8}"/>
              </a:ext>
            </a:extLst>
          </p:cNvPr>
          <p:cNvSpPr txBox="1"/>
          <p:nvPr/>
        </p:nvSpPr>
        <p:spPr>
          <a:xfrm>
            <a:off x="145773" y="697255"/>
            <a:ext cx="7036905" cy="338554"/>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'Here is your pizza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0F5886E7-4904-DA6A-489C-F01074BEE8AB}"/>
              </a:ext>
            </a:extLst>
          </p:cNvPr>
          <p:cNvPicPr>
            <a:picLocks noChangeAspect="1"/>
          </p:cNvPicPr>
          <p:nvPr/>
        </p:nvPicPr>
        <p:blipFill>
          <a:blip r:embed="rId2"/>
          <a:stretch>
            <a:fillRect/>
          </a:stretch>
        </p:blipFill>
        <p:spPr>
          <a:xfrm>
            <a:off x="7330504" y="697256"/>
            <a:ext cx="2323705" cy="338553"/>
          </a:xfrm>
          <a:prstGeom prst="rect">
            <a:avLst/>
          </a:prstGeom>
        </p:spPr>
      </p:pic>
      <p:sp>
        <p:nvSpPr>
          <p:cNvPr id="7" name="TextBox 6">
            <a:extLst>
              <a:ext uri="{FF2B5EF4-FFF2-40B4-BE49-F238E27FC236}">
                <a16:creationId xmlns:a16="http://schemas.microsoft.com/office/drawing/2014/main" id="{1EE849A9-1377-F3F2-F1C9-E0A2905EC1F2}"/>
              </a:ext>
            </a:extLst>
          </p:cNvPr>
          <p:cNvSpPr txBox="1"/>
          <p:nvPr/>
        </p:nvSpPr>
        <p:spPr>
          <a:xfrm>
            <a:off x="145773" y="1035809"/>
            <a:ext cx="9702247" cy="646331"/>
          </a:xfrm>
          <a:prstGeom prst="rect">
            <a:avLst/>
          </a:prstGeom>
          <a:noFill/>
        </p:spPr>
        <p:txBody>
          <a:bodyPr wrap="square">
            <a:spAutoFit/>
          </a:bodyPr>
          <a:lstStyle/>
          <a:p>
            <a:r>
              <a:rPr lang="en-GB" b="1" dirty="0"/>
              <a:t>A simple timeout arrow function that displays ‘here is your pizza’ after 3 seconds (3000 </a:t>
            </a:r>
            <a:r>
              <a:rPr lang="en-GB" b="1" dirty="0" err="1"/>
              <a:t>ms</a:t>
            </a:r>
            <a:r>
              <a:rPr lang="en-GB" b="1" dirty="0"/>
              <a:t>). This is a call back where we wait 3000ms before calling the function.</a:t>
            </a:r>
          </a:p>
        </p:txBody>
      </p:sp>
      <p:sp>
        <p:nvSpPr>
          <p:cNvPr id="9" name="TextBox 8">
            <a:extLst>
              <a:ext uri="{FF2B5EF4-FFF2-40B4-BE49-F238E27FC236}">
                <a16:creationId xmlns:a16="http://schemas.microsoft.com/office/drawing/2014/main" id="{5750C523-2EFF-60A4-B830-20EFEBD70027}"/>
              </a:ext>
            </a:extLst>
          </p:cNvPr>
          <p:cNvSpPr txBox="1"/>
          <p:nvPr/>
        </p:nvSpPr>
        <p:spPr>
          <a:xfrm>
            <a:off x="145773" y="1830961"/>
            <a:ext cx="7036905" cy="584775"/>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'Here is your pizza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'...waiting'</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76679714-92B3-4988-119E-C1F4B3F4A8C0}"/>
              </a:ext>
            </a:extLst>
          </p:cNvPr>
          <p:cNvPicPr>
            <a:picLocks noChangeAspect="1"/>
          </p:cNvPicPr>
          <p:nvPr/>
        </p:nvPicPr>
        <p:blipFill>
          <a:blip r:embed="rId3"/>
          <a:stretch>
            <a:fillRect/>
          </a:stretch>
        </p:blipFill>
        <p:spPr>
          <a:xfrm>
            <a:off x="7330504" y="1830961"/>
            <a:ext cx="2040215" cy="584775"/>
          </a:xfrm>
          <a:prstGeom prst="rect">
            <a:avLst/>
          </a:prstGeom>
        </p:spPr>
      </p:pic>
      <p:sp>
        <p:nvSpPr>
          <p:cNvPr id="12" name="TextBox 11">
            <a:extLst>
              <a:ext uri="{FF2B5EF4-FFF2-40B4-BE49-F238E27FC236}">
                <a16:creationId xmlns:a16="http://schemas.microsoft.com/office/drawing/2014/main" id="{B20FC507-6AB0-80DC-5989-F2F115739652}"/>
              </a:ext>
            </a:extLst>
          </p:cNvPr>
          <p:cNvSpPr txBox="1"/>
          <p:nvPr/>
        </p:nvSpPr>
        <p:spPr>
          <a:xfrm>
            <a:off x="101876" y="2407670"/>
            <a:ext cx="9702247" cy="2185214"/>
          </a:xfrm>
          <a:prstGeom prst="rect">
            <a:avLst/>
          </a:prstGeom>
          <a:noFill/>
        </p:spPr>
        <p:txBody>
          <a:bodyPr wrap="square">
            <a:spAutoFit/>
          </a:bodyPr>
          <a:lstStyle/>
          <a:p>
            <a:pPr>
              <a:spcBef>
                <a:spcPts val="600"/>
              </a:spcBef>
            </a:pPr>
            <a:r>
              <a:rPr lang="en-GB" b="1" dirty="0"/>
              <a:t>We can see the timeout in action by logging ‘…waiting’ till the timeout expires and the call back function is executed, in this case ‘Here is your pizza’. </a:t>
            </a:r>
          </a:p>
          <a:p>
            <a:pPr>
              <a:spcBef>
                <a:spcPts val="600"/>
              </a:spcBef>
            </a:pPr>
            <a:r>
              <a:rPr lang="en-GB" b="1" dirty="0"/>
              <a:t>What is happening here is that the timeout timer starts counting then moves onto the next line of code (console.log …waiting) when the timeout expires it returns to this line to execute the call back. This is called asynchronous JavaScript and is covered in future lessons. </a:t>
            </a:r>
          </a:p>
          <a:p>
            <a:pPr>
              <a:spcBef>
                <a:spcPts val="600"/>
              </a:spcBef>
            </a:pPr>
            <a:r>
              <a:rPr lang="en-GB" b="1" dirty="0"/>
              <a:t>Note that we are not calling the call back function ourselves, it is automatic in </a:t>
            </a:r>
            <a:r>
              <a:rPr lang="en-GB" b="1" dirty="0" err="1"/>
              <a:t>javascript</a:t>
            </a:r>
            <a:r>
              <a:rPr lang="en-GB" b="1" dirty="0"/>
              <a:t> so how do we pass in parameters to this call back function?</a:t>
            </a:r>
          </a:p>
        </p:txBody>
      </p:sp>
      <p:sp>
        <p:nvSpPr>
          <p:cNvPr id="14" name="TextBox 13">
            <a:extLst>
              <a:ext uri="{FF2B5EF4-FFF2-40B4-BE49-F238E27FC236}">
                <a16:creationId xmlns:a16="http://schemas.microsoft.com/office/drawing/2014/main" id="{6638C8DE-1D51-6886-9AA6-4FBB7A98E9B3}"/>
              </a:ext>
            </a:extLst>
          </p:cNvPr>
          <p:cNvSpPr txBox="1"/>
          <p:nvPr/>
        </p:nvSpPr>
        <p:spPr>
          <a:xfrm>
            <a:off x="145773" y="4701613"/>
            <a:ext cx="9092422" cy="1815882"/>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`Here is your pizza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ing2</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'olives'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'pizza is cooking!'</a:t>
            </a:r>
            <a:r>
              <a:rPr lang="en-GB" sz="1600" b="1" dirty="0">
                <a:solidFill>
                  <a:srgbClr val="D4D4D4"/>
                </a:solidFill>
                <a:effectLst/>
                <a:latin typeface="Consolas" panose="020B0609020204030204" pitchFamily="49" charset="0"/>
              </a:rPr>
              <a:t>);</a:t>
            </a:r>
          </a:p>
        </p:txBody>
      </p:sp>
      <p:pic>
        <p:nvPicPr>
          <p:cNvPr id="16" name="Picture 15">
            <a:extLst>
              <a:ext uri="{FF2B5EF4-FFF2-40B4-BE49-F238E27FC236}">
                <a16:creationId xmlns:a16="http://schemas.microsoft.com/office/drawing/2014/main" id="{F3B7A51E-C6ED-F133-3719-7120C7B7D651}"/>
              </a:ext>
            </a:extLst>
          </p:cNvPr>
          <p:cNvPicPr>
            <a:picLocks noChangeAspect="1"/>
          </p:cNvPicPr>
          <p:nvPr/>
        </p:nvPicPr>
        <p:blipFill>
          <a:blip r:embed="rId4"/>
          <a:stretch>
            <a:fillRect/>
          </a:stretch>
        </p:blipFill>
        <p:spPr>
          <a:xfrm>
            <a:off x="5736410" y="6084855"/>
            <a:ext cx="3989465" cy="584775"/>
          </a:xfrm>
          <a:prstGeom prst="rect">
            <a:avLst/>
          </a:prstGeom>
        </p:spPr>
      </p:pic>
      <p:sp>
        <p:nvSpPr>
          <p:cNvPr id="17" name="TextBox 16">
            <a:extLst>
              <a:ext uri="{FF2B5EF4-FFF2-40B4-BE49-F238E27FC236}">
                <a16:creationId xmlns:a16="http://schemas.microsoft.com/office/drawing/2014/main" id="{A731CCB2-D692-B5F8-EBFA-7CBE151040B8}"/>
              </a:ext>
            </a:extLst>
          </p:cNvPr>
          <p:cNvSpPr txBox="1"/>
          <p:nvPr/>
        </p:nvSpPr>
        <p:spPr>
          <a:xfrm>
            <a:off x="4416286" y="5286388"/>
            <a:ext cx="5532783" cy="646331"/>
          </a:xfrm>
          <a:prstGeom prst="rect">
            <a:avLst/>
          </a:prstGeom>
          <a:noFill/>
        </p:spPr>
        <p:txBody>
          <a:bodyPr wrap="square">
            <a:spAutoFit/>
          </a:bodyPr>
          <a:lstStyle/>
          <a:p>
            <a:r>
              <a:rPr lang="en-GB" b="1" dirty="0"/>
              <a:t>We pass the parameters into the timeout function then use them in an object literal in the call back function.</a:t>
            </a:r>
          </a:p>
        </p:txBody>
      </p:sp>
    </p:spTree>
    <p:extLst>
      <p:ext uri="{BB962C8B-B14F-4D97-AF65-F5344CB8AC3E}">
        <p14:creationId xmlns:p14="http://schemas.microsoft.com/office/powerpoint/2010/main" val="2959970396"/>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C442C0-11D6-A0A4-9D88-CC1D43399356}"/>
              </a:ext>
            </a:extLst>
          </p:cNvPr>
          <p:cNvSpPr txBox="1"/>
          <p:nvPr/>
        </p:nvSpPr>
        <p:spPr>
          <a:xfrm>
            <a:off x="208722" y="168968"/>
            <a:ext cx="9488556" cy="255454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'olives'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pizzaTimer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`Here is your pizza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ing2</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'pizza </a:t>
            </a:r>
            <a:r>
              <a:rPr lang="en-GB" sz="1600" b="1" dirty="0" err="1">
                <a:solidFill>
                  <a:srgbClr val="CE9178"/>
                </a:solidFill>
                <a:effectLst/>
                <a:latin typeface="Consolas" panose="020B0609020204030204" pitchFamily="49" charset="0"/>
              </a:rPr>
              <a:t>preperation</a:t>
            </a:r>
            <a:r>
              <a:rPr lang="en-GB" sz="1600" b="1" dirty="0">
                <a:solidFill>
                  <a:srgbClr val="CE9178"/>
                </a:solidFill>
                <a:effectLst/>
                <a:latin typeface="Consolas" panose="020B0609020204030204" pitchFamily="49" charset="0"/>
              </a:rPr>
              <a:t> in progress!'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ingredients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clearTimeout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pizzaTimer</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62897D59-AEAF-4341-CD78-B7B2D1E33BCA}"/>
              </a:ext>
            </a:extLst>
          </p:cNvPr>
          <p:cNvSpPr txBox="1"/>
          <p:nvPr/>
        </p:nvSpPr>
        <p:spPr>
          <a:xfrm>
            <a:off x="5078896" y="168968"/>
            <a:ext cx="4065106" cy="369332"/>
          </a:xfrm>
          <a:prstGeom prst="rect">
            <a:avLst/>
          </a:prstGeom>
          <a:noFill/>
        </p:spPr>
        <p:txBody>
          <a:bodyPr wrap="square">
            <a:spAutoFit/>
          </a:bodyPr>
          <a:lstStyle/>
          <a:p>
            <a:r>
              <a:rPr lang="en-GB" b="1" dirty="0"/>
              <a:t>Ingredients are now in a separate array.</a:t>
            </a:r>
          </a:p>
        </p:txBody>
      </p:sp>
      <p:sp>
        <p:nvSpPr>
          <p:cNvPr id="5" name="TextBox 4">
            <a:extLst>
              <a:ext uri="{FF2B5EF4-FFF2-40B4-BE49-F238E27FC236}">
                <a16:creationId xmlns:a16="http://schemas.microsoft.com/office/drawing/2014/main" id="{DD63517E-1502-463C-9532-FDEB4BDE2FD7}"/>
              </a:ext>
            </a:extLst>
          </p:cNvPr>
          <p:cNvSpPr txBox="1"/>
          <p:nvPr/>
        </p:nvSpPr>
        <p:spPr>
          <a:xfrm>
            <a:off x="2716695" y="1363415"/>
            <a:ext cx="6158948" cy="369332"/>
          </a:xfrm>
          <a:prstGeom prst="rect">
            <a:avLst/>
          </a:prstGeom>
          <a:noFill/>
        </p:spPr>
        <p:txBody>
          <a:bodyPr wrap="square">
            <a:spAutoFit/>
          </a:bodyPr>
          <a:lstStyle/>
          <a:p>
            <a:r>
              <a:rPr lang="en-GB" b="1" dirty="0"/>
              <a:t>The spread operator is used to deconstruct ingredients array</a:t>
            </a:r>
          </a:p>
        </p:txBody>
      </p:sp>
      <p:sp>
        <p:nvSpPr>
          <p:cNvPr id="6" name="TextBox 5">
            <a:extLst>
              <a:ext uri="{FF2B5EF4-FFF2-40B4-BE49-F238E27FC236}">
                <a16:creationId xmlns:a16="http://schemas.microsoft.com/office/drawing/2014/main" id="{A0FB4724-907F-288F-8716-88B7026B6752}"/>
              </a:ext>
            </a:extLst>
          </p:cNvPr>
          <p:cNvSpPr txBox="1"/>
          <p:nvPr/>
        </p:nvSpPr>
        <p:spPr>
          <a:xfrm>
            <a:off x="7204212" y="1932825"/>
            <a:ext cx="2701788" cy="1754326"/>
          </a:xfrm>
          <a:prstGeom prst="rect">
            <a:avLst/>
          </a:prstGeom>
          <a:noFill/>
        </p:spPr>
        <p:txBody>
          <a:bodyPr wrap="square">
            <a:spAutoFit/>
          </a:bodyPr>
          <a:lstStyle/>
          <a:p>
            <a:r>
              <a:rPr lang="en-GB" b="1" dirty="0"/>
              <a:t>If the ingredients array contains ‘spinach’ then the timeout timer is cleared. And the arrow function will never execute.</a:t>
            </a:r>
          </a:p>
        </p:txBody>
      </p:sp>
      <p:sp>
        <p:nvSpPr>
          <p:cNvPr id="8" name="TextBox 7">
            <a:extLst>
              <a:ext uri="{FF2B5EF4-FFF2-40B4-BE49-F238E27FC236}">
                <a16:creationId xmlns:a16="http://schemas.microsoft.com/office/drawing/2014/main" id="{F502CAEC-A391-F57C-E346-5E14BD834DA1}"/>
              </a:ext>
            </a:extLst>
          </p:cNvPr>
          <p:cNvSpPr txBox="1"/>
          <p:nvPr/>
        </p:nvSpPr>
        <p:spPr>
          <a:xfrm>
            <a:off x="208722" y="3724847"/>
            <a:ext cx="9455426" cy="255454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'olives'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'tomatoes'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pizzaTimer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ing2</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`Here is your pizza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ing2</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'pizza </a:t>
            </a:r>
            <a:r>
              <a:rPr lang="en-GB" sz="1600" b="1" dirty="0" err="1">
                <a:solidFill>
                  <a:srgbClr val="CE9178"/>
                </a:solidFill>
                <a:effectLst/>
                <a:latin typeface="Consolas" panose="020B0609020204030204" pitchFamily="49" charset="0"/>
              </a:rPr>
              <a:t>preperation</a:t>
            </a:r>
            <a:r>
              <a:rPr lang="en-GB" sz="1600" b="1" dirty="0">
                <a:solidFill>
                  <a:srgbClr val="CE9178"/>
                </a:solidFill>
                <a:effectLst/>
                <a:latin typeface="Consolas" panose="020B0609020204030204" pitchFamily="49" charset="0"/>
              </a:rPr>
              <a:t> in progress!'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ingredients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clearTimeout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pizzaTimer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E921DB55-CAAF-3AD9-D1A4-278909223E6E}"/>
              </a:ext>
            </a:extLst>
          </p:cNvPr>
          <p:cNvSpPr txBox="1"/>
          <p:nvPr/>
        </p:nvSpPr>
        <p:spPr>
          <a:xfrm>
            <a:off x="7204212" y="5494585"/>
            <a:ext cx="2701788" cy="1200329"/>
          </a:xfrm>
          <a:prstGeom prst="rect">
            <a:avLst/>
          </a:prstGeom>
          <a:noFill/>
        </p:spPr>
        <p:txBody>
          <a:bodyPr wrap="square">
            <a:spAutoFit/>
          </a:bodyPr>
          <a:lstStyle/>
          <a:p>
            <a:r>
              <a:rPr lang="en-GB" b="1" dirty="0"/>
              <a:t>However the timeout timer will now run down then display the message in the arrow function.</a:t>
            </a:r>
          </a:p>
        </p:txBody>
      </p:sp>
      <p:pic>
        <p:nvPicPr>
          <p:cNvPr id="11" name="Picture 10">
            <a:extLst>
              <a:ext uri="{FF2B5EF4-FFF2-40B4-BE49-F238E27FC236}">
                <a16:creationId xmlns:a16="http://schemas.microsoft.com/office/drawing/2014/main" id="{6C881F8D-9FBC-EAC9-FBF2-DEC41C3F0C42}"/>
              </a:ext>
            </a:extLst>
          </p:cNvPr>
          <p:cNvPicPr>
            <a:picLocks noChangeAspect="1"/>
          </p:cNvPicPr>
          <p:nvPr/>
        </p:nvPicPr>
        <p:blipFill>
          <a:blip r:embed="rId2"/>
          <a:stretch>
            <a:fillRect/>
          </a:stretch>
        </p:blipFill>
        <p:spPr>
          <a:xfrm>
            <a:off x="5592744" y="4908807"/>
            <a:ext cx="4192330" cy="608564"/>
          </a:xfrm>
          <a:prstGeom prst="rect">
            <a:avLst/>
          </a:prstGeom>
        </p:spPr>
      </p:pic>
      <p:pic>
        <p:nvPicPr>
          <p:cNvPr id="13" name="Picture 12">
            <a:extLst>
              <a:ext uri="{FF2B5EF4-FFF2-40B4-BE49-F238E27FC236}">
                <a16:creationId xmlns:a16="http://schemas.microsoft.com/office/drawing/2014/main" id="{81B5B753-1E79-5041-80B5-6A20B3419B6F}"/>
              </a:ext>
            </a:extLst>
          </p:cNvPr>
          <p:cNvPicPr>
            <a:picLocks noChangeAspect="1"/>
          </p:cNvPicPr>
          <p:nvPr/>
        </p:nvPicPr>
        <p:blipFill>
          <a:blip r:embed="rId3"/>
          <a:stretch>
            <a:fillRect/>
          </a:stretch>
        </p:blipFill>
        <p:spPr>
          <a:xfrm>
            <a:off x="208722" y="2738587"/>
            <a:ext cx="3123332" cy="377214"/>
          </a:xfrm>
          <a:prstGeom prst="rect">
            <a:avLst/>
          </a:prstGeom>
        </p:spPr>
      </p:pic>
    </p:spTree>
    <p:extLst>
      <p:ext uri="{BB962C8B-B14F-4D97-AF65-F5344CB8AC3E}">
        <p14:creationId xmlns:p14="http://schemas.microsoft.com/office/powerpoint/2010/main" val="4145340080"/>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10C54-3DCD-5C8A-0A45-0AA724EF99AB}"/>
              </a:ext>
            </a:extLst>
          </p:cNvPr>
          <p:cNvSpPr txBox="1"/>
          <p:nvPr/>
        </p:nvSpPr>
        <p:spPr>
          <a:xfrm>
            <a:off x="198782" y="153959"/>
            <a:ext cx="9508435" cy="923330"/>
          </a:xfrm>
          <a:prstGeom prst="rect">
            <a:avLst/>
          </a:prstGeom>
          <a:noFill/>
        </p:spPr>
        <p:txBody>
          <a:bodyPr wrap="square">
            <a:spAutoFit/>
          </a:bodyPr>
          <a:lstStyle/>
          <a:p>
            <a:r>
              <a:rPr lang="en-GB" b="1" dirty="0"/>
              <a:t>We can practice the use of a timeout timer in our </a:t>
            </a:r>
            <a:r>
              <a:rPr lang="en-GB" b="1" dirty="0" err="1"/>
              <a:t>bankist</a:t>
            </a:r>
            <a:r>
              <a:rPr lang="en-GB" b="1" dirty="0"/>
              <a:t> app. When a customer asks for a loan it is not usually approved straight away because the bank will do some checks and respond within a few minutes or hours or days.</a:t>
            </a:r>
          </a:p>
        </p:txBody>
      </p:sp>
      <p:sp>
        <p:nvSpPr>
          <p:cNvPr id="4" name="TextBox 3">
            <a:extLst>
              <a:ext uri="{FF2B5EF4-FFF2-40B4-BE49-F238E27FC236}">
                <a16:creationId xmlns:a16="http://schemas.microsoft.com/office/drawing/2014/main" id="{F3D98FEC-CBC3-EAD7-4193-3E52F7B8801E}"/>
              </a:ext>
            </a:extLst>
          </p:cNvPr>
          <p:cNvSpPr txBox="1"/>
          <p:nvPr/>
        </p:nvSpPr>
        <p:spPr>
          <a:xfrm>
            <a:off x="198781" y="1235625"/>
            <a:ext cx="9508435" cy="4770537"/>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btnLoan</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preventDefault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floor</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inputLoanAmount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some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mov</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setTimeout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movement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amount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transfer Date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movementsDates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toISOString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2500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inputLoanAmount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4ADC13E-1FDF-954A-0D34-B65A17BF04ED}"/>
              </a:ext>
            </a:extLst>
          </p:cNvPr>
          <p:cNvSpPr txBox="1"/>
          <p:nvPr/>
        </p:nvSpPr>
        <p:spPr>
          <a:xfrm>
            <a:off x="4823792" y="4699045"/>
            <a:ext cx="4711148" cy="923330"/>
          </a:xfrm>
          <a:prstGeom prst="rect">
            <a:avLst/>
          </a:prstGeom>
          <a:noFill/>
        </p:spPr>
        <p:txBody>
          <a:bodyPr wrap="square">
            <a:spAutoFit/>
          </a:bodyPr>
          <a:lstStyle/>
          <a:p>
            <a:r>
              <a:rPr lang="en-GB" b="1" dirty="0"/>
              <a:t>The add movement, add transfer date and </a:t>
            </a:r>
            <a:r>
              <a:rPr lang="en-GB" b="1" dirty="0" err="1"/>
              <a:t>updateUI</a:t>
            </a:r>
            <a:r>
              <a:rPr lang="en-GB" b="1" dirty="0"/>
              <a:t> function calls are wrapped in a timeout function with a 2.5 (2500ms) delay.</a:t>
            </a:r>
          </a:p>
        </p:txBody>
      </p:sp>
      <p:cxnSp>
        <p:nvCxnSpPr>
          <p:cNvPr id="6" name="Straight Connector 5">
            <a:extLst>
              <a:ext uri="{FF2B5EF4-FFF2-40B4-BE49-F238E27FC236}">
                <a16:creationId xmlns:a16="http://schemas.microsoft.com/office/drawing/2014/main" id="{342134AE-A5ED-C5F5-E943-348AE13CAFBC}"/>
              </a:ext>
            </a:extLst>
          </p:cNvPr>
          <p:cNvCxnSpPr>
            <a:cxnSpLocks/>
          </p:cNvCxnSpPr>
          <p:nvPr/>
        </p:nvCxnSpPr>
        <p:spPr>
          <a:xfrm>
            <a:off x="636104" y="3021496"/>
            <a:ext cx="2968487"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71E5FF6-FDFB-2199-135D-98F826F20216}"/>
              </a:ext>
            </a:extLst>
          </p:cNvPr>
          <p:cNvCxnSpPr>
            <a:cxnSpLocks/>
          </p:cNvCxnSpPr>
          <p:nvPr/>
        </p:nvCxnSpPr>
        <p:spPr>
          <a:xfrm>
            <a:off x="974034" y="5188226"/>
            <a:ext cx="549966"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8724609"/>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6AFE95-0806-DA49-0CEF-13012707E594}"/>
              </a:ext>
            </a:extLst>
          </p:cNvPr>
          <p:cNvSpPr txBox="1"/>
          <p:nvPr/>
        </p:nvSpPr>
        <p:spPr>
          <a:xfrm>
            <a:off x="251790" y="201546"/>
            <a:ext cx="9356036" cy="369332"/>
          </a:xfrm>
          <a:prstGeom prst="rect">
            <a:avLst/>
          </a:prstGeom>
          <a:noFill/>
        </p:spPr>
        <p:txBody>
          <a:bodyPr wrap="square">
            <a:spAutoFit/>
          </a:bodyPr>
          <a:lstStyle/>
          <a:p>
            <a:r>
              <a:rPr lang="en-GB" b="1" dirty="0"/>
              <a:t>But what if we wanted to run a function over and over again according to a set time interval?</a:t>
            </a:r>
          </a:p>
        </p:txBody>
      </p:sp>
      <p:sp>
        <p:nvSpPr>
          <p:cNvPr id="4" name="TextBox 3">
            <a:extLst>
              <a:ext uri="{FF2B5EF4-FFF2-40B4-BE49-F238E27FC236}">
                <a16:creationId xmlns:a16="http://schemas.microsoft.com/office/drawing/2014/main" id="{21F878EE-9881-F125-7AFC-430FCED6E4B3}"/>
              </a:ext>
            </a:extLst>
          </p:cNvPr>
          <p:cNvSpPr txBox="1"/>
          <p:nvPr/>
        </p:nvSpPr>
        <p:spPr>
          <a:xfrm>
            <a:off x="251790" y="804566"/>
            <a:ext cx="3193775" cy="1077218"/>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setInterval</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Date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5000</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1F86411F-74AE-E0FB-740C-1E94DC8B4BCC}"/>
              </a:ext>
            </a:extLst>
          </p:cNvPr>
          <p:cNvPicPr>
            <a:picLocks noChangeAspect="1"/>
          </p:cNvPicPr>
          <p:nvPr/>
        </p:nvPicPr>
        <p:blipFill>
          <a:blip r:embed="rId2"/>
          <a:stretch>
            <a:fillRect/>
          </a:stretch>
        </p:blipFill>
        <p:spPr>
          <a:xfrm>
            <a:off x="3273493" y="804566"/>
            <a:ext cx="2828925" cy="1371600"/>
          </a:xfrm>
          <a:prstGeom prst="rect">
            <a:avLst/>
          </a:prstGeom>
        </p:spPr>
      </p:pic>
      <p:sp>
        <p:nvSpPr>
          <p:cNvPr id="7" name="TextBox 6">
            <a:extLst>
              <a:ext uri="{FF2B5EF4-FFF2-40B4-BE49-F238E27FC236}">
                <a16:creationId xmlns:a16="http://schemas.microsoft.com/office/drawing/2014/main" id="{834ACD55-63E9-A4A6-1F1C-E6AD71C1592F}"/>
              </a:ext>
            </a:extLst>
          </p:cNvPr>
          <p:cNvSpPr txBox="1"/>
          <p:nvPr/>
        </p:nvSpPr>
        <p:spPr>
          <a:xfrm>
            <a:off x="6294576" y="743010"/>
            <a:ext cx="3505408" cy="1200329"/>
          </a:xfrm>
          <a:prstGeom prst="rect">
            <a:avLst/>
          </a:prstGeom>
          <a:noFill/>
        </p:spPr>
        <p:txBody>
          <a:bodyPr wrap="square">
            <a:spAutoFit/>
          </a:bodyPr>
          <a:lstStyle/>
          <a:p>
            <a:r>
              <a:rPr lang="en-GB" b="1" dirty="0"/>
              <a:t>The </a:t>
            </a:r>
            <a:r>
              <a:rPr lang="en-GB" b="1" dirty="0" err="1"/>
              <a:t>setInterval</a:t>
            </a:r>
            <a:r>
              <a:rPr lang="en-GB" b="1" dirty="0"/>
              <a:t> function will achieve this. Here we are logging the date and time to the console every five seconds.</a:t>
            </a:r>
          </a:p>
        </p:txBody>
      </p:sp>
      <p:sp>
        <p:nvSpPr>
          <p:cNvPr id="8" name="TextBox 7">
            <a:extLst>
              <a:ext uri="{FF2B5EF4-FFF2-40B4-BE49-F238E27FC236}">
                <a16:creationId xmlns:a16="http://schemas.microsoft.com/office/drawing/2014/main" id="{9AC13519-222F-1AE0-5E88-1E3FC9920182}"/>
              </a:ext>
            </a:extLst>
          </p:cNvPr>
          <p:cNvSpPr txBox="1"/>
          <p:nvPr/>
        </p:nvSpPr>
        <p:spPr>
          <a:xfrm>
            <a:off x="159025" y="2409854"/>
            <a:ext cx="6573079" cy="584775"/>
          </a:xfrm>
          <a:prstGeom prst="rect">
            <a:avLst/>
          </a:prstGeom>
          <a:noFill/>
        </p:spPr>
        <p:txBody>
          <a:bodyPr wrap="square">
            <a:spAutoFit/>
          </a:bodyPr>
          <a:lstStyle/>
          <a:p>
            <a:r>
              <a:rPr lang="en-GB" sz="3200" dirty="0">
                <a:solidFill>
                  <a:srgbClr val="1C1D1F"/>
                </a:solidFill>
              </a:rPr>
              <a:t>Implementing a countdown Timer</a:t>
            </a:r>
            <a:endParaRPr lang="en-GB" sz="3200" b="0" i="0" dirty="0">
              <a:solidFill>
                <a:srgbClr val="1C1D1F"/>
              </a:solidFill>
              <a:effectLst/>
            </a:endParaRPr>
          </a:p>
        </p:txBody>
      </p:sp>
      <p:sp>
        <p:nvSpPr>
          <p:cNvPr id="9" name="TextBox 8">
            <a:extLst>
              <a:ext uri="{FF2B5EF4-FFF2-40B4-BE49-F238E27FC236}">
                <a16:creationId xmlns:a16="http://schemas.microsoft.com/office/drawing/2014/main" id="{C9A4A8C9-456D-ABF1-0BB7-E5F72C2DA689}"/>
              </a:ext>
            </a:extLst>
          </p:cNvPr>
          <p:cNvSpPr txBox="1"/>
          <p:nvPr/>
        </p:nvSpPr>
        <p:spPr>
          <a:xfrm>
            <a:off x="159025" y="2992685"/>
            <a:ext cx="9356036" cy="646331"/>
          </a:xfrm>
          <a:prstGeom prst="rect">
            <a:avLst/>
          </a:prstGeom>
          <a:noFill/>
        </p:spPr>
        <p:txBody>
          <a:bodyPr wrap="square">
            <a:spAutoFit/>
          </a:bodyPr>
          <a:lstStyle/>
          <a:p>
            <a:r>
              <a:rPr lang="en-GB" b="1" dirty="0"/>
              <a:t>We can use a countdown timer to log out the user of the </a:t>
            </a:r>
            <a:r>
              <a:rPr lang="en-GB" b="1" dirty="0" err="1"/>
              <a:t>bankist</a:t>
            </a:r>
            <a:r>
              <a:rPr lang="en-GB" b="1" dirty="0"/>
              <a:t> app automatically after 2 minutes.</a:t>
            </a:r>
          </a:p>
        </p:txBody>
      </p:sp>
      <p:sp>
        <p:nvSpPr>
          <p:cNvPr id="11" name="TextBox 10">
            <a:extLst>
              <a:ext uri="{FF2B5EF4-FFF2-40B4-BE49-F238E27FC236}">
                <a16:creationId xmlns:a16="http://schemas.microsoft.com/office/drawing/2014/main" id="{791FC9A3-9278-A179-BD38-D2688E222816}"/>
              </a:ext>
            </a:extLst>
          </p:cNvPr>
          <p:cNvSpPr txBox="1"/>
          <p:nvPr/>
        </p:nvSpPr>
        <p:spPr>
          <a:xfrm>
            <a:off x="205614" y="3930297"/>
            <a:ext cx="6135758" cy="2308324"/>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Clear input fields</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inputLoginUsername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inputLoginPin</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inputLoginPin</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blur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 logout timer</a:t>
            </a:r>
            <a:endParaRPr lang="en-GB" sz="1600" b="1" dirty="0">
              <a:solidFill>
                <a:srgbClr val="D4D4D4"/>
              </a:solidFill>
              <a:effectLst/>
              <a:latin typeface="Consolas" panose="020B0609020204030204" pitchFamily="49" charset="0"/>
            </a:endParaRPr>
          </a:p>
          <a:p>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Update UI</a:t>
            </a:r>
            <a:endParaRPr lang="en-GB" sz="1600" b="1" dirty="0">
              <a:solidFill>
                <a:srgbClr val="D4D4D4"/>
              </a:solidFill>
              <a:effectLst/>
              <a:latin typeface="Consolas" panose="020B0609020204030204" pitchFamily="49" charset="0"/>
            </a:endParaRPr>
          </a:p>
          <a:p>
            <a:r>
              <a:rPr lang="en-GB" sz="1600" b="1" dirty="0" err="1">
                <a:solidFill>
                  <a:srgbClr val="DCDCAA"/>
                </a:solidFill>
                <a:effectLst/>
                <a:latin typeface="Consolas" panose="020B0609020204030204" pitchFamily="49" charset="0"/>
              </a:rPr>
              <a:t>updateUI</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FA8DC806-408F-C32B-042E-49636C263BBE}"/>
              </a:ext>
            </a:extLst>
          </p:cNvPr>
          <p:cNvSpPr txBox="1"/>
          <p:nvPr/>
        </p:nvSpPr>
        <p:spPr>
          <a:xfrm>
            <a:off x="2706756" y="4952873"/>
            <a:ext cx="2938670" cy="646331"/>
          </a:xfrm>
          <a:prstGeom prst="rect">
            <a:avLst/>
          </a:prstGeom>
          <a:noFill/>
        </p:spPr>
        <p:txBody>
          <a:bodyPr wrap="square">
            <a:spAutoFit/>
          </a:bodyPr>
          <a:lstStyle/>
          <a:p>
            <a:r>
              <a:rPr lang="en-GB" b="1" dirty="0"/>
              <a:t>In the login function we can call a logout timer function.</a:t>
            </a:r>
          </a:p>
        </p:txBody>
      </p:sp>
    </p:spTree>
    <p:extLst>
      <p:ext uri="{BB962C8B-B14F-4D97-AF65-F5344CB8AC3E}">
        <p14:creationId xmlns:p14="http://schemas.microsoft.com/office/powerpoint/2010/main" val="1418023884"/>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893D58-959B-07DD-AB65-7EE731B6972A}"/>
              </a:ext>
            </a:extLst>
          </p:cNvPr>
          <p:cNvSpPr txBox="1"/>
          <p:nvPr/>
        </p:nvSpPr>
        <p:spPr>
          <a:xfrm>
            <a:off x="106018" y="136993"/>
            <a:ext cx="7248939" cy="575542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set time to 2 minute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call the timer every second</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setInterval</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in each call, print the remaining time to the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labelTimer</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sec</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6A9955"/>
                </a:solidFill>
                <a:effectLst/>
                <a:latin typeface="Consolas" panose="020B0609020204030204" pitchFamily="49" charset="0"/>
              </a:rPr>
              <a:t>// decrease time by 1 second</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6A9955"/>
                </a:solidFill>
                <a:effectLst/>
                <a:latin typeface="Consolas" panose="020B0609020204030204" pitchFamily="49" charset="0"/>
              </a:rPr>
              <a:t>// when 0 seconds, stop the timer and log out user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clearInterval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labelWelcome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'Login to get started'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containerApp</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963B8D8-BCA5-77C6-48F6-8A86CEB45D7B}"/>
              </a:ext>
            </a:extLst>
          </p:cNvPr>
          <p:cNvSpPr txBox="1"/>
          <p:nvPr/>
        </p:nvSpPr>
        <p:spPr>
          <a:xfrm>
            <a:off x="2809461" y="597235"/>
            <a:ext cx="5572540" cy="369332"/>
          </a:xfrm>
          <a:prstGeom prst="rect">
            <a:avLst/>
          </a:prstGeom>
          <a:noFill/>
        </p:spPr>
        <p:txBody>
          <a:bodyPr wrap="square">
            <a:spAutoFit/>
          </a:bodyPr>
          <a:lstStyle/>
          <a:p>
            <a:r>
              <a:rPr lang="en-GB" b="1" dirty="0"/>
              <a:t>A time variable is set which is the countdown time.</a:t>
            </a:r>
          </a:p>
        </p:txBody>
      </p:sp>
      <p:sp>
        <p:nvSpPr>
          <p:cNvPr id="5" name="TextBox 4">
            <a:extLst>
              <a:ext uri="{FF2B5EF4-FFF2-40B4-BE49-F238E27FC236}">
                <a16:creationId xmlns:a16="http://schemas.microsoft.com/office/drawing/2014/main" id="{B7617A97-EED7-535B-F265-0015268E5EAB}"/>
              </a:ext>
            </a:extLst>
          </p:cNvPr>
          <p:cNvSpPr txBox="1"/>
          <p:nvPr/>
        </p:nvSpPr>
        <p:spPr>
          <a:xfrm>
            <a:off x="3896139" y="1110485"/>
            <a:ext cx="6009861" cy="369332"/>
          </a:xfrm>
          <a:prstGeom prst="rect">
            <a:avLst/>
          </a:prstGeom>
          <a:noFill/>
        </p:spPr>
        <p:txBody>
          <a:bodyPr wrap="square">
            <a:spAutoFit/>
          </a:bodyPr>
          <a:lstStyle/>
          <a:p>
            <a:r>
              <a:rPr lang="en-GB" b="1" dirty="0"/>
              <a:t>We use the </a:t>
            </a:r>
            <a:r>
              <a:rPr lang="en-GB" b="1" dirty="0" err="1"/>
              <a:t>setInterval</a:t>
            </a:r>
            <a:r>
              <a:rPr lang="en-GB" b="1" dirty="0"/>
              <a:t> function to call the time every second.</a:t>
            </a:r>
          </a:p>
        </p:txBody>
      </p:sp>
      <p:sp>
        <p:nvSpPr>
          <p:cNvPr id="6" name="TextBox 5">
            <a:extLst>
              <a:ext uri="{FF2B5EF4-FFF2-40B4-BE49-F238E27FC236}">
                <a16:creationId xmlns:a16="http://schemas.microsoft.com/office/drawing/2014/main" id="{F2079613-587C-BB7F-D899-89C206D2EA6A}"/>
              </a:ext>
            </a:extLst>
          </p:cNvPr>
          <p:cNvSpPr txBox="1"/>
          <p:nvPr/>
        </p:nvSpPr>
        <p:spPr>
          <a:xfrm>
            <a:off x="7010400" y="1479817"/>
            <a:ext cx="2895600" cy="1477328"/>
          </a:xfrm>
          <a:prstGeom prst="rect">
            <a:avLst/>
          </a:prstGeom>
          <a:noFill/>
        </p:spPr>
        <p:txBody>
          <a:bodyPr wrap="square">
            <a:spAutoFit/>
          </a:bodyPr>
          <a:lstStyle/>
          <a:p>
            <a:r>
              <a:rPr lang="en-GB" b="1" dirty="0"/>
              <a:t>The time will show as 120 seconds rather than </a:t>
            </a:r>
            <a:r>
              <a:rPr lang="en-GB" b="1" dirty="0" err="1"/>
              <a:t>mm:ss</a:t>
            </a:r>
            <a:r>
              <a:rPr lang="en-GB" b="1" dirty="0"/>
              <a:t> so we use </a:t>
            </a:r>
            <a:r>
              <a:rPr lang="en-GB" b="1" dirty="0" err="1"/>
              <a:t>trunc</a:t>
            </a:r>
            <a:r>
              <a:rPr lang="en-GB" b="1" dirty="0"/>
              <a:t>, and </a:t>
            </a:r>
            <a:r>
              <a:rPr lang="en-GB" b="1" dirty="0" err="1"/>
              <a:t>padStart</a:t>
            </a:r>
            <a:r>
              <a:rPr lang="en-GB" b="1" dirty="0"/>
              <a:t> to build min and sec variables</a:t>
            </a:r>
          </a:p>
        </p:txBody>
      </p:sp>
      <p:sp>
        <p:nvSpPr>
          <p:cNvPr id="7" name="TextBox 6">
            <a:extLst>
              <a:ext uri="{FF2B5EF4-FFF2-40B4-BE49-F238E27FC236}">
                <a16:creationId xmlns:a16="http://schemas.microsoft.com/office/drawing/2014/main" id="{3E83FD53-9418-0CF5-51C7-F9C85300ED5A}"/>
              </a:ext>
            </a:extLst>
          </p:cNvPr>
          <p:cNvSpPr txBox="1"/>
          <p:nvPr/>
        </p:nvSpPr>
        <p:spPr>
          <a:xfrm>
            <a:off x="6934201" y="3923937"/>
            <a:ext cx="2895600" cy="1200329"/>
          </a:xfrm>
          <a:prstGeom prst="rect">
            <a:avLst/>
          </a:prstGeom>
          <a:noFill/>
        </p:spPr>
        <p:txBody>
          <a:bodyPr wrap="square">
            <a:spAutoFit/>
          </a:bodyPr>
          <a:lstStyle/>
          <a:p>
            <a:r>
              <a:rPr lang="en-GB" b="1" dirty="0"/>
              <a:t>The </a:t>
            </a:r>
            <a:r>
              <a:rPr lang="en-GB" b="1" dirty="0" err="1"/>
              <a:t>clearInterval</a:t>
            </a:r>
            <a:r>
              <a:rPr lang="en-GB" b="1" dirty="0"/>
              <a:t> function is used to stop the timer when time is zero. We do some DOM manipulation.</a:t>
            </a:r>
          </a:p>
        </p:txBody>
      </p:sp>
      <p:sp>
        <p:nvSpPr>
          <p:cNvPr id="8" name="TextBox 7">
            <a:extLst>
              <a:ext uri="{FF2B5EF4-FFF2-40B4-BE49-F238E27FC236}">
                <a16:creationId xmlns:a16="http://schemas.microsoft.com/office/drawing/2014/main" id="{811F423D-2E21-D552-CBA7-18905DE646C9}"/>
              </a:ext>
            </a:extLst>
          </p:cNvPr>
          <p:cNvSpPr txBox="1"/>
          <p:nvPr/>
        </p:nvSpPr>
        <p:spPr>
          <a:xfrm>
            <a:off x="1524000" y="5288275"/>
            <a:ext cx="7871791" cy="369332"/>
          </a:xfrm>
          <a:prstGeom prst="rect">
            <a:avLst/>
          </a:prstGeom>
          <a:noFill/>
        </p:spPr>
        <p:txBody>
          <a:bodyPr wrap="square">
            <a:spAutoFit/>
          </a:bodyPr>
          <a:lstStyle/>
          <a:p>
            <a:r>
              <a:rPr lang="en-GB" b="1" dirty="0"/>
              <a:t>Note at the bottom that we want the time to update every 1 second (1000ms).</a:t>
            </a:r>
          </a:p>
        </p:txBody>
      </p:sp>
      <p:sp>
        <p:nvSpPr>
          <p:cNvPr id="9" name="TextBox 8">
            <a:extLst>
              <a:ext uri="{FF2B5EF4-FFF2-40B4-BE49-F238E27FC236}">
                <a16:creationId xmlns:a16="http://schemas.microsoft.com/office/drawing/2014/main" id="{949D6385-D18C-354C-729E-8BED0BDC6DCB}"/>
              </a:ext>
            </a:extLst>
          </p:cNvPr>
          <p:cNvSpPr txBox="1"/>
          <p:nvPr/>
        </p:nvSpPr>
        <p:spPr>
          <a:xfrm>
            <a:off x="106018" y="5821616"/>
            <a:ext cx="9621078" cy="923330"/>
          </a:xfrm>
          <a:prstGeom prst="rect">
            <a:avLst/>
          </a:prstGeom>
          <a:noFill/>
        </p:spPr>
        <p:txBody>
          <a:bodyPr wrap="square">
            <a:spAutoFit/>
          </a:bodyPr>
          <a:lstStyle/>
          <a:p>
            <a:r>
              <a:rPr lang="en-GB" b="1" dirty="0"/>
              <a:t>But this code has a bug in it. There is a delay of 1 second before the countdown timer starts ticking because the code within the </a:t>
            </a:r>
            <a:r>
              <a:rPr lang="en-GB" b="1" dirty="0" err="1"/>
              <a:t>startLogoutTimer</a:t>
            </a:r>
            <a:r>
              <a:rPr lang="en-GB" b="1" dirty="0"/>
              <a:t> only starts ticking once the 1000ms have passed. The call back is executed after the timer has expired!</a:t>
            </a:r>
          </a:p>
        </p:txBody>
      </p:sp>
    </p:spTree>
    <p:extLst>
      <p:ext uri="{BB962C8B-B14F-4D97-AF65-F5344CB8AC3E}">
        <p14:creationId xmlns:p14="http://schemas.microsoft.com/office/powerpoint/2010/main" val="1047737409"/>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D9D3E1-AE7E-244F-041A-33588D6D65D6}"/>
              </a:ext>
            </a:extLst>
          </p:cNvPr>
          <p:cNvSpPr txBox="1"/>
          <p:nvPr/>
        </p:nvSpPr>
        <p:spPr>
          <a:xfrm>
            <a:off x="208721" y="168684"/>
            <a:ext cx="9488557" cy="550920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In each call, print the remaining time to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labelTimer</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sec</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0 seconds, stop timer and log out user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clearInterval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labelWelcome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'Log in to get started'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containerApp</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Decrease 1s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Set time to 2 minutes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Call the timer every second</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setInterval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4" name="TextBox 3">
            <a:extLst>
              <a:ext uri="{FF2B5EF4-FFF2-40B4-BE49-F238E27FC236}">
                <a16:creationId xmlns:a16="http://schemas.microsoft.com/office/drawing/2014/main" id="{5AF915DA-F3A1-72D0-7D16-D36FF338A1C1}"/>
              </a:ext>
            </a:extLst>
          </p:cNvPr>
          <p:cNvSpPr txBox="1"/>
          <p:nvPr/>
        </p:nvSpPr>
        <p:spPr>
          <a:xfrm>
            <a:off x="6636026" y="1366415"/>
            <a:ext cx="3269974" cy="1477328"/>
          </a:xfrm>
          <a:prstGeom prst="rect">
            <a:avLst/>
          </a:prstGeom>
          <a:noFill/>
        </p:spPr>
        <p:txBody>
          <a:bodyPr wrap="square">
            <a:spAutoFit/>
          </a:bodyPr>
          <a:lstStyle/>
          <a:p>
            <a:r>
              <a:rPr lang="en-GB" b="1" dirty="0"/>
              <a:t>The solution to the bug is to wrap all the countdown actions in another function called tick.</a:t>
            </a:r>
          </a:p>
          <a:p>
            <a:r>
              <a:rPr lang="en-GB" b="1" dirty="0"/>
              <a:t>Then call the ‘tick’ from variable timer with a tick of 1000ms.</a:t>
            </a:r>
          </a:p>
        </p:txBody>
      </p:sp>
      <p:cxnSp>
        <p:nvCxnSpPr>
          <p:cNvPr id="5" name="Straight Connector 4">
            <a:extLst>
              <a:ext uri="{FF2B5EF4-FFF2-40B4-BE49-F238E27FC236}">
                <a16:creationId xmlns:a16="http://schemas.microsoft.com/office/drawing/2014/main" id="{DAE2B5D6-DE5D-2444-6ED9-83BA7C563015}"/>
              </a:ext>
            </a:extLst>
          </p:cNvPr>
          <p:cNvCxnSpPr>
            <a:cxnSpLocks/>
          </p:cNvCxnSpPr>
          <p:nvPr/>
        </p:nvCxnSpPr>
        <p:spPr>
          <a:xfrm>
            <a:off x="8759688" y="556591"/>
            <a:ext cx="0" cy="755374"/>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4ED94A4-8848-E60C-3679-478146A29C19}"/>
              </a:ext>
            </a:extLst>
          </p:cNvPr>
          <p:cNvCxnSpPr>
            <a:cxnSpLocks/>
          </p:cNvCxnSpPr>
          <p:nvPr/>
        </p:nvCxnSpPr>
        <p:spPr>
          <a:xfrm flipH="1">
            <a:off x="3604591" y="556591"/>
            <a:ext cx="5155097" cy="13252"/>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DD42871-599C-C7BE-BAA8-F89B93E16A3F}"/>
              </a:ext>
            </a:extLst>
          </p:cNvPr>
          <p:cNvCxnSpPr>
            <a:cxnSpLocks/>
          </p:cNvCxnSpPr>
          <p:nvPr/>
        </p:nvCxnSpPr>
        <p:spPr>
          <a:xfrm flipH="1">
            <a:off x="4860236" y="5241234"/>
            <a:ext cx="3899452" cy="0"/>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129DBDF-4B73-1E0E-3890-B61447ECCBED}"/>
              </a:ext>
            </a:extLst>
          </p:cNvPr>
          <p:cNvCxnSpPr>
            <a:cxnSpLocks/>
          </p:cNvCxnSpPr>
          <p:nvPr/>
        </p:nvCxnSpPr>
        <p:spPr>
          <a:xfrm flipH="1">
            <a:off x="8739810" y="2843743"/>
            <a:ext cx="19878" cy="2397491"/>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6033CC1-6766-3187-A36C-9183D54D39E5}"/>
              </a:ext>
            </a:extLst>
          </p:cNvPr>
          <p:cNvSpPr txBox="1"/>
          <p:nvPr/>
        </p:nvSpPr>
        <p:spPr>
          <a:xfrm>
            <a:off x="3551583" y="3040150"/>
            <a:ext cx="4906617" cy="1200329"/>
          </a:xfrm>
          <a:prstGeom prst="rect">
            <a:avLst/>
          </a:prstGeom>
          <a:noFill/>
        </p:spPr>
        <p:txBody>
          <a:bodyPr wrap="square">
            <a:spAutoFit/>
          </a:bodyPr>
          <a:lstStyle/>
          <a:p>
            <a:r>
              <a:rPr lang="en-GB" b="1" dirty="0"/>
              <a:t>Note that the timer will log out at 1 second because the time was being decreased before the if time === 0 statement so we need to move the decrement to after this if statement.</a:t>
            </a:r>
          </a:p>
        </p:txBody>
      </p:sp>
      <p:cxnSp>
        <p:nvCxnSpPr>
          <p:cNvPr id="18" name="Straight Connector 17">
            <a:extLst>
              <a:ext uri="{FF2B5EF4-FFF2-40B4-BE49-F238E27FC236}">
                <a16:creationId xmlns:a16="http://schemas.microsoft.com/office/drawing/2014/main" id="{3F14C6B6-0622-8403-DB8E-1F3BB6AB2803}"/>
              </a:ext>
            </a:extLst>
          </p:cNvPr>
          <p:cNvCxnSpPr>
            <a:cxnSpLocks/>
          </p:cNvCxnSpPr>
          <p:nvPr/>
        </p:nvCxnSpPr>
        <p:spPr>
          <a:xfrm flipH="1">
            <a:off x="1623393" y="3532858"/>
            <a:ext cx="1848678" cy="0"/>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B330F91-29AA-DC72-42EE-242292617AB5}"/>
              </a:ext>
            </a:extLst>
          </p:cNvPr>
          <p:cNvSpPr txBox="1"/>
          <p:nvPr/>
        </p:nvSpPr>
        <p:spPr>
          <a:xfrm>
            <a:off x="283263" y="5746110"/>
            <a:ext cx="9339471" cy="923330"/>
          </a:xfrm>
          <a:prstGeom prst="rect">
            <a:avLst/>
          </a:prstGeom>
          <a:noFill/>
        </p:spPr>
        <p:txBody>
          <a:bodyPr wrap="square">
            <a:spAutoFit/>
          </a:bodyPr>
          <a:lstStyle/>
          <a:p>
            <a:r>
              <a:rPr lang="en-GB" b="1" dirty="0"/>
              <a:t>However this has another bug in it. If we log in as one user then the timer starts but if we then subsequently login as another user then another timer is started while the other one is running. We need to stop any timers as part of the login process.</a:t>
            </a:r>
          </a:p>
        </p:txBody>
      </p:sp>
    </p:spTree>
    <p:extLst>
      <p:ext uri="{BB962C8B-B14F-4D97-AF65-F5344CB8AC3E}">
        <p14:creationId xmlns:p14="http://schemas.microsoft.com/office/powerpoint/2010/main" val="1587738939"/>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AC52F-8CD1-23C5-4D23-EAB580B7F868}"/>
              </a:ext>
            </a:extLst>
          </p:cNvPr>
          <p:cNvSpPr txBox="1"/>
          <p:nvPr/>
        </p:nvSpPr>
        <p:spPr>
          <a:xfrm>
            <a:off x="208721" y="22912"/>
            <a:ext cx="9488557" cy="6001643"/>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60</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6A9955"/>
                </a:solidFill>
                <a:effectLst/>
                <a:latin typeface="Consolas" panose="020B0609020204030204" pitchFamily="49" charset="0"/>
              </a:rPr>
              <a:t>// In each call, print the remaining time to UI</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labelTimer</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min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sec</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0 seconds, stop timer and log out user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clearInterval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labelWelcome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'Log in to get started'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containerApp</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opacity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Decrease 1s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Set time to 2 minutes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Call the timer every second</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setInterval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tick</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1EA16C18-723B-A1DD-27F0-D9A68F6D758C}"/>
              </a:ext>
            </a:extLst>
          </p:cNvPr>
          <p:cNvSpPr txBox="1"/>
          <p:nvPr/>
        </p:nvSpPr>
        <p:spPr>
          <a:xfrm>
            <a:off x="2782957" y="5372962"/>
            <a:ext cx="2170043" cy="646331"/>
          </a:xfrm>
          <a:prstGeom prst="rect">
            <a:avLst/>
          </a:prstGeom>
          <a:noFill/>
        </p:spPr>
        <p:txBody>
          <a:bodyPr wrap="square">
            <a:spAutoFit/>
          </a:bodyPr>
          <a:lstStyle/>
          <a:p>
            <a:r>
              <a:rPr lang="en-GB" b="1" dirty="0"/>
              <a:t>The simplest way is to return the timer.</a:t>
            </a:r>
          </a:p>
        </p:txBody>
      </p:sp>
      <p:cxnSp>
        <p:nvCxnSpPr>
          <p:cNvPr id="4" name="Straight Connector 3">
            <a:extLst>
              <a:ext uri="{FF2B5EF4-FFF2-40B4-BE49-F238E27FC236}">
                <a16:creationId xmlns:a16="http://schemas.microsoft.com/office/drawing/2014/main" id="{9601C27C-8A2B-B846-5D76-543C7BE3F384}"/>
              </a:ext>
            </a:extLst>
          </p:cNvPr>
          <p:cNvCxnSpPr>
            <a:cxnSpLocks/>
          </p:cNvCxnSpPr>
          <p:nvPr/>
        </p:nvCxnSpPr>
        <p:spPr>
          <a:xfrm flipH="1">
            <a:off x="2020958" y="5557628"/>
            <a:ext cx="761999" cy="0"/>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2C79AAE-00A0-1860-7FFF-53EED757E069}"/>
              </a:ext>
            </a:extLst>
          </p:cNvPr>
          <p:cNvSpPr txBox="1"/>
          <p:nvPr/>
        </p:nvSpPr>
        <p:spPr>
          <a:xfrm>
            <a:off x="6082748" y="2911083"/>
            <a:ext cx="3491948" cy="83099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Event handlers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currentAccount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6795A99A-C048-F1AE-E427-043AC0F08770}"/>
              </a:ext>
            </a:extLst>
          </p:cNvPr>
          <p:cNvSpPr txBox="1"/>
          <p:nvPr/>
        </p:nvSpPr>
        <p:spPr>
          <a:xfrm>
            <a:off x="6082748" y="3738442"/>
            <a:ext cx="3614530" cy="923330"/>
          </a:xfrm>
          <a:prstGeom prst="rect">
            <a:avLst/>
          </a:prstGeom>
          <a:noFill/>
        </p:spPr>
        <p:txBody>
          <a:bodyPr wrap="square">
            <a:spAutoFit/>
          </a:bodyPr>
          <a:lstStyle/>
          <a:p>
            <a:r>
              <a:rPr lang="en-GB" b="1" dirty="0"/>
              <a:t>The timer variable also needs to be in the parent scope with the </a:t>
            </a:r>
            <a:r>
              <a:rPr lang="en-GB" b="1" dirty="0" err="1"/>
              <a:t>CurrentAccount</a:t>
            </a:r>
            <a:r>
              <a:rPr lang="en-GB" b="1" dirty="0"/>
              <a:t>.</a:t>
            </a:r>
          </a:p>
        </p:txBody>
      </p:sp>
      <p:sp>
        <p:nvSpPr>
          <p:cNvPr id="10" name="TextBox 9">
            <a:extLst>
              <a:ext uri="{FF2B5EF4-FFF2-40B4-BE49-F238E27FC236}">
                <a16:creationId xmlns:a16="http://schemas.microsoft.com/office/drawing/2014/main" id="{8A62E1EB-739F-9BE8-0B89-477CE9A1597B}"/>
              </a:ext>
            </a:extLst>
          </p:cNvPr>
          <p:cNvSpPr txBox="1"/>
          <p:nvPr/>
        </p:nvSpPr>
        <p:spPr>
          <a:xfrm>
            <a:off x="6082748" y="4865130"/>
            <a:ext cx="3823253" cy="83099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timer</a:t>
            </a:r>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clearInterval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120B136-C459-F1EC-7797-4D92140A419E}"/>
              </a:ext>
            </a:extLst>
          </p:cNvPr>
          <p:cNvSpPr txBox="1"/>
          <p:nvPr/>
        </p:nvSpPr>
        <p:spPr>
          <a:xfrm>
            <a:off x="6021457" y="5664569"/>
            <a:ext cx="3614530" cy="1200329"/>
          </a:xfrm>
          <a:prstGeom prst="rect">
            <a:avLst/>
          </a:prstGeom>
          <a:noFill/>
        </p:spPr>
        <p:txBody>
          <a:bodyPr wrap="square">
            <a:spAutoFit/>
          </a:bodyPr>
          <a:lstStyle/>
          <a:p>
            <a:r>
              <a:rPr lang="en-GB" b="1" dirty="0"/>
              <a:t>The login function needs to be modified so that if there is a timer running it is cleared before starting a new timer.</a:t>
            </a:r>
          </a:p>
        </p:txBody>
      </p:sp>
      <p:cxnSp>
        <p:nvCxnSpPr>
          <p:cNvPr id="12" name="Straight Connector 11">
            <a:extLst>
              <a:ext uri="{FF2B5EF4-FFF2-40B4-BE49-F238E27FC236}">
                <a16:creationId xmlns:a16="http://schemas.microsoft.com/office/drawing/2014/main" id="{1B184969-C3CD-8274-8B40-C6202654EE4F}"/>
              </a:ext>
            </a:extLst>
          </p:cNvPr>
          <p:cNvCxnSpPr>
            <a:cxnSpLocks/>
          </p:cNvCxnSpPr>
          <p:nvPr/>
        </p:nvCxnSpPr>
        <p:spPr>
          <a:xfrm flipV="1">
            <a:off x="4823791" y="3591339"/>
            <a:ext cx="1258957" cy="1966289"/>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0BA447-2ED8-B489-E72D-25A5B5CF4546}"/>
              </a:ext>
            </a:extLst>
          </p:cNvPr>
          <p:cNvCxnSpPr>
            <a:cxnSpLocks/>
            <a:endCxn id="10" idx="1"/>
          </p:cNvCxnSpPr>
          <p:nvPr/>
        </p:nvCxnSpPr>
        <p:spPr>
          <a:xfrm flipV="1">
            <a:off x="4842427" y="5280629"/>
            <a:ext cx="1240321" cy="571296"/>
          </a:xfrm>
          <a:prstGeom prst="line">
            <a:avLst/>
          </a:prstGeom>
          <a:ln w="317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350192"/>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DA37FC-79CB-7D54-9403-B59B66CDB812}"/>
              </a:ext>
            </a:extLst>
          </p:cNvPr>
          <p:cNvSpPr txBox="1"/>
          <p:nvPr/>
        </p:nvSpPr>
        <p:spPr>
          <a:xfrm>
            <a:off x="124237" y="206703"/>
            <a:ext cx="9339471" cy="646331"/>
          </a:xfrm>
          <a:prstGeom prst="rect">
            <a:avLst/>
          </a:prstGeom>
          <a:noFill/>
        </p:spPr>
        <p:txBody>
          <a:bodyPr wrap="square">
            <a:spAutoFit/>
          </a:bodyPr>
          <a:lstStyle/>
          <a:p>
            <a:r>
              <a:rPr lang="en-GB" b="1" dirty="0"/>
              <a:t>The role of the timer is to countdown when there is no user activity so when a user performs a function such as a transfer or loan then the timer should be reset.</a:t>
            </a:r>
          </a:p>
        </p:txBody>
      </p:sp>
      <p:sp>
        <p:nvSpPr>
          <p:cNvPr id="6" name="TextBox 5">
            <a:extLst>
              <a:ext uri="{FF2B5EF4-FFF2-40B4-BE49-F238E27FC236}">
                <a16:creationId xmlns:a16="http://schemas.microsoft.com/office/drawing/2014/main" id="{4CA36655-C1C3-42EB-77BC-F94DD6765C43}"/>
              </a:ext>
            </a:extLst>
          </p:cNvPr>
          <p:cNvSpPr txBox="1"/>
          <p:nvPr/>
        </p:nvSpPr>
        <p:spPr>
          <a:xfrm>
            <a:off x="124237" y="956318"/>
            <a:ext cx="4949686" cy="83099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Timer</a:t>
            </a:r>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clearInterval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timer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startLogOutTimer</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5FF7B74-28AE-DC97-3A2E-4DFB43464515}"/>
              </a:ext>
            </a:extLst>
          </p:cNvPr>
          <p:cNvSpPr txBox="1"/>
          <p:nvPr/>
        </p:nvSpPr>
        <p:spPr>
          <a:xfrm>
            <a:off x="4028660" y="1140984"/>
            <a:ext cx="5236265" cy="646331"/>
          </a:xfrm>
          <a:prstGeom prst="rect">
            <a:avLst/>
          </a:prstGeom>
          <a:noFill/>
        </p:spPr>
        <p:txBody>
          <a:bodyPr wrap="square">
            <a:spAutoFit/>
          </a:bodyPr>
          <a:lstStyle/>
          <a:p>
            <a:r>
              <a:rPr lang="en-GB" b="1" dirty="0"/>
              <a:t>This can simply be achieved by adding the code snippet to the </a:t>
            </a:r>
            <a:r>
              <a:rPr lang="en-GB" b="1" dirty="0" err="1"/>
              <a:t>transferBtn</a:t>
            </a:r>
            <a:r>
              <a:rPr lang="en-GB" b="1" dirty="0"/>
              <a:t> function and the </a:t>
            </a:r>
            <a:r>
              <a:rPr lang="en-GB" b="1" dirty="0" err="1"/>
              <a:t>loanBtn</a:t>
            </a:r>
            <a:r>
              <a:rPr lang="en-GB" b="1" dirty="0"/>
              <a:t>.</a:t>
            </a:r>
          </a:p>
        </p:txBody>
      </p:sp>
    </p:spTree>
    <p:extLst>
      <p:ext uri="{BB962C8B-B14F-4D97-AF65-F5344CB8AC3E}">
        <p14:creationId xmlns:p14="http://schemas.microsoft.com/office/powerpoint/2010/main" val="15833818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08ECAD-434F-45A1-A8E0-3D7525694BB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Functions calling other functions</a:t>
            </a:r>
            <a:endParaRPr lang="en-GB" sz="3200" dirty="0"/>
          </a:p>
        </p:txBody>
      </p:sp>
      <p:sp>
        <p:nvSpPr>
          <p:cNvPr id="4" name="TextBox 3">
            <a:extLst>
              <a:ext uri="{FF2B5EF4-FFF2-40B4-BE49-F238E27FC236}">
                <a16:creationId xmlns:a16="http://schemas.microsoft.com/office/drawing/2014/main" id="{EA82D210-81F3-4E72-8597-6A92C06AF3CE}"/>
              </a:ext>
            </a:extLst>
          </p:cNvPr>
          <p:cNvSpPr txBox="1"/>
          <p:nvPr/>
        </p:nvSpPr>
        <p:spPr>
          <a:xfrm>
            <a:off x="327378" y="722670"/>
            <a:ext cx="9076268" cy="5016758"/>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The fruit dicer chops fruit into four chunks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The fruit processor can only make juice from diced fruit</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dicedApple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dicedOrange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of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dicedApple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 chunks and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dicedOrange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 chunks.`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727CAD8-245F-464A-B58D-A857E151E276}"/>
              </a:ext>
            </a:extLst>
          </p:cNvPr>
          <p:cNvSpPr txBox="1"/>
          <p:nvPr/>
        </p:nvSpPr>
        <p:spPr>
          <a:xfrm>
            <a:off x="4324969" y="5220127"/>
            <a:ext cx="549072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1) We pass into the fruitProcessor 2 apples and 5 oranges.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6CAABE9-A58A-42E5-BCF7-A3F26BF728D5}"/>
              </a:ext>
            </a:extLst>
          </p:cNvPr>
          <p:cNvSpPr txBox="1"/>
          <p:nvPr/>
        </p:nvSpPr>
        <p:spPr>
          <a:xfrm>
            <a:off x="4769556" y="2529744"/>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2) 2 apples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B320974F-ECB9-43CD-8198-B882859F57F4}"/>
              </a:ext>
            </a:extLst>
          </p:cNvPr>
          <p:cNvSpPr txBox="1"/>
          <p:nvPr/>
        </p:nvSpPr>
        <p:spPr>
          <a:xfrm>
            <a:off x="4953000" y="3277675"/>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4) 5 oranges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0EEA079-DB0F-47DA-A289-3E67AC497DAE}"/>
              </a:ext>
            </a:extLst>
          </p:cNvPr>
          <p:cNvSpPr txBox="1"/>
          <p:nvPr/>
        </p:nvSpPr>
        <p:spPr>
          <a:xfrm>
            <a:off x="3697111" y="1105403"/>
            <a:ext cx="5490721"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3) The diceFruit function dices the fruit into 4 chunks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B1B087D-9D80-40FC-B1A1-05C6BE97A05C}"/>
              </a:ext>
            </a:extLst>
          </p:cNvPr>
          <p:cNvSpPr txBox="1"/>
          <p:nvPr/>
        </p:nvSpPr>
        <p:spPr>
          <a:xfrm>
            <a:off x="2437077" y="4609969"/>
            <a:ext cx="6750755"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5) The fruitProcessor returns juice containing many chunks of fruit.</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89CC4A3-DFA9-47D6-98D8-D09DFE2A4108}"/>
              </a:ext>
            </a:extLst>
          </p:cNvPr>
          <p:cNvSpPr txBox="1"/>
          <p:nvPr/>
        </p:nvSpPr>
        <p:spPr>
          <a:xfrm>
            <a:off x="247034" y="6090029"/>
            <a:ext cx="9568656"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This is a good example of DIY. Don’t repeat yourself because we are dicing two fruit into 4. if we were fruitProcessing 10 items of fruit then we would still only need one diceFruit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0693387"/>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645A8-3762-40C2-CC80-369A324A9251}"/>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Advanced DOM and Events</a:t>
            </a:r>
          </a:p>
        </p:txBody>
      </p:sp>
    </p:spTree>
    <p:extLst>
      <p:ext uri="{BB962C8B-B14F-4D97-AF65-F5344CB8AC3E}">
        <p14:creationId xmlns:p14="http://schemas.microsoft.com/office/powerpoint/2010/main" val="136683874"/>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242DE6-7898-4FE8-A0AA-CCB0E82A9214}"/>
              </a:ext>
            </a:extLst>
          </p:cNvPr>
          <p:cNvPicPr>
            <a:picLocks noChangeAspect="1"/>
          </p:cNvPicPr>
          <p:nvPr/>
        </p:nvPicPr>
        <p:blipFill>
          <a:blip r:embed="rId2"/>
          <a:stretch>
            <a:fillRect/>
          </a:stretch>
        </p:blipFill>
        <p:spPr>
          <a:xfrm>
            <a:off x="2409825" y="2290762"/>
            <a:ext cx="5086350" cy="2276475"/>
          </a:xfrm>
          <a:prstGeom prst="rect">
            <a:avLst/>
          </a:prstGeom>
        </p:spPr>
      </p:pic>
    </p:spTree>
    <p:extLst>
      <p:ext uri="{BB962C8B-B14F-4D97-AF65-F5344CB8AC3E}">
        <p14:creationId xmlns:p14="http://schemas.microsoft.com/office/powerpoint/2010/main" val="1681015287"/>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F06BA-1C8B-4812-9066-5EFD0D73DCD4}"/>
              </a:ext>
            </a:extLst>
          </p:cNvPr>
          <p:cNvSpPr txBox="1">
            <a:spLocks/>
          </p:cNvSpPr>
          <p:nvPr/>
        </p:nvSpPr>
        <p:spPr>
          <a:xfrm>
            <a:off x="3239910" y="122277"/>
            <a:ext cx="4616441"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Course Content</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B5F6B6F-0143-4065-AEB2-D9F7B42982FD}"/>
              </a:ext>
            </a:extLst>
          </p:cNvPr>
          <p:cNvSpPr txBox="1"/>
          <p:nvPr/>
        </p:nvSpPr>
        <p:spPr>
          <a:xfrm>
            <a:off x="211137" y="715342"/>
            <a:ext cx="9483725" cy="5909310"/>
          </a:xfrm>
          <a:prstGeom prst="rect">
            <a:avLst/>
          </a:prstGeom>
          <a:noFill/>
        </p:spPr>
        <p:txBody>
          <a:bodyPr wrap="square" rtlCol="0">
            <a:spAutoFit/>
          </a:bodyPr>
          <a:lstStyle/>
          <a:p>
            <a:r>
              <a:rPr lang="en-GB" dirty="0"/>
              <a:t>Inline vs External | JS releases | dynamic typing | let, const &amp; var | </a:t>
            </a:r>
            <a:r>
              <a:rPr lang="en-GB" sz="1800" dirty="0"/>
              <a:t>Arithmetic operators | comparison operators | assignment operators | Operator precedence | </a:t>
            </a:r>
            <a:r>
              <a:rPr lang="en-GB" sz="1800" dirty="0">
                <a:latin typeface="+mn-lt"/>
              </a:rPr>
              <a:t>Strings &amp; Template Literals | If Else statements | Type Conversion &amp; Coercion | Truthy &amp; Falsy Values | Equality Operators == or === | Boolean Logic | Logical Operators And Or Not | Switch Statement | Statements &amp; Expressions | Conditional Ternary Operator | </a:t>
            </a:r>
            <a:r>
              <a:rPr lang="en-GB" sz="1800" b="0" i="0" dirty="0">
                <a:solidFill>
                  <a:srgbClr val="1C1D1F"/>
                </a:solidFill>
                <a:effectLst/>
              </a:rPr>
              <a:t>JavaScript Releases: ES5, ES6+ and ESNext</a:t>
            </a:r>
            <a:r>
              <a:rPr lang="en-GB" b="0" i="0" dirty="0">
                <a:solidFill>
                  <a:srgbClr val="1C1D1F"/>
                </a:solidFill>
                <a:effectLst/>
              </a:rPr>
              <a:t> | </a:t>
            </a:r>
            <a:r>
              <a:rPr lang="en-GB" sz="1800" b="0" i="0" dirty="0">
                <a:solidFill>
                  <a:srgbClr val="1C1D1F"/>
                </a:solidFill>
                <a:effectLst/>
              </a:rPr>
              <a:t>activating Strict Mode | JavaScript Functions</a:t>
            </a:r>
            <a:r>
              <a:rPr lang="en-GB" b="0" i="0" dirty="0">
                <a:solidFill>
                  <a:srgbClr val="1C1D1F"/>
                </a:solidFill>
                <a:effectLst/>
              </a:rPr>
              <a:t> | </a:t>
            </a:r>
            <a:r>
              <a:rPr lang="en-GB" sz="1800" b="0" i="0" dirty="0">
                <a:solidFill>
                  <a:srgbClr val="1C1D1F"/>
                </a:solidFill>
                <a:effectLst/>
              </a:rPr>
              <a:t>function Declarations vs Expressions | Arrow Function | Functions calling other functions</a:t>
            </a:r>
            <a:r>
              <a:rPr lang="en-GB" b="0" i="0" dirty="0">
                <a:solidFill>
                  <a:srgbClr val="1C1D1F"/>
                </a:solidFill>
                <a:effectLst/>
              </a:rPr>
              <a:t> | </a:t>
            </a:r>
            <a:r>
              <a:rPr lang="en-GB" sz="1800" b="0" i="0" dirty="0">
                <a:solidFill>
                  <a:srgbClr val="1C1D1F"/>
                </a:solidFill>
                <a:effectLst/>
              </a:rPr>
              <a:t>Arrays littoral syntax, Inbuilt function | multi-dimensional array | populate array with function values | Array methods | Introduction to objects | dot or bracket object notation | Object methods | this object | Iteration – for loop | Looping arrays - breaking and Continuing | Looping backwards | loops within loops | while loops | config of vs code – prettier, live server | debugging in console | debugging with breakpoints | HTML &amp; CSS basics | DOM theory | DOM manipulation | DOM events | JavaScript Engine | call stack &amp; Heap | Just-in-Time Optimisation | hoisting  | DMZ | scope | </a:t>
            </a:r>
            <a:r>
              <a:rPr lang="en-GB" dirty="0"/>
              <a:t>Primitive types</a:t>
            </a:r>
            <a:r>
              <a:rPr lang="en-GB" sz="1800" b="0" i="0" dirty="0">
                <a:solidFill>
                  <a:srgbClr val="1C1D1F"/>
                </a:solidFill>
                <a:effectLst/>
              </a:rPr>
              <a:t> | Reference types | this keyword | self keyword | object.assign | de-structuring and array | de-structuring and object | spread operator | Rest Pattern and Parameters | Short Circuiting (&amp;&amp; and ||) | Nullish coalescing Operator (??) | Logical Assignment Operators | The for of loop | ES6 Enhanced object literals | Optional Chaining (?) | Object keys, Values &amp; Entries | sets | Maps | What data structure to use? Array, Object, Set, Map | Working with strings | Es6 function default parameters | </a:t>
            </a:r>
            <a:r>
              <a:rPr lang="en-GB" sz="1800" dirty="0">
                <a:solidFill>
                  <a:srgbClr val="1C1D1F"/>
                </a:solidFill>
              </a:rPr>
              <a:t>passing arguments: Value vs Reference | First class &amp; High-Order functions | Functions Accepting Callback Functions</a:t>
            </a:r>
            <a:r>
              <a:rPr lang="en-GB" sz="1800" i="1" dirty="0">
                <a:solidFill>
                  <a:srgbClr val="1C1D1F"/>
                </a:solidFill>
              </a:rPr>
              <a:t> </a:t>
            </a:r>
            <a:r>
              <a:rPr lang="en-GB" dirty="0">
                <a:solidFill>
                  <a:srgbClr val="1C1D1F"/>
                </a:solidFill>
              </a:rPr>
              <a:t>| </a:t>
            </a:r>
            <a:r>
              <a:rPr lang="en-GB" sz="1800" dirty="0">
                <a:solidFill>
                  <a:srgbClr val="1C1D1F"/>
                </a:solidFill>
              </a:rPr>
              <a:t>Functions Returning other Functions | The call and Apply Methods | The bind Method | Immediately Invoked Function Expressions (IIFE)</a:t>
            </a:r>
            <a:r>
              <a:rPr lang="en-GB" dirty="0">
                <a:solidFill>
                  <a:srgbClr val="1C1D1F"/>
                </a:solidFill>
              </a:rPr>
              <a:t> | The closure | arr.splice | arr.splice | arr.join | arr.reverse | arr.at | forEach loop</a:t>
            </a:r>
            <a:endParaRPr lang="en-GB" sz="1800" b="0" i="0" dirty="0">
              <a:solidFill>
                <a:srgbClr val="1C1D1F"/>
              </a:solidFill>
              <a:effectLst/>
            </a:endParaRPr>
          </a:p>
        </p:txBody>
      </p:sp>
    </p:spTree>
    <p:extLst>
      <p:ext uri="{BB962C8B-B14F-4D97-AF65-F5344CB8AC3E}">
        <p14:creationId xmlns:p14="http://schemas.microsoft.com/office/powerpoint/2010/main" val="3737170707"/>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4EC7DF-7838-873C-3F9A-19E9086B24B2}"/>
              </a:ext>
            </a:extLst>
          </p:cNvPr>
          <p:cNvSpPr txBox="1"/>
          <p:nvPr/>
        </p:nvSpPr>
        <p:spPr>
          <a:xfrm>
            <a:off x="211137" y="715342"/>
            <a:ext cx="9483725" cy="2585323"/>
          </a:xfrm>
          <a:prstGeom prst="rect">
            <a:avLst/>
          </a:prstGeom>
          <a:noFill/>
        </p:spPr>
        <p:txBody>
          <a:bodyPr wrap="square" rtlCol="0">
            <a:spAutoFit/>
          </a:bodyPr>
          <a:lstStyle/>
          <a:p>
            <a:r>
              <a:rPr lang="en-GB" dirty="0"/>
              <a:t>innerHTML | insertAdjacentHTML | </a:t>
            </a:r>
            <a:r>
              <a:rPr lang="en-GB" sz="1800" dirty="0">
                <a:solidFill>
                  <a:srgbClr val="1C1D1F"/>
                </a:solidFill>
              </a:rPr>
              <a:t>Data Transformations: Map, Filter, Reduce</a:t>
            </a:r>
            <a:r>
              <a:rPr lang="en-GB" dirty="0">
                <a:solidFill>
                  <a:srgbClr val="1C1D1F"/>
                </a:solidFill>
              </a:rPr>
              <a:t> | </a:t>
            </a:r>
            <a:r>
              <a:rPr lang="en-GB" sz="1800" dirty="0">
                <a:solidFill>
                  <a:srgbClr val="1C1D1F"/>
                </a:solidFill>
              </a:rPr>
              <a:t>Chaining Methods | Find Method | FindIndex Method | Some and Every methods | flat, map and flatMap methods | array.fill and Array.from | Number.parseInt | Number.parseFloat | Number.isNaN | Number.isFinite | Number.isInteger | Math.sqrt | Math.max | Math.min | Math.PI | Math.trunc | Math.random | Math.round | Math.ceil | Math.floor</a:t>
            </a:r>
            <a:r>
              <a:rPr lang="en-GB" dirty="0">
                <a:solidFill>
                  <a:srgbClr val="1C1D1F"/>
                </a:solidFill>
              </a:rPr>
              <a:t> | Math.ToFixed | </a:t>
            </a:r>
            <a:r>
              <a:rPr lang="en-GB" sz="1800" dirty="0">
                <a:solidFill>
                  <a:srgbClr val="1C1D1F"/>
                </a:solidFill>
              </a:rPr>
              <a:t>Remainder Operator | Numeric Separators | bigInt |  new Date | </a:t>
            </a:r>
            <a:r>
              <a:rPr lang="en-GB" sz="1800" dirty="0" err="1">
                <a:solidFill>
                  <a:srgbClr val="1C1D1F"/>
                </a:solidFill>
              </a:rPr>
              <a:t>DateObjects</a:t>
            </a:r>
            <a:r>
              <a:rPr lang="en-GB" sz="1800" dirty="0">
                <a:solidFill>
                  <a:srgbClr val="1C1D1F"/>
                </a:solidFill>
              </a:rPr>
              <a:t> | </a:t>
            </a:r>
            <a:r>
              <a:rPr lang="en-GB" sz="1800" dirty="0" err="1">
                <a:solidFill>
                  <a:srgbClr val="1C1D1F"/>
                </a:solidFill>
              </a:rPr>
              <a:t>toISOString</a:t>
            </a:r>
            <a:r>
              <a:rPr lang="en-GB" sz="1800" dirty="0">
                <a:solidFill>
                  <a:srgbClr val="1C1D1F"/>
                </a:solidFill>
              </a:rPr>
              <a:t> | </a:t>
            </a:r>
            <a:r>
              <a:rPr lang="en-GB" sz="1800" dirty="0" err="1">
                <a:solidFill>
                  <a:srgbClr val="1C1D1F"/>
                </a:solidFill>
              </a:rPr>
              <a:t>unix</a:t>
            </a:r>
            <a:r>
              <a:rPr lang="en-GB" sz="1800" dirty="0">
                <a:solidFill>
                  <a:srgbClr val="1C1D1F"/>
                </a:solidFill>
              </a:rPr>
              <a:t> datetime | timestamp | </a:t>
            </a:r>
            <a:r>
              <a:rPr lang="en-GB" sz="1800" dirty="0" err="1">
                <a:solidFill>
                  <a:srgbClr val="1C1D1F"/>
                </a:solidFill>
              </a:rPr>
              <a:t>Intl.DateTimeFormat</a:t>
            </a:r>
            <a:r>
              <a:rPr lang="en-GB" sz="1800" dirty="0">
                <a:solidFill>
                  <a:srgbClr val="1C1D1F"/>
                </a:solidFill>
              </a:rPr>
              <a:t> | </a:t>
            </a:r>
            <a:r>
              <a:rPr lang="en-GB" sz="1800" dirty="0" err="1">
                <a:solidFill>
                  <a:srgbClr val="1C1D1F"/>
                </a:solidFill>
              </a:rPr>
              <a:t>Intl.NumberFormat</a:t>
            </a:r>
            <a:r>
              <a:rPr lang="en-GB" sz="1800" dirty="0">
                <a:solidFill>
                  <a:srgbClr val="1C1D1F"/>
                </a:solidFill>
              </a:rPr>
              <a:t> | Timers: set timeout and Set Interval | </a:t>
            </a:r>
            <a:r>
              <a:rPr lang="en-GB" sz="1800" dirty="0" err="1">
                <a:solidFill>
                  <a:srgbClr val="1C1D1F"/>
                </a:solidFill>
              </a:rPr>
              <a:t>countdownTimer</a:t>
            </a:r>
            <a:r>
              <a:rPr lang="en-GB" sz="1800" dirty="0">
                <a:solidFill>
                  <a:srgbClr val="1C1D1F"/>
                </a:solidFill>
              </a:rPr>
              <a:t> | </a:t>
            </a:r>
            <a:endParaRPr lang="en-GB" sz="1800" b="0" i="0" dirty="0">
              <a:solidFill>
                <a:srgbClr val="1C1D1F"/>
              </a:solidFill>
              <a:effectLst/>
            </a:endParaRPr>
          </a:p>
          <a:p>
            <a:endParaRPr lang="en-GB" sz="1800" b="0" i="0" dirty="0">
              <a:solidFill>
                <a:srgbClr val="1C1D1F"/>
              </a:solidFill>
              <a:effectLst/>
            </a:endParaRPr>
          </a:p>
          <a:p>
            <a:endParaRPr lang="en-GB" sz="1800" b="0" i="0" dirty="0">
              <a:solidFill>
                <a:srgbClr val="1C1D1F"/>
              </a:solidFill>
              <a:effectLst/>
            </a:endParaRPr>
          </a:p>
        </p:txBody>
      </p:sp>
      <p:sp>
        <p:nvSpPr>
          <p:cNvPr id="3" name="Title 1">
            <a:extLst>
              <a:ext uri="{FF2B5EF4-FFF2-40B4-BE49-F238E27FC236}">
                <a16:creationId xmlns:a16="http://schemas.microsoft.com/office/drawing/2014/main" id="{1698B4D0-A418-DF64-31FF-55585C5332C4}"/>
              </a:ext>
            </a:extLst>
          </p:cNvPr>
          <p:cNvSpPr txBox="1">
            <a:spLocks/>
          </p:cNvSpPr>
          <p:nvPr/>
        </p:nvSpPr>
        <p:spPr>
          <a:xfrm>
            <a:off x="3239910" y="122277"/>
            <a:ext cx="4616441" cy="5930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Course Content</a:t>
            </a:r>
            <a:br>
              <a:rPr lang="en-GB" sz="3200" dirty="0">
                <a:latin typeface="+mn-lt"/>
              </a:rPr>
            </a:br>
            <a:br>
              <a:rPr lang="en-GB" sz="3200" dirty="0">
                <a:latin typeface="+mn-lt"/>
              </a:rPr>
            </a:br>
            <a:endParaRPr lang="en-GB" sz="3200" dirty="0">
              <a:latin typeface="+mn-lt"/>
            </a:endParaRPr>
          </a:p>
        </p:txBody>
      </p:sp>
    </p:spTree>
    <p:extLst>
      <p:ext uri="{BB962C8B-B14F-4D97-AF65-F5344CB8AC3E}">
        <p14:creationId xmlns:p14="http://schemas.microsoft.com/office/powerpoint/2010/main" val="11757963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A6D881-D429-40D8-8296-53E5A12A9F2C}"/>
              </a:ext>
            </a:extLst>
          </p:cNvPr>
          <p:cNvSpPr txBox="1"/>
          <p:nvPr/>
        </p:nvSpPr>
        <p:spPr>
          <a:xfrm>
            <a:off x="190589" y="1306815"/>
            <a:ext cx="78006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EF746AE-14FB-4099-94BC-7DBDEDDD861D}"/>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Review Functions</a:t>
            </a:r>
            <a:endParaRPr lang="en-GB" sz="3200" dirty="0"/>
          </a:p>
        </p:txBody>
      </p:sp>
      <p:sp>
        <p:nvSpPr>
          <p:cNvPr id="5" name="TextBox 4">
            <a:extLst>
              <a:ext uri="{FF2B5EF4-FFF2-40B4-BE49-F238E27FC236}">
                <a16:creationId xmlns:a16="http://schemas.microsoft.com/office/drawing/2014/main" id="{39D113A7-EAFF-440C-9D26-7EE1BBA9BFFD}"/>
              </a:ext>
            </a:extLst>
          </p:cNvPr>
          <p:cNvSpPr txBox="1"/>
          <p:nvPr/>
        </p:nvSpPr>
        <p:spPr>
          <a:xfrm>
            <a:off x="3471335" y="1295526"/>
            <a:ext cx="999066"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function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A1BEC1-6B2F-4572-86E7-628E499ACC90}"/>
              </a:ext>
            </a:extLst>
          </p:cNvPr>
          <p:cNvSpPr txBox="1"/>
          <p:nvPr/>
        </p:nvSpPr>
        <p:spPr>
          <a:xfrm>
            <a:off x="6883400" y="1295526"/>
            <a:ext cx="285044"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X</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FF3E1A0-632A-4BEC-BC0D-B9189375F34A}"/>
              </a:ext>
            </a:extLst>
          </p:cNvPr>
          <p:cNvSpPr txBox="1"/>
          <p:nvPr/>
        </p:nvSpPr>
        <p:spPr>
          <a:xfrm>
            <a:off x="190587" y="2845002"/>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the age is calculated in a separate function called calc age</a:t>
            </a:r>
            <a:r>
              <a:rPr lang="en-GB" b="1" dirty="0">
                <a:latin typeface="Calibri" panose="020F0502020204030204" pitchFamily="34" charset="0"/>
                <a:cs typeface="Calibri" panose="020F0502020204030204" pitchFamily="34" charset="0"/>
              </a:rPr>
              <a:t>. We call the calcAge function from within the yearsUntilRetirement function. </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12547F87-3F8E-47A1-B854-AFCF39C2739A}"/>
              </a:ext>
            </a:extLst>
          </p:cNvPr>
          <p:cNvSpPr txBox="1"/>
          <p:nvPr/>
        </p:nvSpPr>
        <p:spPr>
          <a:xfrm>
            <a:off x="190588" y="722670"/>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To conve</a:t>
            </a:r>
            <a:r>
              <a:rPr lang="en-GB" b="1" dirty="0">
                <a:latin typeface="Calibri" panose="020F0502020204030204" pitchFamily="34" charset="0"/>
                <a:cs typeface="Calibri" panose="020F0502020204030204" pitchFamily="34" charset="0"/>
              </a:rPr>
              <a:t>rt an arrow function into a function Expression we just remove the arrow and add function before the input params. </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0105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7AD675-B7C9-4D1F-898B-640AD92C7C1D}"/>
              </a:ext>
            </a:extLst>
          </p:cNvPr>
          <p:cNvSpPr txBox="1"/>
          <p:nvPr/>
        </p:nvSpPr>
        <p:spPr>
          <a:xfrm>
            <a:off x="237066" y="1987688"/>
            <a:ext cx="7382934"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BAF557-A6C9-4489-A1DC-C5F8527316DD}"/>
              </a:ext>
            </a:extLst>
          </p:cNvPr>
          <p:cNvSpPr txBox="1"/>
          <p:nvPr/>
        </p:nvSpPr>
        <p:spPr>
          <a:xfrm>
            <a:off x="237066" y="249199"/>
            <a:ext cx="9234312"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with a birth year of 1970, bob is already retired by -2 years. We can account for that with an if else statement to return either retirement variable or -1 if retirement is not greater than zero.</a:t>
            </a:r>
          </a:p>
          <a:p>
            <a:pPr>
              <a:spcBef>
                <a:spcPts val="600"/>
              </a:spcBef>
              <a:spcAft>
                <a:spcPts val="600"/>
              </a:spcAft>
            </a:pPr>
            <a:r>
              <a:rPr lang="en-GB" b="1" dirty="0">
                <a:latin typeface="Calibri" panose="020F0502020204030204" pitchFamily="34" charset="0"/>
                <a:cs typeface="Calibri" panose="020F0502020204030204" pitchFamily="34" charset="0"/>
              </a:rPr>
              <a:t>Note that after the return there is an explicit exit. i.e. it does not run any more of the function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43294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9D36C4-95BF-4347-A0B3-817CD371E7D8}"/>
              </a:ext>
            </a:extLst>
          </p:cNvPr>
          <p:cNvSpPr txBox="1"/>
          <p:nvPr/>
        </p:nvSpPr>
        <p:spPr>
          <a:xfrm>
            <a:off x="730364" y="2856929"/>
            <a:ext cx="696013" cy="369332"/>
          </a:xfrm>
          <a:prstGeom prst="rect">
            <a:avLst/>
          </a:prstGeom>
          <a:solidFill>
            <a:srgbClr val="FFFF00"/>
          </a:solidFill>
        </p:spPr>
        <p:txBody>
          <a:bodyPr wrap="square" rtlCol="0">
            <a:spAutoFit/>
          </a:bodyPr>
          <a:lstStyle/>
          <a:p>
            <a:pPr algn="ctr"/>
            <a:r>
              <a:rPr lang="en-GB" b="1" dirty="0"/>
              <a:t>ES5</a:t>
            </a:r>
          </a:p>
        </p:txBody>
      </p:sp>
      <p:sp>
        <p:nvSpPr>
          <p:cNvPr id="3" name="TextBox 2">
            <a:extLst>
              <a:ext uri="{FF2B5EF4-FFF2-40B4-BE49-F238E27FC236}">
                <a16:creationId xmlns:a16="http://schemas.microsoft.com/office/drawing/2014/main" id="{3C9E30F9-2560-4BF0-AB1B-13635B8D9666}"/>
              </a:ext>
            </a:extLst>
          </p:cNvPr>
          <p:cNvSpPr txBox="1"/>
          <p:nvPr/>
        </p:nvSpPr>
        <p:spPr>
          <a:xfrm>
            <a:off x="1817622" y="2707467"/>
            <a:ext cx="890854" cy="646331"/>
          </a:xfrm>
          <a:prstGeom prst="rect">
            <a:avLst/>
          </a:prstGeom>
          <a:solidFill>
            <a:srgbClr val="FFFF00"/>
          </a:solidFill>
        </p:spPr>
        <p:txBody>
          <a:bodyPr wrap="square" rtlCol="0">
            <a:spAutoFit/>
          </a:bodyPr>
          <a:lstStyle/>
          <a:p>
            <a:pPr algn="ctr"/>
            <a:r>
              <a:rPr lang="en-GB" b="1" dirty="0"/>
              <a:t>ES6 / ES2015</a:t>
            </a:r>
          </a:p>
        </p:txBody>
      </p:sp>
      <p:sp>
        <p:nvSpPr>
          <p:cNvPr id="4" name="TextBox 3">
            <a:extLst>
              <a:ext uri="{FF2B5EF4-FFF2-40B4-BE49-F238E27FC236}">
                <a16:creationId xmlns:a16="http://schemas.microsoft.com/office/drawing/2014/main" id="{00F607EB-3405-4AC3-96B5-83497C255EFB}"/>
              </a:ext>
            </a:extLst>
          </p:cNvPr>
          <p:cNvSpPr txBox="1"/>
          <p:nvPr/>
        </p:nvSpPr>
        <p:spPr>
          <a:xfrm>
            <a:off x="3162213" y="2707467"/>
            <a:ext cx="890854" cy="646331"/>
          </a:xfrm>
          <a:prstGeom prst="rect">
            <a:avLst/>
          </a:prstGeom>
          <a:solidFill>
            <a:srgbClr val="FFFF00"/>
          </a:solidFill>
        </p:spPr>
        <p:txBody>
          <a:bodyPr wrap="square" rtlCol="0">
            <a:spAutoFit/>
          </a:bodyPr>
          <a:lstStyle/>
          <a:p>
            <a:pPr algn="ctr"/>
            <a:r>
              <a:rPr lang="en-GB" b="1" dirty="0"/>
              <a:t>ES7 / ES2016</a:t>
            </a:r>
          </a:p>
        </p:txBody>
      </p:sp>
      <p:sp>
        <p:nvSpPr>
          <p:cNvPr id="5" name="TextBox 4">
            <a:extLst>
              <a:ext uri="{FF2B5EF4-FFF2-40B4-BE49-F238E27FC236}">
                <a16:creationId xmlns:a16="http://schemas.microsoft.com/office/drawing/2014/main" id="{5FAF56F5-4E33-4641-8B64-3D4346C5A5B0}"/>
              </a:ext>
            </a:extLst>
          </p:cNvPr>
          <p:cNvSpPr txBox="1"/>
          <p:nvPr/>
        </p:nvSpPr>
        <p:spPr>
          <a:xfrm>
            <a:off x="4518379" y="2707467"/>
            <a:ext cx="890854" cy="646331"/>
          </a:xfrm>
          <a:prstGeom prst="rect">
            <a:avLst/>
          </a:prstGeom>
          <a:solidFill>
            <a:srgbClr val="FFFF00"/>
          </a:solidFill>
        </p:spPr>
        <p:txBody>
          <a:bodyPr wrap="square" rtlCol="0">
            <a:spAutoFit/>
          </a:bodyPr>
          <a:lstStyle/>
          <a:p>
            <a:pPr algn="ctr"/>
            <a:r>
              <a:rPr lang="en-GB" b="1" dirty="0"/>
              <a:t>ES8 / ES2017</a:t>
            </a:r>
          </a:p>
        </p:txBody>
      </p:sp>
      <p:sp>
        <p:nvSpPr>
          <p:cNvPr id="6" name="TextBox 5">
            <a:extLst>
              <a:ext uri="{FF2B5EF4-FFF2-40B4-BE49-F238E27FC236}">
                <a16:creationId xmlns:a16="http://schemas.microsoft.com/office/drawing/2014/main" id="{D7108A39-4E6B-4011-B4E3-D6D9A694F887}"/>
              </a:ext>
            </a:extLst>
          </p:cNvPr>
          <p:cNvSpPr txBox="1"/>
          <p:nvPr/>
        </p:nvSpPr>
        <p:spPr>
          <a:xfrm>
            <a:off x="5834034" y="2707467"/>
            <a:ext cx="890854" cy="646331"/>
          </a:xfrm>
          <a:prstGeom prst="rect">
            <a:avLst/>
          </a:prstGeom>
          <a:solidFill>
            <a:srgbClr val="FFFF00"/>
          </a:solidFill>
        </p:spPr>
        <p:txBody>
          <a:bodyPr wrap="square" rtlCol="0">
            <a:spAutoFit/>
          </a:bodyPr>
          <a:lstStyle/>
          <a:p>
            <a:pPr algn="ctr"/>
            <a:r>
              <a:rPr lang="en-GB" b="1" dirty="0"/>
              <a:t>ES9 / ES2018</a:t>
            </a:r>
          </a:p>
        </p:txBody>
      </p:sp>
      <p:sp>
        <p:nvSpPr>
          <p:cNvPr id="7" name="TextBox 6">
            <a:extLst>
              <a:ext uri="{FF2B5EF4-FFF2-40B4-BE49-F238E27FC236}">
                <a16:creationId xmlns:a16="http://schemas.microsoft.com/office/drawing/2014/main" id="{0D49278D-4E89-4A79-A56F-1246BB9ED003}"/>
              </a:ext>
            </a:extLst>
          </p:cNvPr>
          <p:cNvSpPr txBox="1"/>
          <p:nvPr/>
        </p:nvSpPr>
        <p:spPr>
          <a:xfrm>
            <a:off x="7172841" y="2707466"/>
            <a:ext cx="890854" cy="646331"/>
          </a:xfrm>
          <a:prstGeom prst="rect">
            <a:avLst/>
          </a:prstGeom>
          <a:solidFill>
            <a:srgbClr val="FFFF00"/>
          </a:solidFill>
        </p:spPr>
        <p:txBody>
          <a:bodyPr wrap="square" rtlCol="0">
            <a:spAutoFit/>
          </a:bodyPr>
          <a:lstStyle/>
          <a:p>
            <a:pPr algn="ctr"/>
            <a:r>
              <a:rPr lang="en-GB" b="1" dirty="0"/>
              <a:t>ES10 / ES2019</a:t>
            </a:r>
          </a:p>
        </p:txBody>
      </p:sp>
      <p:sp>
        <p:nvSpPr>
          <p:cNvPr id="8" name="TextBox 7">
            <a:extLst>
              <a:ext uri="{FF2B5EF4-FFF2-40B4-BE49-F238E27FC236}">
                <a16:creationId xmlns:a16="http://schemas.microsoft.com/office/drawing/2014/main" id="{D9029CE0-3CBF-4109-964F-7DE7DE4AF3DD}"/>
              </a:ext>
            </a:extLst>
          </p:cNvPr>
          <p:cNvSpPr txBox="1"/>
          <p:nvPr/>
        </p:nvSpPr>
        <p:spPr>
          <a:xfrm>
            <a:off x="8498345" y="2707465"/>
            <a:ext cx="890854" cy="646331"/>
          </a:xfrm>
          <a:prstGeom prst="rect">
            <a:avLst/>
          </a:prstGeom>
          <a:solidFill>
            <a:srgbClr val="FFFF00"/>
          </a:solidFill>
        </p:spPr>
        <p:txBody>
          <a:bodyPr wrap="square" rtlCol="0">
            <a:spAutoFit/>
          </a:bodyPr>
          <a:lstStyle/>
          <a:p>
            <a:pPr algn="ctr"/>
            <a:r>
              <a:rPr lang="en-GB" b="1" dirty="0"/>
              <a:t>ES11 / ES2020</a:t>
            </a:r>
          </a:p>
        </p:txBody>
      </p:sp>
      <p:sp>
        <p:nvSpPr>
          <p:cNvPr id="9" name="Arrow: Right 8">
            <a:extLst>
              <a:ext uri="{FF2B5EF4-FFF2-40B4-BE49-F238E27FC236}">
                <a16:creationId xmlns:a16="http://schemas.microsoft.com/office/drawing/2014/main" id="{DBE14FC8-70BE-410C-AC8E-381C0D633141}"/>
              </a:ext>
            </a:extLst>
          </p:cNvPr>
          <p:cNvSpPr/>
          <p:nvPr/>
        </p:nvSpPr>
        <p:spPr>
          <a:xfrm>
            <a:off x="1465741" y="2938032"/>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Arrow: Right 9">
            <a:extLst>
              <a:ext uri="{FF2B5EF4-FFF2-40B4-BE49-F238E27FC236}">
                <a16:creationId xmlns:a16="http://schemas.microsoft.com/office/drawing/2014/main" id="{F2A1C556-51A0-484A-9D65-FC66307FCD59}"/>
              </a:ext>
            </a:extLst>
          </p:cNvPr>
          <p:cNvSpPr/>
          <p:nvPr/>
        </p:nvSpPr>
        <p:spPr>
          <a:xfrm>
            <a:off x="352058"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Arrow: Right 10">
            <a:extLst>
              <a:ext uri="{FF2B5EF4-FFF2-40B4-BE49-F238E27FC236}">
                <a16:creationId xmlns:a16="http://schemas.microsoft.com/office/drawing/2014/main" id="{786F7BF4-7826-42FD-88E0-89DDD63AED56}"/>
              </a:ext>
            </a:extLst>
          </p:cNvPr>
          <p:cNvSpPr/>
          <p:nvPr/>
        </p:nvSpPr>
        <p:spPr>
          <a:xfrm>
            <a:off x="2800203"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Arrow: Right 11">
            <a:extLst>
              <a:ext uri="{FF2B5EF4-FFF2-40B4-BE49-F238E27FC236}">
                <a16:creationId xmlns:a16="http://schemas.microsoft.com/office/drawing/2014/main" id="{280EC6EE-2C56-432C-8CE7-88DD2B6CFB2A}"/>
              </a:ext>
            </a:extLst>
          </p:cNvPr>
          <p:cNvSpPr/>
          <p:nvPr/>
        </p:nvSpPr>
        <p:spPr>
          <a:xfrm>
            <a:off x="412341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Right 12">
            <a:extLst>
              <a:ext uri="{FF2B5EF4-FFF2-40B4-BE49-F238E27FC236}">
                <a16:creationId xmlns:a16="http://schemas.microsoft.com/office/drawing/2014/main" id="{21A37C47-9686-4075-98C9-6CCA10EA28B9}"/>
              </a:ext>
            </a:extLst>
          </p:cNvPr>
          <p:cNvSpPr/>
          <p:nvPr/>
        </p:nvSpPr>
        <p:spPr>
          <a:xfrm>
            <a:off x="5461396"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Arrow: Right 13">
            <a:extLst>
              <a:ext uri="{FF2B5EF4-FFF2-40B4-BE49-F238E27FC236}">
                <a16:creationId xmlns:a16="http://schemas.microsoft.com/office/drawing/2014/main" id="{B31E0026-F474-4A82-AFC1-8A5171A927EB}"/>
              </a:ext>
            </a:extLst>
          </p:cNvPr>
          <p:cNvSpPr/>
          <p:nvPr/>
        </p:nvSpPr>
        <p:spPr>
          <a:xfrm>
            <a:off x="679606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Arrow: Right 14">
            <a:extLst>
              <a:ext uri="{FF2B5EF4-FFF2-40B4-BE49-F238E27FC236}">
                <a16:creationId xmlns:a16="http://schemas.microsoft.com/office/drawing/2014/main" id="{25CB8FFB-E2A5-48FF-996C-14FF3AC6583B}"/>
              </a:ext>
            </a:extLst>
          </p:cNvPr>
          <p:cNvSpPr/>
          <p:nvPr/>
        </p:nvSpPr>
        <p:spPr>
          <a:xfrm>
            <a:off x="8142124" y="2938030"/>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Arrow: Right 15">
            <a:extLst>
              <a:ext uri="{FF2B5EF4-FFF2-40B4-BE49-F238E27FC236}">
                <a16:creationId xmlns:a16="http://schemas.microsoft.com/office/drawing/2014/main" id="{873A3CCB-B670-4C93-BD56-56503446E250}"/>
              </a:ext>
            </a:extLst>
          </p:cNvPr>
          <p:cNvSpPr/>
          <p:nvPr/>
        </p:nvSpPr>
        <p:spPr>
          <a:xfrm>
            <a:off x="9432904"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Arc 16">
            <a:extLst>
              <a:ext uri="{FF2B5EF4-FFF2-40B4-BE49-F238E27FC236}">
                <a16:creationId xmlns:a16="http://schemas.microsoft.com/office/drawing/2014/main" id="{5576B883-4157-4E8B-A8C6-7A5CBB8D58A6}"/>
              </a:ext>
            </a:extLst>
          </p:cNvPr>
          <p:cNvSpPr/>
          <p:nvPr/>
        </p:nvSpPr>
        <p:spPr>
          <a:xfrm flipH="1" flipV="1">
            <a:off x="1020313" y="1768362"/>
            <a:ext cx="550744" cy="2968715"/>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8" name="TextBox 17">
            <a:extLst>
              <a:ext uri="{FF2B5EF4-FFF2-40B4-BE49-F238E27FC236}">
                <a16:creationId xmlns:a16="http://schemas.microsoft.com/office/drawing/2014/main" id="{F9CBB301-08EC-46F2-A222-8630E3A1CA14}"/>
              </a:ext>
            </a:extLst>
          </p:cNvPr>
          <p:cNvSpPr txBox="1"/>
          <p:nvPr/>
        </p:nvSpPr>
        <p:spPr>
          <a:xfrm>
            <a:off x="1273223" y="4552411"/>
            <a:ext cx="1317589" cy="369332"/>
          </a:xfrm>
          <a:prstGeom prst="rect">
            <a:avLst/>
          </a:prstGeom>
          <a:noFill/>
        </p:spPr>
        <p:txBody>
          <a:bodyPr wrap="square" rtlCol="0">
            <a:spAutoFit/>
          </a:bodyPr>
          <a:lstStyle/>
          <a:p>
            <a:r>
              <a:rPr lang="en-GB" dirty="0"/>
              <a:t>ECMAscript</a:t>
            </a:r>
          </a:p>
        </p:txBody>
      </p:sp>
      <p:sp>
        <p:nvSpPr>
          <p:cNvPr id="19" name="Left Brace 18">
            <a:extLst>
              <a:ext uri="{FF2B5EF4-FFF2-40B4-BE49-F238E27FC236}">
                <a16:creationId xmlns:a16="http://schemas.microsoft.com/office/drawing/2014/main" id="{36215F2E-CBAE-4160-8EBC-938B9E453EF7}"/>
              </a:ext>
            </a:extLst>
          </p:cNvPr>
          <p:cNvSpPr/>
          <p:nvPr/>
        </p:nvSpPr>
        <p:spPr>
          <a:xfrm rot="16200000">
            <a:off x="5367368" y="-37910"/>
            <a:ext cx="732238" cy="7910459"/>
          </a:xfrm>
          <a:prstGeom prst="leftBrace">
            <a:avLst>
              <a:gd name="adj1" fmla="val 63658"/>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0" name="TextBox 19">
            <a:extLst>
              <a:ext uri="{FF2B5EF4-FFF2-40B4-BE49-F238E27FC236}">
                <a16:creationId xmlns:a16="http://schemas.microsoft.com/office/drawing/2014/main" id="{06FBEF6F-CBC1-41FD-A2E1-BEFAD85F9844}"/>
              </a:ext>
            </a:extLst>
          </p:cNvPr>
          <p:cNvSpPr txBox="1"/>
          <p:nvPr/>
        </p:nvSpPr>
        <p:spPr>
          <a:xfrm>
            <a:off x="4867362" y="4296175"/>
            <a:ext cx="1933343" cy="369332"/>
          </a:xfrm>
          <a:prstGeom prst="rect">
            <a:avLst/>
          </a:prstGeom>
          <a:noFill/>
        </p:spPr>
        <p:txBody>
          <a:bodyPr wrap="square" rtlCol="0">
            <a:spAutoFit/>
          </a:bodyPr>
          <a:lstStyle/>
          <a:p>
            <a:r>
              <a:rPr lang="en-GB" dirty="0"/>
              <a:t>Modern JavaScript</a:t>
            </a:r>
          </a:p>
        </p:txBody>
      </p:sp>
      <p:sp>
        <p:nvSpPr>
          <p:cNvPr id="21" name="Arc 20">
            <a:extLst>
              <a:ext uri="{FF2B5EF4-FFF2-40B4-BE49-F238E27FC236}">
                <a16:creationId xmlns:a16="http://schemas.microsoft.com/office/drawing/2014/main" id="{BA5A10E1-7108-4B48-933B-21DF83E7D763}"/>
              </a:ext>
            </a:extLst>
          </p:cNvPr>
          <p:cNvSpPr/>
          <p:nvPr/>
        </p:nvSpPr>
        <p:spPr>
          <a:xfrm flipH="1">
            <a:off x="2266719" y="2012123"/>
            <a:ext cx="550744" cy="1276784"/>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TextBox 21">
            <a:extLst>
              <a:ext uri="{FF2B5EF4-FFF2-40B4-BE49-F238E27FC236}">
                <a16:creationId xmlns:a16="http://schemas.microsoft.com/office/drawing/2014/main" id="{7F9253E0-F7BE-4BBA-85F2-F5CA62C99783}"/>
              </a:ext>
            </a:extLst>
          </p:cNvPr>
          <p:cNvSpPr txBox="1"/>
          <p:nvPr/>
        </p:nvSpPr>
        <p:spPr>
          <a:xfrm>
            <a:off x="2519283" y="1681808"/>
            <a:ext cx="2176713" cy="646331"/>
          </a:xfrm>
          <a:prstGeom prst="rect">
            <a:avLst/>
          </a:prstGeom>
          <a:noFill/>
        </p:spPr>
        <p:txBody>
          <a:bodyPr wrap="square" rtlCol="0">
            <a:spAutoFit/>
          </a:bodyPr>
          <a:lstStyle/>
          <a:p>
            <a:r>
              <a:rPr lang="en-GB" b="1" dirty="0">
                <a:solidFill>
                  <a:srgbClr val="FF0000"/>
                </a:solidFill>
              </a:rPr>
              <a:t>Biggest ever update to the language</a:t>
            </a:r>
          </a:p>
        </p:txBody>
      </p:sp>
      <p:sp>
        <p:nvSpPr>
          <p:cNvPr id="23" name="TextBox 22">
            <a:extLst>
              <a:ext uri="{FF2B5EF4-FFF2-40B4-BE49-F238E27FC236}">
                <a16:creationId xmlns:a16="http://schemas.microsoft.com/office/drawing/2014/main" id="{E383ADB2-EB2F-415B-94B5-1153AA0654F2}"/>
              </a:ext>
            </a:extLst>
          </p:cNvPr>
          <p:cNvSpPr txBox="1"/>
          <p:nvPr/>
        </p:nvSpPr>
        <p:spPr>
          <a:xfrm>
            <a:off x="7053767" y="1175062"/>
            <a:ext cx="2176713" cy="646331"/>
          </a:xfrm>
          <a:prstGeom prst="rect">
            <a:avLst/>
          </a:prstGeom>
          <a:noFill/>
        </p:spPr>
        <p:txBody>
          <a:bodyPr wrap="square" rtlCol="0">
            <a:spAutoFit/>
          </a:bodyPr>
          <a:lstStyle/>
          <a:p>
            <a:r>
              <a:rPr lang="en-GB" b="1" dirty="0">
                <a:solidFill>
                  <a:srgbClr val="FF0000"/>
                </a:solidFill>
              </a:rPr>
              <a:t>Minor updates to Javascript every year</a:t>
            </a:r>
          </a:p>
        </p:txBody>
      </p:sp>
      <p:sp>
        <p:nvSpPr>
          <p:cNvPr id="24" name="Arc 23">
            <a:extLst>
              <a:ext uri="{FF2B5EF4-FFF2-40B4-BE49-F238E27FC236}">
                <a16:creationId xmlns:a16="http://schemas.microsoft.com/office/drawing/2014/main" id="{359D4506-8062-4155-A896-D351DF73CACE}"/>
              </a:ext>
            </a:extLst>
          </p:cNvPr>
          <p:cNvSpPr/>
          <p:nvPr/>
        </p:nvSpPr>
        <p:spPr>
          <a:xfrm>
            <a:off x="8789754" y="1651340"/>
            <a:ext cx="787236" cy="241117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5" name="Title 1">
            <a:extLst>
              <a:ext uri="{FF2B5EF4-FFF2-40B4-BE49-F238E27FC236}">
                <a16:creationId xmlns:a16="http://schemas.microsoft.com/office/drawing/2014/main" id="{83B2F9FB-1F60-45CD-AAD3-07A6454C1EED}"/>
              </a:ext>
            </a:extLst>
          </p:cNvPr>
          <p:cNvSpPr txBox="1">
            <a:spLocks/>
          </p:cNvSpPr>
          <p:nvPr/>
        </p:nvSpPr>
        <p:spPr>
          <a:xfrm>
            <a:off x="3162213" y="22387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Releases</a:t>
            </a:r>
            <a:br>
              <a:rPr lang="en-GB" sz="3200" dirty="0">
                <a:latin typeface="+mn-lt"/>
              </a:rPr>
            </a:br>
            <a:br>
              <a:rPr lang="en-GB" sz="3200" dirty="0">
                <a:latin typeface="+mn-lt"/>
              </a:rPr>
            </a:br>
            <a:endParaRPr lang="en-GB" sz="3200" dirty="0">
              <a:latin typeface="+mn-lt"/>
            </a:endParaRPr>
          </a:p>
        </p:txBody>
      </p:sp>
    </p:spTree>
    <p:extLst>
      <p:ext uri="{BB962C8B-B14F-4D97-AF65-F5344CB8AC3E}">
        <p14:creationId xmlns:p14="http://schemas.microsoft.com/office/powerpoint/2010/main" val="8704796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81317E-48A3-4497-8C21-60398DD156CC}"/>
              </a:ext>
            </a:extLst>
          </p:cNvPr>
          <p:cNvSpPr txBox="1"/>
          <p:nvPr/>
        </p:nvSpPr>
        <p:spPr>
          <a:xfrm>
            <a:off x="237066" y="895530"/>
            <a:ext cx="8658577"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already </a:t>
            </a:r>
            <a:r>
              <a:rPr lang="en-GB" sz="1600" b="1" dirty="0">
                <a:solidFill>
                  <a:srgbClr val="CE9178"/>
                </a:solidFill>
                <a:latin typeface="Consolas" panose="020B0609020204030204" pitchFamily="49" charset="0"/>
              </a:rPr>
              <a:t>r</a:t>
            </a:r>
            <a:r>
              <a:rPr lang="en-GB" sz="1600" b="1" dirty="0">
                <a:solidFill>
                  <a:srgbClr val="CE9178"/>
                </a:solidFill>
                <a:effectLst/>
                <a:latin typeface="Consolas" panose="020B0609020204030204" pitchFamily="49" charset="0"/>
              </a:rPr>
              <a:t>etired`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D280176-5F47-4B1A-9FF9-5C06E70F95D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now add a console log after each of the return lines will it show in the browser? No – because it is after the return which has an explicit exit so the console log line is simply ignored.</a:t>
            </a:r>
          </a:p>
        </p:txBody>
      </p:sp>
    </p:spTree>
    <p:extLst>
      <p:ext uri="{BB962C8B-B14F-4D97-AF65-F5344CB8AC3E}">
        <p14:creationId xmlns:p14="http://schemas.microsoft.com/office/powerpoint/2010/main" val="2833395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2CE663-5B1A-475E-BC5B-C35D520A5F83}"/>
              </a:ext>
            </a:extLst>
          </p:cNvPr>
          <p:cNvSpPr txBox="1"/>
          <p:nvPr/>
        </p:nvSpPr>
        <p:spPr>
          <a:xfrm>
            <a:off x="256822" y="1140179"/>
            <a:ext cx="9392355" cy="4801314"/>
          </a:xfrm>
          <a:prstGeom prst="rect">
            <a:avLst/>
          </a:prstGeom>
          <a:noFill/>
        </p:spPr>
        <p:txBody>
          <a:bodyPr wrap="square">
            <a:spAutoFit/>
          </a:bodyPr>
          <a:lstStyle/>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65</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if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&gt;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retires in </a:t>
            </a:r>
            <a:r>
              <a:rPr lang="en-GB" b="0" dirty="0">
                <a:solidFill>
                  <a:srgbClr val="569CD6"/>
                </a:solidFill>
                <a:effectLst/>
                <a:latin typeface="Consolas" panose="020B0609020204030204" pitchFamily="49" charset="0"/>
              </a:rPr>
              <a:t>${</a:t>
            </a:r>
            <a:r>
              <a:rPr lang="en-GB" b="0" dirty="0">
                <a:solidFill>
                  <a:srgbClr val="4FC1FF"/>
                </a:solidFill>
                <a:effectLst/>
                <a:latin typeface="Consolas" panose="020B0609020204030204" pitchFamily="49" charset="0"/>
              </a:rPr>
              <a:t>retirement</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years`</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 </a:t>
            </a:r>
            <a:r>
              <a:rPr lang="en-GB" b="0" dirty="0">
                <a:solidFill>
                  <a:srgbClr val="C586C0"/>
                </a:solidFill>
                <a:effectLst/>
                <a:latin typeface="Consolas" panose="020B0609020204030204" pitchFamily="49" charset="0"/>
              </a:rPr>
              <a:t>else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is already Retured`</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1970</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'Bob'</a:t>
            </a:r>
            <a:r>
              <a:rPr lang="en-GB" b="0"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3977EA1-9E21-4438-A18A-A51610C0AC7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In Visual studio code you can highlight the line and use alt and up arrow to move the highlighted line up 1. Now we see the console.log is before the return so it will be executed.</a:t>
            </a:r>
          </a:p>
        </p:txBody>
      </p:sp>
    </p:spTree>
    <p:extLst>
      <p:ext uri="{BB962C8B-B14F-4D97-AF65-F5344CB8AC3E}">
        <p14:creationId xmlns:p14="http://schemas.microsoft.com/office/powerpoint/2010/main" val="2886582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6C1D5-AE44-499F-A35A-806E5CD19B17}"/>
              </a:ext>
            </a:extLst>
          </p:cNvPr>
          <p:cNvSpPr txBox="1"/>
          <p:nvPr/>
        </p:nvSpPr>
        <p:spPr>
          <a:xfrm>
            <a:off x="3510845" y="614321"/>
            <a:ext cx="6067778" cy="3416320"/>
          </a:xfrm>
          <a:prstGeom prst="rect">
            <a:avLst/>
          </a:prstGeom>
          <a:noFill/>
        </p:spPr>
        <p:txBody>
          <a:bodyPr wrap="square">
            <a:spAutoFit/>
          </a:bodyPr>
          <a:lstStyle/>
          <a:p>
            <a:r>
              <a:rPr lang="en-GB" b="1" dirty="0">
                <a:solidFill>
                  <a:srgbClr val="6A9955"/>
                </a:solidFill>
                <a:effectLst/>
                <a:latin typeface="Consolas" panose="020B0609020204030204" pitchFamily="49" charset="0"/>
              </a:rPr>
              <a:t>// Function Declaration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Function Expression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Arrow Function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=&gt;</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A278F30-7328-4BEF-87FF-713EBD7FBBFC}"/>
              </a:ext>
            </a:extLst>
          </p:cNvPr>
          <p:cNvSpPr txBox="1"/>
          <p:nvPr/>
        </p:nvSpPr>
        <p:spPr>
          <a:xfrm>
            <a:off x="327377" y="614321"/>
            <a:ext cx="300566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Declaration, can be used before it is declared.</a:t>
            </a:r>
          </a:p>
        </p:txBody>
      </p:sp>
      <p:sp>
        <p:nvSpPr>
          <p:cNvPr id="5" name="TextBox 4">
            <a:extLst>
              <a:ext uri="{FF2B5EF4-FFF2-40B4-BE49-F238E27FC236}">
                <a16:creationId xmlns:a16="http://schemas.microsoft.com/office/drawing/2014/main" id="{3C1DC6E7-B7C8-45CE-8658-03742939F87E}"/>
              </a:ext>
            </a:extLst>
          </p:cNvPr>
          <p:cNvSpPr txBox="1"/>
          <p:nvPr/>
        </p:nvSpPr>
        <p:spPr>
          <a:xfrm>
            <a:off x="327377" y="1999315"/>
            <a:ext cx="300566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Expression, essentially a function stored inside a variable</a:t>
            </a:r>
          </a:p>
        </p:txBody>
      </p:sp>
      <p:sp>
        <p:nvSpPr>
          <p:cNvPr id="6" name="TextBox 5">
            <a:extLst>
              <a:ext uri="{FF2B5EF4-FFF2-40B4-BE49-F238E27FC236}">
                <a16:creationId xmlns:a16="http://schemas.microsoft.com/office/drawing/2014/main" id="{1B9AC86C-7C50-4900-A7FA-9A43C82BEF51}"/>
              </a:ext>
            </a:extLst>
          </p:cNvPr>
          <p:cNvSpPr txBox="1"/>
          <p:nvPr/>
        </p:nvSpPr>
        <p:spPr>
          <a:xfrm>
            <a:off x="327377" y="3181826"/>
            <a:ext cx="3005667"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Arrow Function, good for quick one line functions. Has no This keyword. More about this later.</a:t>
            </a:r>
          </a:p>
        </p:txBody>
      </p:sp>
      <p:sp>
        <p:nvSpPr>
          <p:cNvPr id="7" name="TextBox 6">
            <a:extLst>
              <a:ext uri="{FF2B5EF4-FFF2-40B4-BE49-F238E27FC236}">
                <a16:creationId xmlns:a16="http://schemas.microsoft.com/office/drawing/2014/main" id="{FC21637F-373C-41C3-9D57-44C0E3F3C766}"/>
              </a:ext>
            </a:extLst>
          </p:cNvPr>
          <p:cNvSpPr txBox="1"/>
          <p:nvPr/>
        </p:nvSpPr>
        <p:spPr>
          <a:xfrm>
            <a:off x="327376" y="4710670"/>
            <a:ext cx="925124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All three types of function work in the same way, they receive input data, transform the data and then output the data.</a:t>
            </a:r>
          </a:p>
        </p:txBody>
      </p:sp>
    </p:spTree>
    <p:extLst>
      <p:ext uri="{BB962C8B-B14F-4D97-AF65-F5344CB8AC3E}">
        <p14:creationId xmlns:p14="http://schemas.microsoft.com/office/powerpoint/2010/main" val="243979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F03D28-360C-4A73-9A7F-0C68A872F5EA}"/>
              </a:ext>
            </a:extLst>
          </p:cNvPr>
          <p:cNvSpPr txBox="1"/>
          <p:nvPr/>
        </p:nvSpPr>
        <p:spPr>
          <a:xfrm>
            <a:off x="1343377" y="2254239"/>
            <a:ext cx="734906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6" name="Arc 5">
            <a:extLst>
              <a:ext uri="{FF2B5EF4-FFF2-40B4-BE49-F238E27FC236}">
                <a16:creationId xmlns:a16="http://schemas.microsoft.com/office/drawing/2014/main" id="{0148EB0F-1AEA-46D8-9F16-985FB2B59F80}"/>
              </a:ext>
            </a:extLst>
          </p:cNvPr>
          <p:cNvSpPr/>
          <p:nvPr/>
        </p:nvSpPr>
        <p:spPr>
          <a:xfrm flipH="1" flipV="1">
            <a:off x="2149756" y="1741465"/>
            <a:ext cx="550744" cy="1025547"/>
          </a:xfrm>
          <a:prstGeom prst="arc">
            <a:avLst>
              <a:gd name="adj1" fmla="val 56458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 name="TextBox 6">
            <a:extLst>
              <a:ext uri="{FF2B5EF4-FFF2-40B4-BE49-F238E27FC236}">
                <a16:creationId xmlns:a16="http://schemas.microsoft.com/office/drawing/2014/main" id="{F2C82289-9AD3-44D4-BFF3-40DDADC703BC}"/>
              </a:ext>
            </a:extLst>
          </p:cNvPr>
          <p:cNvSpPr txBox="1"/>
          <p:nvPr/>
        </p:nvSpPr>
        <p:spPr>
          <a:xfrm>
            <a:off x="861104" y="1556799"/>
            <a:ext cx="1640284" cy="369332"/>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name</a:t>
            </a:r>
          </a:p>
        </p:txBody>
      </p:sp>
      <p:sp>
        <p:nvSpPr>
          <p:cNvPr id="8" name="Arc 7">
            <a:extLst>
              <a:ext uri="{FF2B5EF4-FFF2-40B4-BE49-F238E27FC236}">
                <a16:creationId xmlns:a16="http://schemas.microsoft.com/office/drawing/2014/main" id="{E2DC834E-94F4-43D4-B7F8-1A8D0586FB48}"/>
              </a:ext>
            </a:extLst>
          </p:cNvPr>
          <p:cNvSpPr/>
          <p:nvPr/>
        </p:nvSpPr>
        <p:spPr>
          <a:xfrm flipH="1" flipV="1">
            <a:off x="5221988" y="1556799"/>
            <a:ext cx="550744" cy="1525234"/>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9" name="TextBox 8">
            <a:extLst>
              <a:ext uri="{FF2B5EF4-FFF2-40B4-BE49-F238E27FC236}">
                <a16:creationId xmlns:a16="http://schemas.microsoft.com/office/drawing/2014/main" id="{1CFEC2F8-2608-4A98-9686-4C3142520AC6}"/>
              </a:ext>
            </a:extLst>
          </p:cNvPr>
          <p:cNvSpPr txBox="1"/>
          <p:nvPr/>
        </p:nvSpPr>
        <p:spPr>
          <a:xfrm>
            <a:off x="3188700" y="1028356"/>
            <a:ext cx="516806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Parameter names. These are placeholders for the parameters we input into the function.</a:t>
            </a:r>
          </a:p>
        </p:txBody>
      </p:sp>
      <p:sp>
        <p:nvSpPr>
          <p:cNvPr id="10" name="TextBox 9">
            <a:extLst>
              <a:ext uri="{FF2B5EF4-FFF2-40B4-BE49-F238E27FC236}">
                <a16:creationId xmlns:a16="http://schemas.microsoft.com/office/drawing/2014/main" id="{8FF6F266-255B-4E2F-B6AC-4243AA5BEB0F}"/>
              </a:ext>
            </a:extLst>
          </p:cNvPr>
          <p:cNvSpPr txBox="1"/>
          <p:nvPr/>
        </p:nvSpPr>
        <p:spPr>
          <a:xfrm>
            <a:off x="1830416" y="5012070"/>
            <a:ext cx="692573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call or invoke or run the function with parenthesis (), In this case we are calling the function with two parameters inside the parenthesis.</a:t>
            </a:r>
          </a:p>
        </p:txBody>
      </p:sp>
      <p:sp>
        <p:nvSpPr>
          <p:cNvPr id="11" name="Arc 10">
            <a:extLst>
              <a:ext uri="{FF2B5EF4-FFF2-40B4-BE49-F238E27FC236}">
                <a16:creationId xmlns:a16="http://schemas.microsoft.com/office/drawing/2014/main" id="{EC463342-A3A5-4D8E-A7FA-B780B7B4FE4F}"/>
              </a:ext>
            </a:extLst>
          </p:cNvPr>
          <p:cNvSpPr/>
          <p:nvPr/>
        </p:nvSpPr>
        <p:spPr>
          <a:xfrm flipH="1">
            <a:off x="5017910" y="3457866"/>
            <a:ext cx="550744" cy="1716951"/>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1590280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49D32B-89C3-4A17-8281-D2A883E80D67}"/>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Introduction to Arrays</a:t>
            </a:r>
            <a:endParaRPr lang="en-GB" sz="3200" dirty="0"/>
          </a:p>
        </p:txBody>
      </p:sp>
      <p:sp>
        <p:nvSpPr>
          <p:cNvPr id="4" name="TextBox 3">
            <a:extLst>
              <a:ext uri="{FF2B5EF4-FFF2-40B4-BE49-F238E27FC236}">
                <a16:creationId xmlns:a16="http://schemas.microsoft.com/office/drawing/2014/main" id="{9A8FA92F-3D03-4B7B-9DB5-5FE69C104693}"/>
              </a:ext>
            </a:extLst>
          </p:cNvPr>
          <p:cNvSpPr txBox="1"/>
          <p:nvPr/>
        </p:nvSpPr>
        <p:spPr>
          <a:xfrm>
            <a:off x="304800" y="799322"/>
            <a:ext cx="679026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littoral syntax</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the inbuilt array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1984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retrieve a value from within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To determine array length</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To get the last value from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48497F7-4805-41A8-A11F-BA2BE09443AA}"/>
              </a:ext>
            </a:extLst>
          </p:cNvPr>
          <p:cNvSpPr txBox="1"/>
          <p:nvPr/>
        </p:nvSpPr>
        <p:spPr>
          <a:xfrm>
            <a:off x="4953000" y="641459"/>
            <a:ext cx="4443588"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is a means to store multiple values of the same thing i.e. friends or years, rather than a variable for each one.</a:t>
            </a:r>
          </a:p>
        </p:txBody>
      </p:sp>
      <p:sp>
        <p:nvSpPr>
          <p:cNvPr id="6" name="TextBox 5">
            <a:extLst>
              <a:ext uri="{FF2B5EF4-FFF2-40B4-BE49-F238E27FC236}">
                <a16:creationId xmlns:a16="http://schemas.microsoft.com/office/drawing/2014/main" id="{EE851F80-7145-46C1-976D-8BC1A7DB6CD5}"/>
              </a:ext>
            </a:extLst>
          </p:cNvPr>
          <p:cNvSpPr txBox="1"/>
          <p:nvPr/>
        </p:nvSpPr>
        <p:spPr>
          <a:xfrm>
            <a:off x="6254043" y="1797417"/>
            <a:ext cx="3431823"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defined by using the littoral method or the inbuilt array function.</a:t>
            </a:r>
          </a:p>
        </p:txBody>
      </p:sp>
      <p:sp>
        <p:nvSpPr>
          <p:cNvPr id="7" name="TextBox 6">
            <a:extLst>
              <a:ext uri="{FF2B5EF4-FFF2-40B4-BE49-F238E27FC236}">
                <a16:creationId xmlns:a16="http://schemas.microsoft.com/office/drawing/2014/main" id="{133E795A-D93A-4D49-BE19-B32EED8EF9BB}"/>
              </a:ext>
            </a:extLst>
          </p:cNvPr>
          <p:cNvSpPr txBox="1"/>
          <p:nvPr/>
        </p:nvSpPr>
        <p:spPr>
          <a:xfrm>
            <a:off x="6254043" y="2890585"/>
            <a:ext cx="3431823"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The position of values in ana array start from zero. i.e. the first value in the array is [0], the second position in the array is [1], third position [2], etc….</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8183C00A-A1AC-45BE-8835-DD0C8BF2F06A}"/>
              </a:ext>
            </a:extLst>
          </p:cNvPr>
          <p:cNvSpPr txBox="1"/>
          <p:nvPr/>
        </p:nvSpPr>
        <p:spPr>
          <a:xfrm>
            <a:off x="5633157" y="4455854"/>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Array.length will always output the length counting from 1, i.e. the quantity of values inside the array.</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97C9D90-28EA-4078-A3F0-42E55C6C9159}"/>
              </a:ext>
            </a:extLst>
          </p:cNvPr>
          <p:cNvSpPr txBox="1"/>
          <p:nvPr/>
        </p:nvSpPr>
        <p:spPr>
          <a:xfrm>
            <a:off x="5633156" y="5473133"/>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Because the values in the array are numbered from zero the last value in the array will be length minus 1.</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60654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76BF71-ADDE-4655-BBBE-5295DB4B8468}"/>
              </a:ext>
            </a:extLst>
          </p:cNvPr>
          <p:cNvSpPr txBox="1"/>
          <p:nvPr/>
        </p:nvSpPr>
        <p:spPr>
          <a:xfrm>
            <a:off x="304799" y="404547"/>
            <a:ext cx="8094134" cy="6278642"/>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Mutate array by replacing Peter with Jay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cannot overwrite the contents of the entire array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'Alice’</a:t>
            </a:r>
            <a:r>
              <a:rPr lang="en-GB" sz="1600" b="1" dirty="0">
                <a:solidFill>
                  <a:srgbClr val="D4D4D4"/>
                </a:solidFill>
                <a:effectLst/>
                <a:latin typeface="Consolas" panose="020B0609020204030204" pitchFamily="49" charset="0"/>
              </a:rPr>
              <a:t>];</a:t>
            </a:r>
          </a:p>
          <a:p>
            <a:endParaRPr lang="en-GB" sz="1600" b="1" dirty="0">
              <a:solidFill>
                <a:srgbClr val="FF0000"/>
              </a:solidFill>
              <a:effectLst/>
              <a:latin typeface="Consolas" panose="020B0609020204030204" pitchFamily="49" charset="0"/>
              <a:cs typeface="Calibri" panose="020F0502020204030204" pitchFamily="34" charset="0"/>
            </a:endParaRPr>
          </a:p>
          <a:p>
            <a:r>
              <a:rPr lang="en-GB" sz="1600" b="1" dirty="0">
                <a:solidFill>
                  <a:srgbClr val="FF0000"/>
                </a:solidFill>
                <a:effectLst/>
                <a:latin typeface="Consolas" panose="020B0609020204030204" pitchFamily="49" charset="0"/>
                <a:cs typeface="Calibri" panose="020F0502020204030204" pitchFamily="34" charset="0"/>
              </a:rPr>
              <a:t>Uncaught TypeError: Assignment to constant variable.</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We can populate an array with any data type. string, number etc..</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 insert variables into an array</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1EC4EA02-0E6C-479C-B8B5-C8576E38DA8C}"/>
              </a:ext>
            </a:extLst>
          </p:cNvPr>
          <p:cNvSpPr txBox="1"/>
          <p:nvPr/>
        </p:nvSpPr>
        <p:spPr>
          <a:xfrm>
            <a:off x="5317066" y="314235"/>
            <a:ext cx="4284134"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overwrite a position in an array with a new value by specifying it’s position number starting from zero.</a:t>
            </a:r>
          </a:p>
        </p:txBody>
      </p:sp>
      <p:sp>
        <p:nvSpPr>
          <p:cNvPr id="5" name="TextBox 4">
            <a:extLst>
              <a:ext uri="{FF2B5EF4-FFF2-40B4-BE49-F238E27FC236}">
                <a16:creationId xmlns:a16="http://schemas.microsoft.com/office/drawing/2014/main" id="{98F2C14F-BBA6-4634-B234-88E454C1C887}"/>
              </a:ext>
            </a:extLst>
          </p:cNvPr>
          <p:cNvSpPr txBox="1"/>
          <p:nvPr/>
        </p:nvSpPr>
        <p:spPr>
          <a:xfrm>
            <a:off x="6660443" y="1387410"/>
            <a:ext cx="294075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But we cannot overwrite the entire contents of the array. This is illegal.</a:t>
            </a:r>
          </a:p>
        </p:txBody>
      </p:sp>
      <p:sp>
        <p:nvSpPr>
          <p:cNvPr id="7" name="TextBox 6">
            <a:extLst>
              <a:ext uri="{FF2B5EF4-FFF2-40B4-BE49-F238E27FC236}">
                <a16:creationId xmlns:a16="http://schemas.microsoft.com/office/drawing/2014/main" id="{92237794-870D-421D-B5A8-3404DE8FCF11}"/>
              </a:ext>
            </a:extLst>
          </p:cNvPr>
          <p:cNvSpPr txBox="1"/>
          <p:nvPr/>
        </p:nvSpPr>
        <p:spPr>
          <a:xfrm>
            <a:off x="8001000" y="2667253"/>
            <a:ext cx="1797756"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populated with more than one data type.</a:t>
            </a:r>
          </a:p>
        </p:txBody>
      </p:sp>
      <p:sp>
        <p:nvSpPr>
          <p:cNvPr id="8" name="TextBox 7">
            <a:extLst>
              <a:ext uri="{FF2B5EF4-FFF2-40B4-BE49-F238E27FC236}">
                <a16:creationId xmlns:a16="http://schemas.microsoft.com/office/drawing/2014/main" id="{903BADC4-66BC-4458-B918-DB880D73E5A5}"/>
              </a:ext>
            </a:extLst>
          </p:cNvPr>
          <p:cNvSpPr txBox="1"/>
          <p:nvPr/>
        </p:nvSpPr>
        <p:spPr>
          <a:xfrm>
            <a:off x="6630104" y="4547261"/>
            <a:ext cx="319898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Variables can even be inserted into an array.</a:t>
            </a:r>
          </a:p>
        </p:txBody>
      </p:sp>
    </p:spTree>
    <p:extLst>
      <p:ext uri="{BB962C8B-B14F-4D97-AF65-F5344CB8AC3E}">
        <p14:creationId xmlns:p14="http://schemas.microsoft.com/office/powerpoint/2010/main" val="42523627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2DF49A-E220-4D88-A926-33F064E54819}"/>
              </a:ext>
            </a:extLst>
          </p:cNvPr>
          <p:cNvSpPr txBox="1"/>
          <p:nvPr/>
        </p:nvSpPr>
        <p:spPr>
          <a:xfrm>
            <a:off x="299156" y="213429"/>
            <a:ext cx="5748161" cy="1477328"/>
          </a:xfrm>
          <a:prstGeom prst="rect">
            <a:avLst/>
          </a:prstGeom>
          <a:noFill/>
        </p:spPr>
        <p:txBody>
          <a:bodyPr wrap="square">
            <a:spAutoFit/>
          </a:bodyPr>
          <a:lstStyle/>
          <a:p>
            <a:r>
              <a:rPr lang="en-GB" b="0" dirty="0">
                <a:solidFill>
                  <a:srgbClr val="6A9955"/>
                </a:solidFill>
                <a:effectLst/>
                <a:latin typeface="Consolas" panose="020B0609020204030204" pitchFamily="49" charset="0"/>
              </a:rPr>
              <a:t>// An array can be inserted into an array</a:t>
            </a:r>
            <a:endParaRPr lang="en-GB" b="0" dirty="0">
              <a:solidFill>
                <a:srgbClr val="D4D4D4"/>
              </a:solidFill>
              <a:effectLst/>
              <a:latin typeface="Consolas" panose="020B0609020204030204" pitchFamily="49" charset="0"/>
            </a:endParaRP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friendArr</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E771FE7A-882F-437B-93C2-38A12872BDC3}"/>
              </a:ext>
            </a:extLst>
          </p:cNvPr>
          <p:cNvPicPr>
            <a:picLocks noChangeAspect="1"/>
          </p:cNvPicPr>
          <p:nvPr/>
        </p:nvPicPr>
        <p:blipFill>
          <a:blip r:embed="rId2"/>
          <a:stretch>
            <a:fillRect/>
          </a:stretch>
        </p:blipFill>
        <p:spPr>
          <a:xfrm>
            <a:off x="6047317" y="213429"/>
            <a:ext cx="3771900" cy="1238250"/>
          </a:xfrm>
          <a:prstGeom prst="rect">
            <a:avLst/>
          </a:prstGeom>
        </p:spPr>
      </p:pic>
      <p:sp>
        <p:nvSpPr>
          <p:cNvPr id="6" name="TextBox 5">
            <a:extLst>
              <a:ext uri="{FF2B5EF4-FFF2-40B4-BE49-F238E27FC236}">
                <a16:creationId xmlns:a16="http://schemas.microsoft.com/office/drawing/2014/main" id="{F50C2796-09C3-4D4C-9FF6-045D2F9AE6F6}"/>
              </a:ext>
            </a:extLst>
          </p:cNvPr>
          <p:cNvSpPr txBox="1"/>
          <p:nvPr/>
        </p:nvSpPr>
        <p:spPr>
          <a:xfrm>
            <a:off x="299156" y="1690757"/>
            <a:ext cx="9307688"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how the array length is 5. [0] is firstName, [1] is lastName, [2] is age, [3] is profession and [4] is the friendArr. This array contains a total of five </a:t>
            </a:r>
            <a:r>
              <a:rPr lang="en-GB" b="1" dirty="0">
                <a:latin typeface="Calibri" panose="020F0502020204030204" pitchFamily="34" charset="0"/>
                <a:cs typeface="Calibri" panose="020F0502020204030204" pitchFamily="34" charset="0"/>
              </a:rPr>
              <a:t>values with the fifth value being an array.</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429E26E-C7C4-46EA-8862-2BA68C9CB378}"/>
              </a:ext>
            </a:extLst>
          </p:cNvPr>
          <p:cNvSpPr txBox="1"/>
          <p:nvPr/>
        </p:nvSpPr>
        <p:spPr>
          <a:xfrm>
            <a:off x="378178" y="2433149"/>
            <a:ext cx="6451600"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2018</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3E873A5-8E8D-4315-A63D-A6A5A081C50C}"/>
              </a:ext>
            </a:extLst>
          </p:cNvPr>
          <p:cNvSpPr txBox="1"/>
          <p:nvPr/>
        </p:nvSpPr>
        <p:spPr>
          <a:xfrm>
            <a:off x="6161617" y="3671918"/>
            <a:ext cx="3657600"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try and run an array through a function I get a NaN error, Not a number.</a:t>
            </a:r>
          </a:p>
          <a:p>
            <a:pPr>
              <a:spcBef>
                <a:spcPts val="600"/>
              </a:spcBef>
              <a:spcAft>
                <a:spcPts val="600"/>
              </a:spcAft>
            </a:pPr>
            <a:r>
              <a:rPr lang="en-GB" b="1" dirty="0">
                <a:latin typeface="Calibri" panose="020F0502020204030204" pitchFamily="34" charset="0"/>
                <a:cs typeface="Calibri" panose="020F0502020204030204" pitchFamily="34" charset="0"/>
              </a:rPr>
              <a:t>But I can run individual values from the array through the function.</a:t>
            </a:r>
          </a:p>
        </p:txBody>
      </p:sp>
      <p:sp>
        <p:nvSpPr>
          <p:cNvPr id="10" name="TextBox 9">
            <a:extLst>
              <a:ext uri="{FF2B5EF4-FFF2-40B4-BE49-F238E27FC236}">
                <a16:creationId xmlns:a16="http://schemas.microsoft.com/office/drawing/2014/main" id="{919C54F0-116A-4E3B-A5B0-3D7F76FF92CE}"/>
              </a:ext>
            </a:extLst>
          </p:cNvPr>
          <p:cNvSpPr txBox="1"/>
          <p:nvPr/>
        </p:nvSpPr>
        <p:spPr>
          <a:xfrm>
            <a:off x="6161617" y="5655118"/>
            <a:ext cx="3657600"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 can create an array based on values created from a function by calling that function from within the array.</a:t>
            </a:r>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2814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61CED-BBB4-450C-ADD4-363EE4698E6D}"/>
              </a:ext>
            </a:extLst>
          </p:cNvPr>
          <p:cNvSpPr txBox="1"/>
          <p:nvPr/>
        </p:nvSpPr>
        <p:spPr>
          <a:xfrm>
            <a:off x="190589" y="36294"/>
            <a:ext cx="8366388" cy="584775"/>
          </a:xfrm>
          <a:prstGeom prst="rect">
            <a:avLst/>
          </a:prstGeom>
          <a:noFill/>
        </p:spPr>
        <p:txBody>
          <a:bodyPr wrap="square">
            <a:spAutoFit/>
          </a:bodyPr>
          <a:lstStyle/>
          <a:p>
            <a:r>
              <a:rPr lang="en-GB" sz="3200" b="0" i="0" dirty="0">
                <a:solidFill>
                  <a:srgbClr val="1C1D1F"/>
                </a:solidFill>
                <a:effectLst/>
              </a:rPr>
              <a:t>Basic Array Operations (Methods)</a:t>
            </a:r>
            <a:endParaRPr lang="en-GB" sz="3200" dirty="0"/>
          </a:p>
        </p:txBody>
      </p:sp>
      <p:sp>
        <p:nvSpPr>
          <p:cNvPr id="4" name="TextBox 3">
            <a:extLst>
              <a:ext uri="{FF2B5EF4-FFF2-40B4-BE49-F238E27FC236}">
                <a16:creationId xmlns:a16="http://schemas.microsoft.com/office/drawing/2014/main" id="{5C3B87A3-1CBE-495C-A0DF-7C001C119F79}"/>
              </a:ext>
            </a:extLst>
          </p:cNvPr>
          <p:cNvSpPr txBox="1"/>
          <p:nvPr/>
        </p:nvSpPr>
        <p:spPr>
          <a:xfrm>
            <a:off x="190588" y="658123"/>
            <a:ext cx="5950567" cy="621708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Push adds an element onto the end of the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Push is also a function which returns array length by default so we can put this in a variable.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U</a:t>
            </a:r>
            <a:r>
              <a:rPr lang="en-GB" b="1" dirty="0">
                <a:effectLst/>
                <a:latin typeface="Calibri" panose="020F0502020204030204" pitchFamily="34" charset="0"/>
                <a:cs typeface="Calibri" panose="020F0502020204030204" pitchFamily="34" charset="0"/>
              </a:rPr>
              <a:t>nshift method adds elements to the beginning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unshift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'John'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Pop will remove the LAST element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popped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93B3432E-E332-4AE1-A6DD-10ACE80E08CB}"/>
              </a:ext>
            </a:extLst>
          </p:cNvPr>
          <p:cNvPicPr>
            <a:picLocks noChangeAspect="1"/>
          </p:cNvPicPr>
          <p:nvPr/>
        </p:nvPicPr>
        <p:blipFill>
          <a:blip r:embed="rId2"/>
          <a:stretch>
            <a:fillRect/>
          </a:stretch>
        </p:blipFill>
        <p:spPr>
          <a:xfrm>
            <a:off x="6051617" y="772339"/>
            <a:ext cx="3663794" cy="584775"/>
          </a:xfrm>
          <a:prstGeom prst="rect">
            <a:avLst/>
          </a:prstGeom>
        </p:spPr>
      </p:pic>
      <p:pic>
        <p:nvPicPr>
          <p:cNvPr id="8" name="Picture 7">
            <a:extLst>
              <a:ext uri="{FF2B5EF4-FFF2-40B4-BE49-F238E27FC236}">
                <a16:creationId xmlns:a16="http://schemas.microsoft.com/office/drawing/2014/main" id="{2E0A9295-82CB-4124-BC53-84B681F55A53}"/>
              </a:ext>
            </a:extLst>
          </p:cNvPr>
          <p:cNvPicPr>
            <a:picLocks noChangeAspect="1"/>
          </p:cNvPicPr>
          <p:nvPr/>
        </p:nvPicPr>
        <p:blipFill>
          <a:blip r:embed="rId3"/>
          <a:stretch>
            <a:fillRect/>
          </a:stretch>
        </p:blipFill>
        <p:spPr>
          <a:xfrm>
            <a:off x="6258198" y="1851378"/>
            <a:ext cx="3457214" cy="1616360"/>
          </a:xfrm>
          <a:prstGeom prst="rect">
            <a:avLst/>
          </a:prstGeom>
        </p:spPr>
      </p:pic>
      <p:pic>
        <p:nvPicPr>
          <p:cNvPr id="10" name="Picture 9">
            <a:extLst>
              <a:ext uri="{FF2B5EF4-FFF2-40B4-BE49-F238E27FC236}">
                <a16:creationId xmlns:a16="http://schemas.microsoft.com/office/drawing/2014/main" id="{B48EFFD4-0F28-4EAB-8500-A528CBEEA8A4}"/>
              </a:ext>
            </a:extLst>
          </p:cNvPr>
          <p:cNvPicPr>
            <a:picLocks noChangeAspect="1"/>
          </p:cNvPicPr>
          <p:nvPr/>
        </p:nvPicPr>
        <p:blipFill>
          <a:blip r:embed="rId4"/>
          <a:stretch>
            <a:fillRect/>
          </a:stretch>
        </p:blipFill>
        <p:spPr>
          <a:xfrm>
            <a:off x="6258197" y="3564951"/>
            <a:ext cx="3593936" cy="1317096"/>
          </a:xfrm>
          <a:prstGeom prst="rect">
            <a:avLst/>
          </a:prstGeom>
        </p:spPr>
      </p:pic>
      <p:pic>
        <p:nvPicPr>
          <p:cNvPr id="12" name="Picture 11">
            <a:extLst>
              <a:ext uri="{FF2B5EF4-FFF2-40B4-BE49-F238E27FC236}">
                <a16:creationId xmlns:a16="http://schemas.microsoft.com/office/drawing/2014/main" id="{1A96D577-15DB-49B9-8326-6C174580FE79}"/>
              </a:ext>
            </a:extLst>
          </p:cNvPr>
          <p:cNvPicPr>
            <a:picLocks noChangeAspect="1"/>
          </p:cNvPicPr>
          <p:nvPr/>
        </p:nvPicPr>
        <p:blipFill>
          <a:blip r:embed="rId5"/>
          <a:stretch>
            <a:fillRect/>
          </a:stretch>
        </p:blipFill>
        <p:spPr>
          <a:xfrm>
            <a:off x="6141155" y="5554133"/>
            <a:ext cx="3260724" cy="746563"/>
          </a:xfrm>
          <a:prstGeom prst="rect">
            <a:avLst/>
          </a:prstGeom>
        </p:spPr>
      </p:pic>
    </p:spTree>
    <p:extLst>
      <p:ext uri="{BB962C8B-B14F-4D97-AF65-F5344CB8AC3E}">
        <p14:creationId xmlns:p14="http://schemas.microsoft.com/office/powerpoint/2010/main" val="1678162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4A24BE-7A17-4CE3-B37B-FCDEFFC72280}"/>
              </a:ext>
            </a:extLst>
          </p:cNvPr>
          <p:cNvSpPr txBox="1"/>
          <p:nvPr/>
        </p:nvSpPr>
        <p:spPr>
          <a:xfrm>
            <a:off x="214489" y="355516"/>
            <a:ext cx="7095066"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SHIFT Removes First element from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shifted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Find index of an element in array (The position starting from zero)</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If we try and look for an element which is not in the array we will get -1 as a result.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Modern Es6 method for indexOf is includes which returns a Boolean if element is in array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Includes uses strict mode so does not do type coercion</a:t>
            </a:r>
          </a:p>
          <a:p>
            <a:r>
              <a:rPr lang="en-GB" b="1" dirty="0">
                <a:latin typeface="Calibri" panose="020F0502020204030204" pitchFamily="34" charset="0"/>
                <a:cs typeface="Calibri" panose="020F0502020204030204" pitchFamily="34" charset="0"/>
              </a:rPr>
              <a:t>I</a:t>
            </a:r>
            <a:r>
              <a:rPr lang="en-GB" b="1" dirty="0">
                <a:effectLst/>
                <a:latin typeface="Calibri" panose="020F0502020204030204" pitchFamily="34" charset="0"/>
                <a:cs typeface="Calibri" panose="020F0502020204030204" pitchFamily="34" charset="0"/>
              </a:rPr>
              <a:t>f I add 23 as a number then try and find it as a string</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3C85C9FC-77AF-49D8-A5FE-A3BBE924D5C4}"/>
              </a:ext>
            </a:extLst>
          </p:cNvPr>
          <p:cNvPicPr>
            <a:picLocks noChangeAspect="1"/>
          </p:cNvPicPr>
          <p:nvPr/>
        </p:nvPicPr>
        <p:blipFill>
          <a:blip r:embed="rId2"/>
          <a:stretch>
            <a:fillRect/>
          </a:stretch>
        </p:blipFill>
        <p:spPr>
          <a:xfrm>
            <a:off x="7309555" y="575733"/>
            <a:ext cx="2483975" cy="878945"/>
          </a:xfrm>
          <a:prstGeom prst="rect">
            <a:avLst/>
          </a:prstGeom>
        </p:spPr>
      </p:pic>
      <p:pic>
        <p:nvPicPr>
          <p:cNvPr id="7" name="Picture 6">
            <a:extLst>
              <a:ext uri="{FF2B5EF4-FFF2-40B4-BE49-F238E27FC236}">
                <a16:creationId xmlns:a16="http://schemas.microsoft.com/office/drawing/2014/main" id="{EFAA7180-3AE4-4E81-8471-CF0FE58E8B80}"/>
              </a:ext>
            </a:extLst>
          </p:cNvPr>
          <p:cNvPicPr>
            <a:picLocks noChangeAspect="1"/>
          </p:cNvPicPr>
          <p:nvPr/>
        </p:nvPicPr>
        <p:blipFill>
          <a:blip r:embed="rId3"/>
          <a:stretch>
            <a:fillRect/>
          </a:stretch>
        </p:blipFill>
        <p:spPr>
          <a:xfrm>
            <a:off x="8259056" y="2759604"/>
            <a:ext cx="907521" cy="865311"/>
          </a:xfrm>
          <a:prstGeom prst="rect">
            <a:avLst/>
          </a:prstGeom>
        </p:spPr>
      </p:pic>
      <p:pic>
        <p:nvPicPr>
          <p:cNvPr id="9" name="Picture 8">
            <a:extLst>
              <a:ext uri="{FF2B5EF4-FFF2-40B4-BE49-F238E27FC236}">
                <a16:creationId xmlns:a16="http://schemas.microsoft.com/office/drawing/2014/main" id="{047597A2-84ED-40CE-B67C-BD08DDD8B13B}"/>
              </a:ext>
            </a:extLst>
          </p:cNvPr>
          <p:cNvPicPr>
            <a:picLocks noChangeAspect="1"/>
          </p:cNvPicPr>
          <p:nvPr/>
        </p:nvPicPr>
        <p:blipFill>
          <a:blip r:embed="rId4"/>
          <a:stretch>
            <a:fillRect/>
          </a:stretch>
        </p:blipFill>
        <p:spPr>
          <a:xfrm>
            <a:off x="7845214" y="4605867"/>
            <a:ext cx="993985" cy="1863723"/>
          </a:xfrm>
          <a:prstGeom prst="rect">
            <a:avLst/>
          </a:prstGeom>
        </p:spPr>
      </p:pic>
    </p:spTree>
    <p:extLst>
      <p:ext uri="{BB962C8B-B14F-4D97-AF65-F5344CB8AC3E}">
        <p14:creationId xmlns:p14="http://schemas.microsoft.com/office/powerpoint/2010/main" val="4161470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2A51E1-CCE2-4FCF-9C27-E541FCD8B47C}"/>
              </a:ext>
            </a:extLst>
          </p:cNvPr>
          <p:cNvSpPr txBox="1"/>
          <p:nvPr/>
        </p:nvSpPr>
        <p:spPr>
          <a:xfrm>
            <a:off x="372533" y="253917"/>
            <a:ext cx="6620933" cy="160043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use includes to write conditionals</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a friend called 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 is not your friend'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543BCB94-1372-415A-8220-F0F4D82E3F18}"/>
              </a:ext>
            </a:extLst>
          </p:cNvPr>
          <p:cNvPicPr>
            <a:picLocks noChangeAspect="1"/>
          </p:cNvPicPr>
          <p:nvPr/>
        </p:nvPicPr>
        <p:blipFill>
          <a:blip r:embed="rId2"/>
          <a:stretch>
            <a:fillRect/>
          </a:stretch>
        </p:blipFill>
        <p:spPr>
          <a:xfrm>
            <a:off x="6536267" y="847018"/>
            <a:ext cx="2997200" cy="496679"/>
          </a:xfrm>
          <a:prstGeom prst="rect">
            <a:avLst/>
          </a:prstGeom>
        </p:spPr>
      </p:pic>
    </p:spTree>
    <p:extLst>
      <p:ext uri="{BB962C8B-B14F-4D97-AF65-F5344CB8AC3E}">
        <p14:creationId xmlns:p14="http://schemas.microsoft.com/office/powerpoint/2010/main" val="287846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8228-D186-4618-858A-68B8A54453AB}"/>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1</a:t>
            </a:r>
          </a:p>
        </p:txBody>
      </p:sp>
    </p:spTree>
    <p:extLst>
      <p:ext uri="{BB962C8B-B14F-4D97-AF65-F5344CB8AC3E}">
        <p14:creationId xmlns:p14="http://schemas.microsoft.com/office/powerpoint/2010/main" val="23130292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CE156E-5EDA-444F-9B0F-0B0FF255C71C}"/>
              </a:ext>
            </a:extLst>
          </p:cNvPr>
          <p:cNvSpPr txBox="1"/>
          <p:nvPr/>
        </p:nvSpPr>
        <p:spPr>
          <a:xfrm>
            <a:off x="143933" y="584775"/>
            <a:ext cx="9618133" cy="618630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a:t>
            </a:r>
            <a:r>
              <a:rPr lang="en-GB" b="1" dirty="0">
                <a:effectLst/>
                <a:latin typeface="Calibri" panose="020F0502020204030204" pitchFamily="34" charset="0"/>
                <a:cs typeface="Calibri" panose="020F0502020204030204" pitchFamily="34" charset="0"/>
              </a:rPr>
              <a:t>ere we have a person array with elements in it</a:t>
            </a:r>
            <a:r>
              <a:rPr lang="en-GB" b="1" dirty="0">
                <a:latin typeface="Calibri" panose="020F0502020204030204" pitchFamily="34" charset="0"/>
                <a:cs typeface="Calibri" panose="020F0502020204030204" pitchFamily="34" charset="0"/>
              </a:rPr>
              <a:t>, b</a:t>
            </a:r>
            <a:r>
              <a:rPr lang="en-GB" b="1" dirty="0">
                <a:effectLst/>
                <a:latin typeface="Calibri" panose="020F0502020204030204" pitchFamily="34" charset="0"/>
                <a:cs typeface="Calibri" panose="020F0502020204030204" pitchFamily="34" charset="0"/>
              </a:rPr>
              <a:t>ut we can only reference those elements by calling their position (starting from zero).</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we can assign a name to each element in the object array using curly braces to make key value pairs.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The object of PersonObj has 5 properties - firstName, lastName etc... Using curly braces to write an object is called the object literal. Note ho</a:t>
            </a:r>
            <a:r>
              <a:rPr lang="en-GB" b="1" dirty="0">
                <a:latin typeface="Calibri" panose="020F0502020204030204" pitchFamily="34" charset="0"/>
                <a:cs typeface="Calibri" panose="020F0502020204030204" pitchFamily="34" charset="0"/>
              </a:rPr>
              <a:t>w the object is ordered alphabetically in the console.</a:t>
            </a:r>
            <a:endParaRPr lang="en-GB" b="1" dirty="0">
              <a:effectLst/>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B6312790-E7CA-4D71-AF6C-6492639AA676}"/>
              </a:ext>
            </a:extLst>
          </p:cNvPr>
          <p:cNvPicPr>
            <a:picLocks noChangeAspect="1"/>
          </p:cNvPicPr>
          <p:nvPr/>
        </p:nvPicPr>
        <p:blipFill>
          <a:blip r:embed="rId2"/>
          <a:stretch>
            <a:fillRect/>
          </a:stretch>
        </p:blipFill>
        <p:spPr>
          <a:xfrm>
            <a:off x="5076689" y="4012073"/>
            <a:ext cx="4685377" cy="1576810"/>
          </a:xfrm>
          <a:prstGeom prst="rect">
            <a:avLst/>
          </a:prstGeom>
        </p:spPr>
      </p:pic>
      <p:sp>
        <p:nvSpPr>
          <p:cNvPr id="2" name="TextBox 1">
            <a:extLst>
              <a:ext uri="{FF2B5EF4-FFF2-40B4-BE49-F238E27FC236}">
                <a16:creationId xmlns:a16="http://schemas.microsoft.com/office/drawing/2014/main" id="{8789E0C7-5382-4110-AAD0-C5A0B339346C}"/>
              </a:ext>
            </a:extLst>
          </p:cNvPr>
          <p:cNvSpPr txBox="1"/>
          <p:nvPr/>
        </p:nvSpPr>
        <p:spPr>
          <a:xfrm>
            <a:off x="143933" y="23150"/>
            <a:ext cx="4121767" cy="584775"/>
          </a:xfrm>
          <a:prstGeom prst="rect">
            <a:avLst/>
          </a:prstGeom>
          <a:noFill/>
        </p:spPr>
        <p:txBody>
          <a:bodyPr wrap="square">
            <a:spAutoFit/>
          </a:bodyPr>
          <a:lstStyle/>
          <a:p>
            <a:r>
              <a:rPr lang="en-GB" sz="3200" b="0" i="0" dirty="0">
                <a:solidFill>
                  <a:srgbClr val="1C1D1F"/>
                </a:solidFill>
                <a:effectLst/>
              </a:rPr>
              <a:t>Introduction to Objects</a:t>
            </a:r>
            <a:endParaRPr lang="en-GB" sz="3200" dirty="0"/>
          </a:p>
        </p:txBody>
      </p:sp>
      <p:pic>
        <p:nvPicPr>
          <p:cNvPr id="6" name="Picture 5">
            <a:extLst>
              <a:ext uri="{FF2B5EF4-FFF2-40B4-BE49-F238E27FC236}">
                <a16:creationId xmlns:a16="http://schemas.microsoft.com/office/drawing/2014/main" id="{D2E1720F-0953-40F2-98D4-21D1FFBED4CA}"/>
              </a:ext>
            </a:extLst>
          </p:cNvPr>
          <p:cNvPicPr>
            <a:picLocks noChangeAspect="1"/>
          </p:cNvPicPr>
          <p:nvPr/>
        </p:nvPicPr>
        <p:blipFill>
          <a:blip r:embed="rId3"/>
          <a:stretch>
            <a:fillRect/>
          </a:stretch>
        </p:blipFill>
        <p:spPr>
          <a:xfrm>
            <a:off x="4454806" y="1269117"/>
            <a:ext cx="5210072" cy="1812750"/>
          </a:xfrm>
          <a:prstGeom prst="rect">
            <a:avLst/>
          </a:prstGeom>
        </p:spPr>
      </p:pic>
      <p:cxnSp>
        <p:nvCxnSpPr>
          <p:cNvPr id="8" name="Straight Connector 7">
            <a:extLst>
              <a:ext uri="{FF2B5EF4-FFF2-40B4-BE49-F238E27FC236}">
                <a16:creationId xmlns:a16="http://schemas.microsoft.com/office/drawing/2014/main" id="{AD7DF06D-9BD0-4581-9D90-08AA4F3E8572}"/>
              </a:ext>
            </a:extLst>
          </p:cNvPr>
          <p:cNvCxnSpPr/>
          <p:nvPr/>
        </p:nvCxnSpPr>
        <p:spPr>
          <a:xfrm>
            <a:off x="5813492" y="3093442"/>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B3F0A05-6067-4A92-BEC0-AAF9F6D4DAD4}"/>
              </a:ext>
            </a:extLst>
          </p:cNvPr>
          <p:cNvCxnSpPr/>
          <p:nvPr/>
        </p:nvCxnSpPr>
        <p:spPr>
          <a:xfrm>
            <a:off x="6191669" y="5605388"/>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6538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E86FD2-1F40-423D-BC99-1D6F7701F30B}"/>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Dot vs Bracket notation</a:t>
            </a:r>
            <a:endParaRPr lang="en-GB" sz="3200" dirty="0"/>
          </a:p>
        </p:txBody>
      </p:sp>
      <p:sp>
        <p:nvSpPr>
          <p:cNvPr id="4" name="TextBox 3">
            <a:extLst>
              <a:ext uri="{FF2B5EF4-FFF2-40B4-BE49-F238E27FC236}">
                <a16:creationId xmlns:a16="http://schemas.microsoft.com/office/drawing/2014/main" id="{CFFF05D0-1381-4517-AB70-51D157E324AE}"/>
              </a:ext>
            </a:extLst>
          </p:cNvPr>
          <p:cNvSpPr txBox="1"/>
          <p:nvPr/>
        </p:nvSpPr>
        <p:spPr>
          <a:xfrm>
            <a:off x="178657" y="812511"/>
            <a:ext cx="9548686" cy="544764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Retrieving a value by property name from an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Retrieving a value by property name from an object using brackets</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square brackets we can concatenate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using dot notation to compute using concatenation does not work</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FF0000"/>
                </a:solidFill>
                <a:effectLst/>
                <a:latin typeface="Consolas" panose="020B0609020204030204" pitchFamily="49" charset="0"/>
              </a:rPr>
              <a:t>Uncaught SyntaxError: Unexpected string</a:t>
            </a:r>
          </a:p>
          <a:p>
            <a:endParaRPr lang="en-GB" sz="1600" b="1" dirty="0">
              <a:solidFill>
                <a:srgbClr val="FF0000"/>
              </a:solidFill>
              <a:latin typeface="Consolas" panose="020B0609020204030204" pitchFamily="49" charset="0"/>
            </a:endParaRPr>
          </a:p>
          <a:p>
            <a:endParaRPr lang="en-GB" sz="1600" b="1" dirty="0">
              <a:solidFill>
                <a:srgbClr val="FF0000"/>
              </a:solidFill>
              <a:effectLst/>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use the function prompt to define a variable of what property we want to find.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Then use the bracket notation to output the contents of the object property.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FD7A3EDB-91F4-4599-A3AD-2A6986E4D29A}"/>
              </a:ext>
            </a:extLst>
          </p:cNvPr>
          <p:cNvPicPr>
            <a:picLocks noChangeAspect="1"/>
          </p:cNvPicPr>
          <p:nvPr/>
        </p:nvPicPr>
        <p:blipFill>
          <a:blip r:embed="rId2"/>
          <a:stretch>
            <a:fillRect/>
          </a:stretch>
        </p:blipFill>
        <p:spPr>
          <a:xfrm>
            <a:off x="7022506" y="1342666"/>
            <a:ext cx="2375473" cy="843626"/>
          </a:xfrm>
          <a:prstGeom prst="rect">
            <a:avLst/>
          </a:prstGeom>
        </p:spPr>
      </p:pic>
      <p:pic>
        <p:nvPicPr>
          <p:cNvPr id="7" name="Picture 6">
            <a:extLst>
              <a:ext uri="{FF2B5EF4-FFF2-40B4-BE49-F238E27FC236}">
                <a16:creationId xmlns:a16="http://schemas.microsoft.com/office/drawing/2014/main" id="{EC323441-954D-491A-9447-363285A4A117}"/>
              </a:ext>
            </a:extLst>
          </p:cNvPr>
          <p:cNvPicPr>
            <a:picLocks noChangeAspect="1"/>
          </p:cNvPicPr>
          <p:nvPr/>
        </p:nvPicPr>
        <p:blipFill>
          <a:blip r:embed="rId2"/>
          <a:stretch>
            <a:fillRect/>
          </a:stretch>
        </p:blipFill>
        <p:spPr>
          <a:xfrm>
            <a:off x="7022506" y="2686282"/>
            <a:ext cx="2375473" cy="843626"/>
          </a:xfrm>
          <a:prstGeom prst="rect">
            <a:avLst/>
          </a:prstGeom>
        </p:spPr>
      </p:pic>
    </p:spTree>
    <p:extLst>
      <p:ext uri="{BB962C8B-B14F-4D97-AF65-F5344CB8AC3E}">
        <p14:creationId xmlns:p14="http://schemas.microsoft.com/office/powerpoint/2010/main" val="2694201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B2F3A-D0AB-426C-A4F3-DC5703F2481C}"/>
              </a:ext>
            </a:extLst>
          </p:cNvPr>
          <p:cNvSpPr txBox="1"/>
          <p:nvPr/>
        </p:nvSpPr>
        <p:spPr>
          <a:xfrm>
            <a:off x="218954" y="197065"/>
            <a:ext cx="9468091" cy="433965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B</a:t>
            </a:r>
            <a:r>
              <a:rPr lang="en-GB" b="1" dirty="0">
                <a:effectLst/>
                <a:latin typeface="Calibri" panose="020F0502020204030204" pitchFamily="34" charset="0"/>
                <a:cs typeface="Calibri" panose="020F0502020204030204" pitchFamily="34" charset="0"/>
              </a:rPr>
              <a:t>ut what if the user enters a falsy value that is not a property?</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Request! Choose between firstName, LastName, age, job and friends'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add new properties to the object using the dot notation or the bracket notation.</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'twitter'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34E49F6F-5348-49D5-833F-5E2F1DEDB534}"/>
              </a:ext>
            </a:extLst>
          </p:cNvPr>
          <p:cNvPicPr>
            <a:picLocks noChangeAspect="1"/>
          </p:cNvPicPr>
          <p:nvPr/>
        </p:nvPicPr>
        <p:blipFill>
          <a:blip r:embed="rId2"/>
          <a:stretch>
            <a:fillRect/>
          </a:stretch>
        </p:blipFill>
        <p:spPr>
          <a:xfrm>
            <a:off x="3061171" y="4271841"/>
            <a:ext cx="6273329" cy="2024787"/>
          </a:xfrm>
          <a:prstGeom prst="rect">
            <a:avLst/>
          </a:prstGeom>
        </p:spPr>
      </p:pic>
    </p:spTree>
    <p:extLst>
      <p:ext uri="{BB962C8B-B14F-4D97-AF65-F5344CB8AC3E}">
        <p14:creationId xmlns:p14="http://schemas.microsoft.com/office/powerpoint/2010/main" val="29160911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BA7411-A9F3-4645-BAF2-CFF406D344E9}"/>
              </a:ext>
            </a:extLst>
          </p:cNvPr>
          <p:cNvSpPr txBox="1"/>
          <p:nvPr/>
        </p:nvSpPr>
        <p:spPr>
          <a:xfrm>
            <a:off x="166868" y="226959"/>
            <a:ext cx="9572263" cy="510909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Compute string ‘Jonas has 3 friends and his best friend is called michael’ using arrays.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1</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Has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friends and his best friend is called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2</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has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friends and his best friend is called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C8986B-12CB-4627-BBAC-F7418D461650}"/>
              </a:ext>
            </a:extLst>
          </p:cNvPr>
          <p:cNvSpPr txBox="1"/>
          <p:nvPr/>
        </p:nvSpPr>
        <p:spPr>
          <a:xfrm>
            <a:off x="166868" y="5452651"/>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6" name="TextBox 5">
            <a:extLst>
              <a:ext uri="{FF2B5EF4-FFF2-40B4-BE49-F238E27FC236}">
                <a16:creationId xmlns:a16="http://schemas.microsoft.com/office/drawing/2014/main" id="{7223F157-6D1E-4194-8044-CA138BDE6CD5}"/>
              </a:ext>
            </a:extLst>
          </p:cNvPr>
          <p:cNvSpPr txBox="1"/>
          <p:nvPr/>
        </p:nvSpPr>
        <p:spPr>
          <a:xfrm>
            <a:off x="166868" y="6052815"/>
            <a:ext cx="957226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 the operator precedence ‘member access’ has a high precedence and </a:t>
            </a:r>
            <a:r>
              <a:rPr lang="en-GB" b="1" dirty="0">
                <a:latin typeface="Calibri" panose="020F0502020204030204" pitchFamily="34" charset="0"/>
                <a:cs typeface="Calibri" panose="020F0502020204030204" pitchFamily="34" charset="0"/>
              </a:rPr>
              <a:t>associativity of left to right which is why we are able to go into the friends array of the personObj.</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04356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49E365-FA6E-4585-B778-5ED475762EA5}"/>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Object Methods</a:t>
            </a:r>
          </a:p>
        </p:txBody>
      </p:sp>
      <p:sp>
        <p:nvSpPr>
          <p:cNvPr id="4" name="TextBox 3">
            <a:extLst>
              <a:ext uri="{FF2B5EF4-FFF2-40B4-BE49-F238E27FC236}">
                <a16:creationId xmlns:a16="http://schemas.microsoft.com/office/drawing/2014/main" id="{629A81E2-0EE7-40F6-BDCE-AAAEE7631FA2}"/>
              </a:ext>
            </a:extLst>
          </p:cNvPr>
          <p:cNvSpPr txBox="1"/>
          <p:nvPr/>
        </p:nvSpPr>
        <p:spPr>
          <a:xfrm>
            <a:off x="178657" y="839228"/>
            <a:ext cx="9548686" cy="563231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Objects like arrays can hold different types of data, they can even hold arrays. THey can even hold objects inside of objects. Functions are just like another type of property because they hold values.</a:t>
            </a:r>
          </a:p>
          <a:p>
            <a:br>
              <a:rPr lang="en-GB" b="1" dirty="0">
                <a:effectLst/>
                <a:latin typeface="Calibri" panose="020F0502020204030204" pitchFamily="34" charset="0"/>
                <a:cs typeface="Calibri" panose="020F0502020204030204" pitchFamily="34" charset="0"/>
              </a:rPr>
            </a:br>
            <a:r>
              <a:rPr lang="en-GB" b="1" dirty="0">
                <a:effectLst/>
                <a:latin typeface="Calibri" panose="020F0502020204030204" pitchFamily="34" charset="0"/>
                <a:cs typeface="Calibri" panose="020F0502020204030204" pitchFamily="34" charset="0"/>
              </a:rPr>
              <a:t>Any function attached inside an object is called a method. But the function must be an expression.</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 =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'Schmedtmann'</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job:</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friends:</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'Michael'</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'Steven'</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'Peter'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hasDriversLicense:</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true</a:t>
            </a:r>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9CDCFE"/>
                </a:solidFill>
                <a:effectLst/>
                <a:latin typeface="Consolas" panose="020B0609020204030204" pitchFamily="49" charset="0"/>
              </a:rPr>
              <a:t>:</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call the method in the object using dot or bracket notation</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770458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237A18-A14C-498D-9AC7-ADB7DBD7A494}"/>
              </a:ext>
            </a:extLst>
          </p:cNvPr>
          <p:cNvSpPr txBox="1"/>
          <p:nvPr/>
        </p:nvSpPr>
        <p:spPr>
          <a:xfrm>
            <a:off x="264289" y="118026"/>
            <a:ext cx="9537539" cy="46166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are inputting the birthYear when it is already in the object.</a:t>
            </a:r>
          </a:p>
          <a:p>
            <a:br>
              <a:rPr lang="en-GB" sz="1600"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call the method in the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6DF76D0-BCC9-4AE5-A214-753E4A0658C1}"/>
              </a:ext>
            </a:extLst>
          </p:cNvPr>
          <p:cNvSpPr txBox="1"/>
          <p:nvPr/>
        </p:nvSpPr>
        <p:spPr>
          <a:xfrm>
            <a:off x="6551270" y="1582340"/>
            <a:ext cx="3090441" cy="369331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The THIS keyword refers to this object so by using it we are saying console.log this object or birthyear from this object.</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Instead of the this keyword we could use personObj but what if we latter rename the object to something like personObj2? Well it would not work anymore so always use this keyword!</a:t>
            </a:r>
            <a:endParaRPr lang="en-GB" b="1" dirty="0">
              <a:effectLst/>
              <a:latin typeface="Calibri" panose="020F0502020204030204" pitchFamily="34" charset="0"/>
              <a:cs typeface="Calibri" panose="020F0502020204030204" pitchFamily="34" charset="0"/>
            </a:endParaRPr>
          </a:p>
        </p:txBody>
      </p:sp>
      <p:cxnSp>
        <p:nvCxnSpPr>
          <p:cNvPr id="7" name="Straight Arrow Connector 6">
            <a:extLst>
              <a:ext uri="{FF2B5EF4-FFF2-40B4-BE49-F238E27FC236}">
                <a16:creationId xmlns:a16="http://schemas.microsoft.com/office/drawing/2014/main" id="{83DBCC40-E301-44D8-A346-FB02F424D89A}"/>
              </a:ext>
            </a:extLst>
          </p:cNvPr>
          <p:cNvCxnSpPr>
            <a:cxnSpLocks/>
          </p:cNvCxnSpPr>
          <p:nvPr/>
        </p:nvCxnSpPr>
        <p:spPr>
          <a:xfrm flipH="1" flipV="1">
            <a:off x="3125165" y="3428999"/>
            <a:ext cx="3426105" cy="61056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84007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301004-999A-4799-B760-3BA6B6E2431A}"/>
              </a:ext>
            </a:extLst>
          </p:cNvPr>
          <p:cNvSpPr txBox="1"/>
          <p:nvPr/>
        </p:nvSpPr>
        <p:spPr>
          <a:xfrm>
            <a:off x="253678" y="228123"/>
            <a:ext cx="9398643" cy="640175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what if we need to call the age more than once in our code?</a:t>
            </a:r>
          </a:p>
          <a:p>
            <a:r>
              <a:rPr lang="en-GB" b="1" dirty="0">
                <a:effectLst/>
                <a:latin typeface="Calibri" panose="020F0502020204030204" pitchFamily="34" charset="0"/>
                <a:cs typeface="Calibri" panose="020F0502020204030204" pitchFamily="34" charset="0"/>
              </a:rPr>
              <a:t>We would be running the method within the object multiple times which could slow down our code if the method is doing complex calculations.</a:t>
            </a:r>
          </a:p>
          <a:p>
            <a:r>
              <a:rPr lang="en-GB" b="1" dirty="0">
                <a:effectLst/>
                <a:latin typeface="Calibri" panose="020F0502020204030204" pitchFamily="34" charset="0"/>
                <a:cs typeface="Calibri" panose="020F0502020204030204" pitchFamily="34" charset="0"/>
              </a:rPr>
              <a:t>Better to calculate the age once and store it as a new property so that it only gets calculated once.</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31548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0BDC47-98A3-4392-9812-E00DE9B897D7}"/>
              </a:ext>
            </a:extLst>
          </p:cNvPr>
          <p:cNvSpPr txBox="1"/>
          <p:nvPr/>
        </p:nvSpPr>
        <p:spPr>
          <a:xfrm>
            <a:off x="172655" y="205396"/>
            <a:ext cx="9560689"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"Jonas is a 46 year old teacher and he has a drivers License OR has no drivers License"</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getSummary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"has a drivers 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"doesn't have a drivers license."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getSummary</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96619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65AF8D-A5AD-47C1-82A5-CA935086284D}"/>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Iteration – For loop</a:t>
            </a:r>
          </a:p>
        </p:txBody>
      </p:sp>
      <p:sp>
        <p:nvSpPr>
          <p:cNvPr id="3" name="TextBox 2">
            <a:extLst>
              <a:ext uri="{FF2B5EF4-FFF2-40B4-BE49-F238E27FC236}">
                <a16:creationId xmlns:a16="http://schemas.microsoft.com/office/drawing/2014/main" id="{91CF3021-D492-4A26-BC2F-FFEF894A4D91}"/>
              </a:ext>
            </a:extLst>
          </p:cNvPr>
          <p:cNvSpPr txBox="1"/>
          <p:nvPr/>
        </p:nvSpPr>
        <p:spPr>
          <a:xfrm>
            <a:off x="178657" y="806367"/>
            <a:ext cx="678930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Loops are fundamental to coding. They are used for when we have to repeat something multiple times.</a:t>
            </a:r>
          </a:p>
        </p:txBody>
      </p:sp>
      <p:sp>
        <p:nvSpPr>
          <p:cNvPr id="5" name="TextBox 4">
            <a:extLst>
              <a:ext uri="{FF2B5EF4-FFF2-40B4-BE49-F238E27FC236}">
                <a16:creationId xmlns:a16="http://schemas.microsoft.com/office/drawing/2014/main" id="{4D7FB81D-DE07-4A58-A3A4-E7C34018DAE0}"/>
              </a:ext>
            </a:extLst>
          </p:cNvPr>
          <p:cNvSpPr txBox="1"/>
          <p:nvPr/>
        </p:nvSpPr>
        <p:spPr>
          <a:xfrm>
            <a:off x="178657" y="1570966"/>
            <a:ext cx="7252289" cy="49859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For loop has three components:</a:t>
            </a:r>
          </a:p>
          <a:p>
            <a:r>
              <a:rPr lang="en-GB" b="1" dirty="0">
                <a:latin typeface="Calibri" panose="020F0502020204030204" pitchFamily="34" charset="0"/>
                <a:cs typeface="Calibri" panose="020F0502020204030204" pitchFamily="34" charset="0"/>
              </a:rPr>
              <a:t>1</a:t>
            </a:r>
            <a:r>
              <a:rPr lang="en-GB" b="1" dirty="0">
                <a:effectLst/>
                <a:latin typeface="Calibri" panose="020F0502020204030204" pitchFamily="34" charset="0"/>
                <a:cs typeface="Calibri" panose="020F0502020204030204" pitchFamily="34" charset="0"/>
              </a:rPr>
              <a:t>. define variable and set initial value</a:t>
            </a:r>
          </a:p>
          <a:p>
            <a:r>
              <a:rPr lang="en-GB" b="1" dirty="0">
                <a:effectLst/>
                <a:latin typeface="Calibri" panose="020F0502020204030204" pitchFamily="34" charset="0"/>
                <a:cs typeface="Calibri" panose="020F0502020204030204" pitchFamily="34" charset="0"/>
              </a:rPr>
              <a:t>				2. for loop keeps running while condition is true</a:t>
            </a:r>
          </a:p>
          <a:p>
            <a:r>
              <a:rPr lang="en-GB" b="1" dirty="0">
                <a:effectLst/>
                <a:latin typeface="Calibri" panose="020F0502020204030204" pitchFamily="34" charset="0"/>
                <a:cs typeface="Calibri" panose="020F0502020204030204" pitchFamily="34" charset="0"/>
              </a:rPr>
              <a:t>							3. Increment counter</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`walking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cxnSp>
        <p:nvCxnSpPr>
          <p:cNvPr id="7" name="Straight Arrow Connector 6">
            <a:extLst>
              <a:ext uri="{FF2B5EF4-FFF2-40B4-BE49-F238E27FC236}">
                <a16:creationId xmlns:a16="http://schemas.microsoft.com/office/drawing/2014/main" id="{3E216324-5F3F-4D91-ADF4-F48BE51BE4BA}"/>
              </a:ext>
            </a:extLst>
          </p:cNvPr>
          <p:cNvCxnSpPr>
            <a:cxnSpLocks/>
          </p:cNvCxnSpPr>
          <p:nvPr/>
        </p:nvCxnSpPr>
        <p:spPr>
          <a:xfrm>
            <a:off x="1331089" y="2187615"/>
            <a:ext cx="0" cy="135713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2BD1C54-49EC-4112-A472-EE007FD969CD}"/>
              </a:ext>
            </a:extLst>
          </p:cNvPr>
          <p:cNvCxnSpPr>
            <a:cxnSpLocks/>
          </p:cNvCxnSpPr>
          <p:nvPr/>
        </p:nvCxnSpPr>
        <p:spPr>
          <a:xfrm>
            <a:off x="2675681" y="2453833"/>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4E8598-EACA-4756-BC2D-1C4F622941CA}"/>
              </a:ext>
            </a:extLst>
          </p:cNvPr>
          <p:cNvCxnSpPr>
            <a:cxnSpLocks/>
          </p:cNvCxnSpPr>
          <p:nvPr/>
        </p:nvCxnSpPr>
        <p:spPr>
          <a:xfrm>
            <a:off x="3804801" y="2720053"/>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2CC7DDB8-B24E-4143-BC33-92B0B2B6EBBF}"/>
              </a:ext>
            </a:extLst>
          </p:cNvPr>
          <p:cNvPicPr>
            <a:picLocks noChangeAspect="1"/>
          </p:cNvPicPr>
          <p:nvPr/>
        </p:nvPicPr>
        <p:blipFill>
          <a:blip r:embed="rId2"/>
          <a:stretch>
            <a:fillRect/>
          </a:stretch>
        </p:blipFill>
        <p:spPr>
          <a:xfrm>
            <a:off x="7197096" y="416987"/>
            <a:ext cx="2346977" cy="6139959"/>
          </a:xfrm>
          <a:prstGeom prst="rect">
            <a:avLst/>
          </a:prstGeom>
        </p:spPr>
      </p:pic>
    </p:spTree>
    <p:extLst>
      <p:ext uri="{BB962C8B-B14F-4D97-AF65-F5344CB8AC3E}">
        <p14:creationId xmlns:p14="http://schemas.microsoft.com/office/powerpoint/2010/main" val="38701615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B42428-8BB0-4983-801F-12DDB3ED4A01}"/>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arrays, breaking and Continuing</a:t>
            </a:r>
          </a:p>
        </p:txBody>
      </p:sp>
      <p:sp>
        <p:nvSpPr>
          <p:cNvPr id="4" name="TextBox 3">
            <a:extLst>
              <a:ext uri="{FF2B5EF4-FFF2-40B4-BE49-F238E27FC236}">
                <a16:creationId xmlns:a16="http://schemas.microsoft.com/office/drawing/2014/main" id="{4CC2B032-B1C6-4AAC-A6E9-34B0142C15F3}"/>
              </a:ext>
            </a:extLst>
          </p:cNvPr>
          <p:cNvSpPr txBox="1"/>
          <p:nvPr/>
        </p:nvSpPr>
        <p:spPr>
          <a:xfrm>
            <a:off x="178657" y="889843"/>
            <a:ext cx="9497778" cy="477053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five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want to loop through all the elements one by one.</a:t>
            </a:r>
          </a:p>
          <a:p>
            <a:r>
              <a:rPr lang="en-GB" b="1" dirty="0">
                <a:effectLst/>
                <a:latin typeface="Calibri" panose="020F0502020204030204" pitchFamily="34" charset="0"/>
                <a:cs typeface="Calibri" panose="020F0502020204030204" pitchFamily="34" charset="0"/>
              </a:rPr>
              <a:t>1. We start the array at 0 because that is the first element in the array</a:t>
            </a:r>
          </a:p>
          <a:p>
            <a:r>
              <a:rPr lang="en-GB" b="1" dirty="0">
                <a:effectLst/>
                <a:latin typeface="Calibri" panose="020F0502020204030204" pitchFamily="34" charset="0"/>
                <a:cs typeface="Calibri" panose="020F0502020204030204" pitchFamily="34" charset="0"/>
              </a:rPr>
              <a:t>			2. We want to stop looping at 5 (because the array contains five elements)</a:t>
            </a:r>
          </a:p>
          <a:p>
            <a:r>
              <a:rPr lang="en-GB" b="1" dirty="0">
                <a:effectLst/>
                <a:latin typeface="Calibri" panose="020F0502020204030204" pitchFamily="34" charset="0"/>
                <a:cs typeface="Calibri" panose="020F0502020204030204" pitchFamily="34" charset="0"/>
              </a:rPr>
              <a:t>					3. Each time through the loop we increment by 1.</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5" name="Straight Arrow Connector 4">
            <a:extLst>
              <a:ext uri="{FF2B5EF4-FFF2-40B4-BE49-F238E27FC236}">
                <a16:creationId xmlns:a16="http://schemas.microsoft.com/office/drawing/2014/main" id="{C74B454D-038D-4D26-847D-53BB23B3A75A}"/>
              </a:ext>
            </a:extLst>
          </p:cNvPr>
          <p:cNvCxnSpPr>
            <a:cxnSpLocks/>
          </p:cNvCxnSpPr>
          <p:nvPr/>
        </p:nvCxnSpPr>
        <p:spPr>
          <a:xfrm>
            <a:off x="1342664" y="3773347"/>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543150C-391F-4E4D-8780-6548421170A9}"/>
              </a:ext>
            </a:extLst>
          </p:cNvPr>
          <p:cNvCxnSpPr>
            <a:cxnSpLocks/>
          </p:cNvCxnSpPr>
          <p:nvPr/>
        </p:nvCxnSpPr>
        <p:spPr>
          <a:xfrm>
            <a:off x="2108521" y="4039567"/>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1750181-9E2D-4D97-A3E8-F183D9E1567D}"/>
              </a:ext>
            </a:extLst>
          </p:cNvPr>
          <p:cNvCxnSpPr>
            <a:cxnSpLocks/>
          </p:cNvCxnSpPr>
          <p:nvPr/>
        </p:nvCxnSpPr>
        <p:spPr>
          <a:xfrm>
            <a:off x="2820953" y="4282633"/>
            <a:ext cx="0" cy="5816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441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43FFE2-49F5-4770-A9A6-E4048FB7FD3F}"/>
              </a:ext>
            </a:extLst>
          </p:cNvPr>
          <p:cNvSpPr txBox="1"/>
          <p:nvPr/>
        </p:nvSpPr>
        <p:spPr>
          <a:xfrm>
            <a:off x="137364" y="149464"/>
            <a:ext cx="5013370" cy="923330"/>
          </a:xfrm>
          <a:prstGeom prst="rect">
            <a:avLst/>
          </a:prstGeom>
          <a:noFill/>
        </p:spPr>
        <p:txBody>
          <a:bodyPr wrap="square" rtlCol="0">
            <a:spAutoFit/>
          </a:bodyPr>
          <a:lstStyle/>
          <a:p>
            <a:r>
              <a:rPr lang="en-GB" dirty="0"/>
              <a:t>This is an example of inline script because the script code is within the html file within &lt;script&gt; tags.</a:t>
            </a:r>
          </a:p>
          <a:p>
            <a:endParaRPr lang="en-GB" dirty="0"/>
          </a:p>
        </p:txBody>
      </p:sp>
      <p:pic>
        <p:nvPicPr>
          <p:cNvPr id="8" name="Picture 7">
            <a:extLst>
              <a:ext uri="{FF2B5EF4-FFF2-40B4-BE49-F238E27FC236}">
                <a16:creationId xmlns:a16="http://schemas.microsoft.com/office/drawing/2014/main" id="{179E518E-F0C9-4B95-8AFA-3264069D4AA6}"/>
              </a:ext>
            </a:extLst>
          </p:cNvPr>
          <p:cNvPicPr>
            <a:picLocks noChangeAspect="1"/>
          </p:cNvPicPr>
          <p:nvPr/>
        </p:nvPicPr>
        <p:blipFill>
          <a:blip r:embed="rId2"/>
          <a:stretch>
            <a:fillRect/>
          </a:stretch>
        </p:blipFill>
        <p:spPr>
          <a:xfrm>
            <a:off x="5648205" y="149464"/>
            <a:ext cx="4095750" cy="3448050"/>
          </a:xfrm>
          <a:prstGeom prst="rect">
            <a:avLst/>
          </a:prstGeom>
        </p:spPr>
      </p:pic>
      <p:pic>
        <p:nvPicPr>
          <p:cNvPr id="6" name="Picture 5">
            <a:extLst>
              <a:ext uri="{FF2B5EF4-FFF2-40B4-BE49-F238E27FC236}">
                <a16:creationId xmlns:a16="http://schemas.microsoft.com/office/drawing/2014/main" id="{FDA81F5B-9962-4FED-8260-38A95870A306}"/>
              </a:ext>
            </a:extLst>
          </p:cNvPr>
          <p:cNvPicPr>
            <a:picLocks noChangeAspect="1"/>
          </p:cNvPicPr>
          <p:nvPr/>
        </p:nvPicPr>
        <p:blipFill>
          <a:blip r:embed="rId3"/>
          <a:stretch>
            <a:fillRect/>
          </a:stretch>
        </p:blipFill>
        <p:spPr>
          <a:xfrm>
            <a:off x="173621" y="2902883"/>
            <a:ext cx="9570334" cy="3805653"/>
          </a:xfrm>
          <a:prstGeom prst="rect">
            <a:avLst/>
          </a:prstGeom>
        </p:spPr>
      </p:pic>
      <p:sp>
        <p:nvSpPr>
          <p:cNvPr id="9" name="TextBox 8">
            <a:extLst>
              <a:ext uri="{FF2B5EF4-FFF2-40B4-BE49-F238E27FC236}">
                <a16:creationId xmlns:a16="http://schemas.microsoft.com/office/drawing/2014/main" id="{6A39154C-B59D-4B49-9A87-A9759A7676CF}"/>
              </a:ext>
            </a:extLst>
          </p:cNvPr>
          <p:cNvSpPr txBox="1"/>
          <p:nvPr/>
        </p:nvSpPr>
        <p:spPr>
          <a:xfrm>
            <a:off x="162045" y="1737125"/>
            <a:ext cx="5013370" cy="923330"/>
          </a:xfrm>
          <a:prstGeom prst="rect">
            <a:avLst/>
          </a:prstGeom>
          <a:noFill/>
        </p:spPr>
        <p:txBody>
          <a:bodyPr wrap="square" rtlCol="0">
            <a:spAutoFit/>
          </a:bodyPr>
          <a:lstStyle/>
          <a:p>
            <a:r>
              <a:rPr lang="en-GB" dirty="0"/>
              <a:t>Better to create a separate external Javascript file and link to it in the html file.</a:t>
            </a:r>
          </a:p>
          <a:p>
            <a:endParaRPr lang="en-GB" dirty="0"/>
          </a:p>
        </p:txBody>
      </p:sp>
    </p:spTree>
    <p:extLst>
      <p:ext uri="{BB962C8B-B14F-4D97-AF65-F5344CB8AC3E}">
        <p14:creationId xmlns:p14="http://schemas.microsoft.com/office/powerpoint/2010/main" val="8877405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DA0843-764D-46E2-BF2B-9952961A8A5F}"/>
              </a:ext>
            </a:extLst>
          </p:cNvPr>
          <p:cNvSpPr txBox="1"/>
          <p:nvPr/>
        </p:nvSpPr>
        <p:spPr>
          <a:xfrm>
            <a:off x="208344" y="221405"/>
            <a:ext cx="6331352" cy="569386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six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because we have manually defined the condition to be less than 5 it will not iterate through element 6 in the array. </a:t>
            </a:r>
          </a:p>
          <a:p>
            <a:r>
              <a:rPr lang="en-GB" b="1" dirty="0">
                <a:effectLst/>
                <a:latin typeface="Calibri" panose="020F0502020204030204" pitchFamily="34" charset="0"/>
                <a:cs typeface="Calibri" panose="020F0502020204030204" pitchFamily="34" charset="0"/>
              </a:rPr>
              <a:t>We can dynamically calculate the array length by using built in length function!</a:t>
            </a:r>
          </a:p>
          <a:p>
            <a:r>
              <a:rPr lang="nn-NO" sz="1600" b="1" dirty="0">
                <a:solidFill>
                  <a:srgbClr val="C586C0"/>
                </a:solidFill>
                <a:effectLst/>
                <a:latin typeface="Consolas" panose="020B0609020204030204" pitchFamily="49" charset="0"/>
              </a:rPr>
              <a:t>for</a:t>
            </a:r>
            <a:r>
              <a:rPr lang="nn-NO" sz="1600" b="1" dirty="0">
                <a:solidFill>
                  <a:srgbClr val="D4D4D4"/>
                </a:solidFill>
                <a:effectLst/>
                <a:latin typeface="Consolas" panose="020B0609020204030204" pitchFamily="49" charset="0"/>
              </a:rPr>
              <a:t> (</a:t>
            </a:r>
            <a:r>
              <a:rPr lang="nn-NO" sz="1600" b="1" dirty="0">
                <a:solidFill>
                  <a:srgbClr val="569CD6"/>
                </a:solidFill>
                <a:effectLst/>
                <a:latin typeface="Consolas" panose="020B0609020204030204" pitchFamily="49" charset="0"/>
              </a:rPr>
              <a:t>let</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 </a:t>
            </a:r>
            <a:r>
              <a:rPr lang="nn-NO" sz="1600" b="1" dirty="0">
                <a:solidFill>
                  <a:srgbClr val="B5CEA8"/>
                </a:solidFill>
                <a:effectLst/>
                <a:latin typeface="Consolas" panose="020B0609020204030204" pitchFamily="49" charset="0"/>
              </a:rPr>
              <a:t>0</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&lt;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length</a:t>
            </a:r>
            <a:r>
              <a:rPr lang="nn-NO" sz="1600" b="1" dirty="0">
                <a:solidFill>
                  <a:srgbClr val="D4D4D4"/>
                </a:solidFill>
                <a:effectLst/>
                <a:latin typeface="Consolas" panose="020B0609020204030204" pitchFamily="49" charset="0"/>
              </a:rPr>
              <a:t> ;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a:t>
            </a:r>
          </a:p>
          <a:p>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a:t>
            </a:r>
          </a:p>
          <a:p>
            <a:r>
              <a:rPr lang="nn-NO" sz="1600" b="1" dirty="0">
                <a:solidFill>
                  <a:srgbClr val="D4D4D4"/>
                </a:solidFill>
                <a:effectLst/>
                <a:latin typeface="Consolas" panose="020B0609020204030204" pitchFamily="49" charset="0"/>
              </a:rPr>
              <a:t>}</a:t>
            </a:r>
          </a:p>
          <a:p>
            <a:endParaRPr lang="nn-NO"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nn-NO"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933673D3-2FCD-4458-8405-898ABFAF8E80}"/>
              </a:ext>
            </a:extLst>
          </p:cNvPr>
          <p:cNvPicPr>
            <a:picLocks noChangeAspect="1"/>
          </p:cNvPicPr>
          <p:nvPr/>
        </p:nvPicPr>
        <p:blipFill>
          <a:blip r:embed="rId2"/>
          <a:stretch>
            <a:fillRect/>
          </a:stretch>
        </p:blipFill>
        <p:spPr>
          <a:xfrm>
            <a:off x="6297936" y="2662177"/>
            <a:ext cx="3368144" cy="1585732"/>
          </a:xfrm>
          <a:prstGeom prst="rect">
            <a:avLst/>
          </a:prstGeom>
        </p:spPr>
      </p:pic>
      <p:pic>
        <p:nvPicPr>
          <p:cNvPr id="7" name="Picture 6">
            <a:extLst>
              <a:ext uri="{FF2B5EF4-FFF2-40B4-BE49-F238E27FC236}">
                <a16:creationId xmlns:a16="http://schemas.microsoft.com/office/drawing/2014/main" id="{5ABC3147-459A-435E-80E5-A5D63F80D51C}"/>
              </a:ext>
            </a:extLst>
          </p:cNvPr>
          <p:cNvPicPr>
            <a:picLocks noChangeAspect="1"/>
          </p:cNvPicPr>
          <p:nvPr/>
        </p:nvPicPr>
        <p:blipFill>
          <a:blip r:embed="rId3"/>
          <a:stretch>
            <a:fillRect/>
          </a:stretch>
        </p:blipFill>
        <p:spPr>
          <a:xfrm>
            <a:off x="6297936" y="4583575"/>
            <a:ext cx="3642789" cy="1716314"/>
          </a:xfrm>
          <a:prstGeom prst="rect">
            <a:avLst/>
          </a:prstGeom>
        </p:spPr>
      </p:pic>
    </p:spTree>
    <p:extLst>
      <p:ext uri="{BB962C8B-B14F-4D97-AF65-F5344CB8AC3E}">
        <p14:creationId xmlns:p14="http://schemas.microsoft.com/office/powerpoint/2010/main" val="9574903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F84C40-2162-4BFB-86DF-EE6EC2CCCAE7}"/>
              </a:ext>
            </a:extLst>
          </p:cNvPr>
          <p:cNvSpPr txBox="1"/>
          <p:nvPr/>
        </p:nvSpPr>
        <p:spPr>
          <a:xfrm>
            <a:off x="127320" y="351505"/>
            <a:ext cx="9329195" cy="538609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can create a new empty array outside of the loop</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 = [];</a:t>
            </a:r>
          </a:p>
          <a:p>
            <a:br>
              <a:rPr lang="en-GB" b="0" dirty="0">
                <a:solidFill>
                  <a:srgbClr val="D4D4D4"/>
                </a:solidFill>
                <a:effectLst/>
                <a:latin typeface="Consolas" panose="020B0609020204030204" pitchFamily="49" charset="0"/>
              </a:rPr>
            </a:br>
            <a:r>
              <a:rPr lang="en-GB" b="0" dirty="0">
                <a:solidFill>
                  <a:srgbClr val="C586C0"/>
                </a:solidFill>
                <a:effectLst/>
                <a:latin typeface="Consolas" panose="020B0609020204030204" pitchFamily="49" charset="0"/>
              </a:rPr>
              <a:t>for</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let</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&lt;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length</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p>
          <a:p>
            <a:r>
              <a:rPr lang="en-GB" b="1" dirty="0">
                <a:effectLst/>
                <a:latin typeface="Calibri" panose="020F0502020204030204" pitchFamily="34" charset="0"/>
                <a:cs typeface="Calibri" panose="020F0502020204030204" pitchFamily="34" charset="0"/>
              </a:rPr>
              <a:t>Here we are reading the array for each element and getting the typeof</a:t>
            </a:r>
            <a:endParaRPr lang="en-GB" b="0" dirty="0">
              <a:solidFill>
                <a:srgbClr val="D4D4D4"/>
              </a:solidFill>
              <a:effectLst/>
              <a:latin typeface="Consolas" panose="020B0609020204030204" pitchFamily="49" charset="0"/>
            </a:endParaRP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Here we are filling the types array with typeof for each i.</a:t>
            </a:r>
          </a:p>
          <a:p>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endParaRPr lang="en-GB" b="0" dirty="0">
              <a:solidFill>
                <a:srgbClr val="9CDCFE"/>
              </a:solidFill>
              <a:effectLst/>
              <a:latin typeface="Consolas" panose="020B0609020204030204" pitchFamily="49" charset="0"/>
            </a:endParaRP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6A4D885-54F2-4AB4-8BCD-47E7859C01D9}"/>
              </a:ext>
            </a:extLst>
          </p:cNvPr>
          <p:cNvPicPr>
            <a:picLocks noChangeAspect="1"/>
          </p:cNvPicPr>
          <p:nvPr/>
        </p:nvPicPr>
        <p:blipFill>
          <a:blip r:embed="rId2"/>
          <a:stretch>
            <a:fillRect/>
          </a:stretch>
        </p:blipFill>
        <p:spPr>
          <a:xfrm>
            <a:off x="6015842" y="2095020"/>
            <a:ext cx="3716539" cy="1496269"/>
          </a:xfrm>
          <a:prstGeom prst="rect">
            <a:avLst/>
          </a:prstGeom>
        </p:spPr>
      </p:pic>
      <p:pic>
        <p:nvPicPr>
          <p:cNvPr id="7" name="Picture 6">
            <a:extLst>
              <a:ext uri="{FF2B5EF4-FFF2-40B4-BE49-F238E27FC236}">
                <a16:creationId xmlns:a16="http://schemas.microsoft.com/office/drawing/2014/main" id="{CC8D3189-C54A-423F-AEA4-5A0240246EA5}"/>
              </a:ext>
            </a:extLst>
          </p:cNvPr>
          <p:cNvPicPr>
            <a:picLocks noChangeAspect="1"/>
          </p:cNvPicPr>
          <p:nvPr/>
        </p:nvPicPr>
        <p:blipFill>
          <a:blip r:embed="rId3"/>
          <a:stretch>
            <a:fillRect/>
          </a:stretch>
        </p:blipFill>
        <p:spPr>
          <a:xfrm>
            <a:off x="3831218" y="5342428"/>
            <a:ext cx="5901161" cy="395167"/>
          </a:xfrm>
          <a:prstGeom prst="rect">
            <a:avLst/>
          </a:prstGeom>
        </p:spPr>
      </p:pic>
    </p:spTree>
    <p:extLst>
      <p:ext uri="{BB962C8B-B14F-4D97-AF65-F5344CB8AC3E}">
        <p14:creationId xmlns:p14="http://schemas.microsoft.com/office/powerpoint/2010/main" val="30887511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DB4111-0F17-4AC3-B762-2EE717BD231D}"/>
              </a:ext>
            </a:extLst>
          </p:cNvPr>
          <p:cNvSpPr txBox="1"/>
          <p:nvPr/>
        </p:nvSpPr>
        <p:spPr>
          <a:xfrm>
            <a:off x="405114" y="404616"/>
            <a:ext cx="9500886"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same operation can be done with an array push</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p>
          <a:p>
            <a:endParaRPr lang="en-GB" sz="14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have an array of birthYears and we want to calculate ages and store it in a new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19503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FEF363-7000-48FD-9289-24E26A62BE7E}"/>
              </a:ext>
            </a:extLst>
          </p:cNvPr>
          <p:cNvSpPr txBox="1"/>
          <p:nvPr/>
        </p:nvSpPr>
        <p:spPr>
          <a:xfrm>
            <a:off x="439836" y="350710"/>
            <a:ext cx="8727313"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is not a string and we skip it (continue)</a:t>
            </a:r>
          </a:p>
        </p:txBody>
      </p:sp>
      <p:pic>
        <p:nvPicPr>
          <p:cNvPr id="5" name="Picture 4">
            <a:extLst>
              <a:ext uri="{FF2B5EF4-FFF2-40B4-BE49-F238E27FC236}">
                <a16:creationId xmlns:a16="http://schemas.microsoft.com/office/drawing/2014/main" id="{FB6B76D7-122E-4EC0-82BE-913F82AC0463}"/>
              </a:ext>
            </a:extLst>
          </p:cNvPr>
          <p:cNvPicPr>
            <a:picLocks noChangeAspect="1"/>
          </p:cNvPicPr>
          <p:nvPr/>
        </p:nvPicPr>
        <p:blipFill>
          <a:blip r:embed="rId2"/>
          <a:stretch>
            <a:fillRect/>
          </a:stretch>
        </p:blipFill>
        <p:spPr>
          <a:xfrm>
            <a:off x="7130100" y="4201610"/>
            <a:ext cx="2569485" cy="1220043"/>
          </a:xfrm>
          <a:prstGeom prst="rect">
            <a:avLst/>
          </a:prstGeom>
        </p:spPr>
      </p:pic>
    </p:spTree>
    <p:extLst>
      <p:ext uri="{BB962C8B-B14F-4D97-AF65-F5344CB8AC3E}">
        <p14:creationId xmlns:p14="http://schemas.microsoft.com/office/powerpoint/2010/main" val="14131071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38672F-1395-4A57-B88F-201F8E8AA688}"/>
              </a:ext>
            </a:extLst>
          </p:cNvPr>
          <p:cNvSpPr txBox="1"/>
          <p:nvPr/>
        </p:nvSpPr>
        <p:spPr>
          <a:xfrm>
            <a:off x="671332" y="548116"/>
            <a:ext cx="8877782" cy="597086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a number and we stop the loop (break) at that iteration.</a:t>
            </a:r>
          </a:p>
        </p:txBody>
      </p:sp>
      <p:pic>
        <p:nvPicPr>
          <p:cNvPr id="5" name="Picture 4">
            <a:extLst>
              <a:ext uri="{FF2B5EF4-FFF2-40B4-BE49-F238E27FC236}">
                <a16:creationId xmlns:a16="http://schemas.microsoft.com/office/drawing/2014/main" id="{DADCF594-6C7D-4EFC-A635-9614797A03B4}"/>
              </a:ext>
            </a:extLst>
          </p:cNvPr>
          <p:cNvPicPr>
            <a:picLocks noChangeAspect="1"/>
          </p:cNvPicPr>
          <p:nvPr/>
        </p:nvPicPr>
        <p:blipFill>
          <a:blip r:embed="rId2"/>
          <a:stretch>
            <a:fillRect/>
          </a:stretch>
        </p:blipFill>
        <p:spPr>
          <a:xfrm>
            <a:off x="7206068" y="4745621"/>
            <a:ext cx="2343046" cy="763265"/>
          </a:xfrm>
          <a:prstGeom prst="rect">
            <a:avLst/>
          </a:prstGeom>
        </p:spPr>
      </p:pic>
    </p:spTree>
    <p:extLst>
      <p:ext uri="{BB962C8B-B14F-4D97-AF65-F5344CB8AC3E}">
        <p14:creationId xmlns:p14="http://schemas.microsoft.com/office/powerpoint/2010/main" val="25250382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AC3514-F760-4B32-B7D7-5847E9BA35DE}"/>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backwards</a:t>
            </a:r>
          </a:p>
        </p:txBody>
      </p:sp>
      <p:sp>
        <p:nvSpPr>
          <p:cNvPr id="4" name="TextBox 3">
            <a:extLst>
              <a:ext uri="{FF2B5EF4-FFF2-40B4-BE49-F238E27FC236}">
                <a16:creationId xmlns:a16="http://schemas.microsoft.com/office/drawing/2014/main" id="{5EA3898F-6B9F-406E-840A-BF453A8353FD}"/>
              </a:ext>
            </a:extLst>
          </p:cNvPr>
          <p:cNvSpPr txBox="1"/>
          <p:nvPr/>
        </p:nvSpPr>
        <p:spPr>
          <a:xfrm>
            <a:off x="178657" y="700523"/>
            <a:ext cx="9115778" cy="603242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To loop through an array backwards we need to modify the three parts to the for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START: In this case the array has indexes of 0,1,2,3,4,5 so we want to start the loop at index five which is the length of the array minus 1.</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CONDITION: We want to stop the loop when it gets to zero so the condition is going to be that I is equal to or greater than 0.</a:t>
            </a:r>
          </a:p>
          <a:p>
            <a:endParaRPr lang="en-GB" b="1" dirty="0">
              <a:latin typeface="Calibri" panose="020F0502020204030204" pitchFamily="34" charset="0"/>
              <a:cs typeface="Calibri" panose="020F0502020204030204" pitchFamily="34" charset="0"/>
            </a:endParaRPr>
          </a:p>
          <a:p>
            <a:r>
              <a:rPr lang="en-GB" sz="1800" b="1" dirty="0">
                <a:effectLst/>
                <a:latin typeface="Calibri" panose="020F0502020204030204" pitchFamily="34" charset="0"/>
                <a:cs typeface="Calibri" panose="020F0502020204030204" pitchFamily="34" charset="0"/>
              </a:rPr>
              <a:t>ITERATION</a:t>
            </a:r>
            <a:r>
              <a:rPr lang="en-GB" b="1" dirty="0">
                <a:effectLst/>
                <a:latin typeface="Calibri" panose="020F0502020204030204" pitchFamily="34" charset="0"/>
                <a:cs typeface="Calibri" panose="020F0502020204030204" pitchFamily="34" charset="0"/>
              </a:rPr>
              <a:t>: Finally, we want the loop to decrement by 1 the counter each iteration.</a:t>
            </a:r>
          </a:p>
          <a:p>
            <a:endParaRPr lang="en-GB" sz="1600" b="1" dirty="0">
              <a:solidFill>
                <a:srgbClr val="569CD6"/>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&gt;=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E0721E9-5D8A-47E7-ADE6-DEB8E9F4A65B}"/>
              </a:ext>
            </a:extLst>
          </p:cNvPr>
          <p:cNvSpPr txBox="1"/>
          <p:nvPr/>
        </p:nvSpPr>
        <p:spPr>
          <a:xfrm>
            <a:off x="1710125" y="5025099"/>
            <a:ext cx="3858107" cy="369332"/>
          </a:xfrm>
          <a:prstGeom prst="rect">
            <a:avLst/>
          </a:prstGeom>
          <a:noFill/>
        </p:spPr>
        <p:txBody>
          <a:bodyPr wrap="none" rtlCol="0">
            <a:spAutoFit/>
          </a:bodyPr>
          <a:lstStyle/>
          <a:p>
            <a:r>
              <a:rPr lang="en-GB" sz="1800" b="1" dirty="0">
                <a:effectLst/>
                <a:latin typeface="Calibri" panose="020F0502020204030204" pitchFamily="34" charset="0"/>
                <a:cs typeface="Calibri" panose="020F0502020204030204" pitchFamily="34" charset="0"/>
              </a:rPr>
              <a:t>START               CONDITION   ITERATION</a:t>
            </a:r>
          </a:p>
        </p:txBody>
      </p:sp>
      <p:cxnSp>
        <p:nvCxnSpPr>
          <p:cNvPr id="7" name="Straight Arrow Connector 6">
            <a:extLst>
              <a:ext uri="{FF2B5EF4-FFF2-40B4-BE49-F238E27FC236}">
                <a16:creationId xmlns:a16="http://schemas.microsoft.com/office/drawing/2014/main" id="{C045DA54-6D5F-41D2-9E28-2B768D102217}"/>
              </a:ext>
            </a:extLst>
          </p:cNvPr>
          <p:cNvCxnSpPr/>
          <p:nvPr/>
        </p:nvCxnSpPr>
        <p:spPr>
          <a:xfrm>
            <a:off x="2123455"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BE5A063-5F53-4F7B-A2AC-520DAC8AA654}"/>
              </a:ext>
            </a:extLst>
          </p:cNvPr>
          <p:cNvCxnSpPr/>
          <p:nvPr/>
        </p:nvCxnSpPr>
        <p:spPr>
          <a:xfrm>
            <a:off x="4095598"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301FF3E-41F9-485B-850A-68B840BBF736}"/>
              </a:ext>
            </a:extLst>
          </p:cNvPr>
          <p:cNvCxnSpPr/>
          <p:nvPr/>
        </p:nvCxnSpPr>
        <p:spPr>
          <a:xfrm>
            <a:off x="4736546"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F0F6CC3-1F9B-4435-B445-4D95CF73E3ED}"/>
              </a:ext>
            </a:extLst>
          </p:cNvPr>
          <p:cNvPicPr>
            <a:picLocks noChangeAspect="1"/>
          </p:cNvPicPr>
          <p:nvPr/>
        </p:nvPicPr>
        <p:blipFill>
          <a:blip r:embed="rId2"/>
          <a:stretch>
            <a:fillRect/>
          </a:stretch>
        </p:blipFill>
        <p:spPr>
          <a:xfrm>
            <a:off x="6914409" y="4437666"/>
            <a:ext cx="2380026" cy="2205024"/>
          </a:xfrm>
          <a:prstGeom prst="rect">
            <a:avLst/>
          </a:prstGeom>
        </p:spPr>
      </p:pic>
    </p:spTree>
    <p:extLst>
      <p:ext uri="{BB962C8B-B14F-4D97-AF65-F5344CB8AC3E}">
        <p14:creationId xmlns:p14="http://schemas.microsoft.com/office/powerpoint/2010/main" val="5525608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9F5A45-EC32-46E2-A5D4-431D91B4026E}"/>
              </a:ext>
            </a:extLst>
          </p:cNvPr>
          <p:cNvSpPr txBox="1"/>
          <p:nvPr/>
        </p:nvSpPr>
        <p:spPr>
          <a:xfrm>
            <a:off x="178657" y="4366"/>
            <a:ext cx="7796300" cy="584775"/>
          </a:xfrm>
          <a:prstGeom prst="rect">
            <a:avLst/>
          </a:prstGeom>
          <a:noFill/>
        </p:spPr>
        <p:txBody>
          <a:bodyPr wrap="square">
            <a:spAutoFit/>
          </a:bodyPr>
          <a:lstStyle/>
          <a:p>
            <a:r>
              <a:rPr lang="en-GB" sz="3200" b="0" i="0" dirty="0">
                <a:solidFill>
                  <a:srgbClr val="1C1D1F"/>
                </a:solidFill>
                <a:effectLst/>
              </a:rPr>
              <a:t>Loops within Loops</a:t>
            </a:r>
          </a:p>
        </p:txBody>
      </p:sp>
      <p:sp>
        <p:nvSpPr>
          <p:cNvPr id="6" name="TextBox 5">
            <a:extLst>
              <a:ext uri="{FF2B5EF4-FFF2-40B4-BE49-F238E27FC236}">
                <a16:creationId xmlns:a16="http://schemas.microsoft.com/office/drawing/2014/main" id="{01EE67C5-6ED7-4A72-A91C-FC778589C4B3}"/>
              </a:ext>
            </a:extLst>
          </p:cNvPr>
          <p:cNvSpPr txBox="1"/>
          <p:nvPr/>
        </p:nvSpPr>
        <p:spPr>
          <a:xfrm>
            <a:off x="178657" y="589141"/>
            <a:ext cx="9532502" cy="23698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 routine of three exercises with each exercise being repeated (or looped 5 times)</a:t>
            </a:r>
          </a:p>
          <a:p>
            <a:br>
              <a:rPr lang="en-GB" b="0"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Starting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2CCF1AC5-EB97-4CDF-A153-CFB824DB990C}"/>
              </a:ext>
            </a:extLst>
          </p:cNvPr>
          <p:cNvPicPr>
            <a:picLocks noChangeAspect="1"/>
          </p:cNvPicPr>
          <p:nvPr/>
        </p:nvPicPr>
        <p:blipFill>
          <a:blip r:embed="rId2"/>
          <a:stretch>
            <a:fillRect/>
          </a:stretch>
        </p:blipFill>
        <p:spPr>
          <a:xfrm>
            <a:off x="6521370" y="2493572"/>
            <a:ext cx="3384630" cy="4360062"/>
          </a:xfrm>
          <a:prstGeom prst="rect">
            <a:avLst/>
          </a:prstGeom>
        </p:spPr>
      </p:pic>
      <p:sp>
        <p:nvSpPr>
          <p:cNvPr id="9" name="TextBox 8">
            <a:extLst>
              <a:ext uri="{FF2B5EF4-FFF2-40B4-BE49-F238E27FC236}">
                <a16:creationId xmlns:a16="http://schemas.microsoft.com/office/drawing/2014/main" id="{CE8397C2-C7E9-44F3-BCB3-5ED92AD20714}"/>
              </a:ext>
            </a:extLst>
          </p:cNvPr>
          <p:cNvSpPr txBox="1"/>
          <p:nvPr/>
        </p:nvSpPr>
        <p:spPr>
          <a:xfrm>
            <a:off x="178657" y="3171463"/>
            <a:ext cx="6106396" cy="341632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We first define the outer loop with the three parameters of STARTING, CONDITION and COUNTER.</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2) Within the outer loop we define the inner loop, also with starting, condition and counter.</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3) On each go around of the outer loop the inner loop is executed.</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4) Pay particular attention to the placement of opening and closing brackets for the outer loop.</a:t>
            </a:r>
            <a:endParaRPr lang="en-GB" b="1" dirty="0">
              <a:effectLst/>
              <a:latin typeface="Calibri" panose="020F0502020204030204" pitchFamily="34" charset="0"/>
              <a:cs typeface="Calibri" panose="020F0502020204030204" pitchFamily="34" charset="0"/>
            </a:endParaRPr>
          </a:p>
          <a:p>
            <a:endParaRPr lang="en-GB" dirty="0"/>
          </a:p>
        </p:txBody>
      </p:sp>
      <p:sp>
        <p:nvSpPr>
          <p:cNvPr id="10" name="TextBox 9">
            <a:extLst>
              <a:ext uri="{FF2B5EF4-FFF2-40B4-BE49-F238E27FC236}">
                <a16:creationId xmlns:a16="http://schemas.microsoft.com/office/drawing/2014/main" id="{975C44FB-9339-4EDF-8C00-75C5027A6122}"/>
              </a:ext>
            </a:extLst>
          </p:cNvPr>
          <p:cNvSpPr txBox="1"/>
          <p:nvPr/>
        </p:nvSpPr>
        <p:spPr>
          <a:xfrm>
            <a:off x="3386774" y="946890"/>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a:t>
            </a:r>
            <a:endParaRPr lang="en-GB" dirty="0"/>
          </a:p>
        </p:txBody>
      </p:sp>
      <p:sp>
        <p:nvSpPr>
          <p:cNvPr id="11" name="TextBox 10">
            <a:extLst>
              <a:ext uri="{FF2B5EF4-FFF2-40B4-BE49-F238E27FC236}">
                <a16:creationId xmlns:a16="http://schemas.microsoft.com/office/drawing/2014/main" id="{66DF52E6-8F83-4AF0-84CD-C50606400F67}"/>
              </a:ext>
            </a:extLst>
          </p:cNvPr>
          <p:cNvSpPr txBox="1"/>
          <p:nvPr/>
        </p:nvSpPr>
        <p:spPr>
          <a:xfrm>
            <a:off x="3386774" y="1673971"/>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dirty="0"/>
          </a:p>
        </p:txBody>
      </p:sp>
      <p:sp>
        <p:nvSpPr>
          <p:cNvPr id="12" name="TextBox 11">
            <a:extLst>
              <a:ext uri="{FF2B5EF4-FFF2-40B4-BE49-F238E27FC236}">
                <a16:creationId xmlns:a16="http://schemas.microsoft.com/office/drawing/2014/main" id="{D790A145-F5A0-47FE-A0B7-8C806C234C1B}"/>
              </a:ext>
            </a:extLst>
          </p:cNvPr>
          <p:cNvSpPr txBox="1"/>
          <p:nvPr/>
        </p:nvSpPr>
        <p:spPr>
          <a:xfrm>
            <a:off x="6146372" y="2589689"/>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a:t>
            </a:r>
            <a:endParaRPr lang="en-GB" dirty="0"/>
          </a:p>
        </p:txBody>
      </p:sp>
      <p:sp>
        <p:nvSpPr>
          <p:cNvPr id="13" name="TextBox 12">
            <a:extLst>
              <a:ext uri="{FF2B5EF4-FFF2-40B4-BE49-F238E27FC236}">
                <a16:creationId xmlns:a16="http://schemas.microsoft.com/office/drawing/2014/main" id="{8CE44577-F0C0-41A0-B8FC-A76CE5F4CC24}"/>
              </a:ext>
            </a:extLst>
          </p:cNvPr>
          <p:cNvSpPr txBox="1"/>
          <p:nvPr/>
        </p:nvSpPr>
        <p:spPr>
          <a:xfrm>
            <a:off x="349383" y="2591735"/>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
        <p:nvSpPr>
          <p:cNvPr id="14" name="TextBox 13">
            <a:extLst>
              <a:ext uri="{FF2B5EF4-FFF2-40B4-BE49-F238E27FC236}">
                <a16:creationId xmlns:a16="http://schemas.microsoft.com/office/drawing/2014/main" id="{1C04B78D-D92F-42D5-8E90-A1D885BEE432}"/>
              </a:ext>
            </a:extLst>
          </p:cNvPr>
          <p:cNvSpPr txBox="1"/>
          <p:nvPr/>
        </p:nvSpPr>
        <p:spPr>
          <a:xfrm>
            <a:off x="5761514" y="1131556"/>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Tree>
    <p:extLst>
      <p:ext uri="{BB962C8B-B14F-4D97-AF65-F5344CB8AC3E}">
        <p14:creationId xmlns:p14="http://schemas.microsoft.com/office/powerpoint/2010/main" val="2312304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5650BC-0FA7-461A-825D-3C5F59BC058E}"/>
              </a:ext>
            </a:extLst>
          </p:cNvPr>
          <p:cNvSpPr txBox="1"/>
          <p:nvPr/>
        </p:nvSpPr>
        <p:spPr>
          <a:xfrm>
            <a:off x="97634" y="0"/>
            <a:ext cx="7796300" cy="584775"/>
          </a:xfrm>
          <a:prstGeom prst="rect">
            <a:avLst/>
          </a:prstGeom>
          <a:noFill/>
        </p:spPr>
        <p:txBody>
          <a:bodyPr wrap="square">
            <a:spAutoFit/>
          </a:bodyPr>
          <a:lstStyle/>
          <a:p>
            <a:r>
              <a:rPr lang="en-GB" sz="3200" b="0" i="0" dirty="0">
                <a:solidFill>
                  <a:srgbClr val="1C1D1F"/>
                </a:solidFill>
                <a:effectLst/>
              </a:rPr>
              <a:t>The While Loop</a:t>
            </a:r>
          </a:p>
        </p:txBody>
      </p:sp>
      <p:sp>
        <p:nvSpPr>
          <p:cNvPr id="4" name="TextBox 3">
            <a:extLst>
              <a:ext uri="{FF2B5EF4-FFF2-40B4-BE49-F238E27FC236}">
                <a16:creationId xmlns:a16="http://schemas.microsoft.com/office/drawing/2014/main" id="{0211ADD4-FC32-406D-9047-08AB26062CFF}"/>
              </a:ext>
            </a:extLst>
          </p:cNvPr>
          <p:cNvSpPr txBox="1"/>
          <p:nvPr/>
        </p:nvSpPr>
        <p:spPr>
          <a:xfrm>
            <a:off x="97634" y="686376"/>
            <a:ext cx="9451480"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for loop has 3 components: Start, Condition and counter.</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A while loop only has one component, a condition and will run until the condition is not met. However we still need to define start of the loop and counter. We define the start of the loop outside and before the loop. The counter we increment after the loop has performed its action but within the loop curly braces.</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A while loop is more versatile than a for loop because it only needs a condition. It can be used in a larger variety of situations because it does not need a counter. The condition is essential to keep it running bit the counter is not always needed.</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142222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ADDB2C-48BC-47AA-A13A-618CD994BBD7}"/>
              </a:ext>
            </a:extLst>
          </p:cNvPr>
          <p:cNvSpPr txBox="1"/>
          <p:nvPr/>
        </p:nvSpPr>
        <p:spPr>
          <a:xfrm>
            <a:off x="183266" y="91703"/>
            <a:ext cx="9562618" cy="689419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DICE ROLL WHILE LOOP: the dice will continue to roll until it lands on 6.</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WHILE LOOPS CAN BE DANGEROUS: the current code will crash the browser because the while loop will run forever.</a:t>
            </a:r>
          </a:p>
          <a:p>
            <a:endParaRPr lang="en-GB" b="1" dirty="0">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need to reassign the dice value after each iteration of the loop to prevent infinite looping.</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Lets analyse what is happening. The dice is rolled and value 2 is randomly calculated. This is not a six so we reassign the dice value and roll the dice again getting 3. We randomly reassign the dice number and roll again getting 1. Next roll we land on 6 so the loop is stopped. Note that we need to reassign the dice number after each roll because we did not specify a starting value outside of the loop.</a:t>
            </a: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EA0779E5-C584-4638-AD45-50CC042492E7}"/>
              </a:ext>
            </a:extLst>
          </p:cNvPr>
          <p:cNvPicPr>
            <a:picLocks noChangeAspect="1"/>
          </p:cNvPicPr>
          <p:nvPr/>
        </p:nvPicPr>
        <p:blipFill>
          <a:blip r:embed="rId2"/>
          <a:stretch>
            <a:fillRect/>
          </a:stretch>
        </p:blipFill>
        <p:spPr>
          <a:xfrm>
            <a:off x="7826415" y="3428999"/>
            <a:ext cx="1537504" cy="902755"/>
          </a:xfrm>
          <a:prstGeom prst="rect">
            <a:avLst/>
          </a:prstGeom>
        </p:spPr>
      </p:pic>
    </p:spTree>
    <p:extLst>
      <p:ext uri="{BB962C8B-B14F-4D97-AF65-F5344CB8AC3E}">
        <p14:creationId xmlns:p14="http://schemas.microsoft.com/office/powerpoint/2010/main" val="29578705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644EFB-099E-4C22-9D98-4281584C4576}"/>
              </a:ext>
            </a:extLst>
          </p:cNvPr>
          <p:cNvSpPr txBox="1"/>
          <p:nvPr/>
        </p:nvSpPr>
        <p:spPr>
          <a:xfrm>
            <a:off x="138898" y="369100"/>
            <a:ext cx="9410216" cy="184665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'Loop is about to end...you rolled a 6'</a:t>
            </a:r>
            <a:r>
              <a:rPr lang="en-GB" sz="1600" b="1"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6289C9D-5798-4108-B3E4-E0F710F1FF1A}"/>
              </a:ext>
            </a:extLst>
          </p:cNvPr>
          <p:cNvPicPr>
            <a:picLocks noChangeAspect="1"/>
          </p:cNvPicPr>
          <p:nvPr/>
        </p:nvPicPr>
        <p:blipFill>
          <a:blip r:embed="rId2"/>
          <a:stretch>
            <a:fillRect/>
          </a:stretch>
        </p:blipFill>
        <p:spPr>
          <a:xfrm>
            <a:off x="249880" y="2417362"/>
            <a:ext cx="2600325" cy="2162175"/>
          </a:xfrm>
          <a:prstGeom prst="rect">
            <a:avLst/>
          </a:prstGeom>
        </p:spPr>
      </p:pic>
      <p:pic>
        <p:nvPicPr>
          <p:cNvPr id="7" name="Picture 6">
            <a:extLst>
              <a:ext uri="{FF2B5EF4-FFF2-40B4-BE49-F238E27FC236}">
                <a16:creationId xmlns:a16="http://schemas.microsoft.com/office/drawing/2014/main" id="{A2847D34-E806-4B02-BA4A-253B64FBDF52}"/>
              </a:ext>
            </a:extLst>
          </p:cNvPr>
          <p:cNvPicPr>
            <a:picLocks noChangeAspect="1"/>
          </p:cNvPicPr>
          <p:nvPr/>
        </p:nvPicPr>
        <p:blipFill>
          <a:blip r:embed="rId3"/>
          <a:stretch>
            <a:fillRect/>
          </a:stretch>
        </p:blipFill>
        <p:spPr>
          <a:xfrm>
            <a:off x="7172867" y="325695"/>
            <a:ext cx="2505075" cy="990600"/>
          </a:xfrm>
          <a:prstGeom prst="rect">
            <a:avLst/>
          </a:prstGeom>
        </p:spPr>
      </p:pic>
      <p:pic>
        <p:nvPicPr>
          <p:cNvPr id="9" name="Picture 8">
            <a:extLst>
              <a:ext uri="{FF2B5EF4-FFF2-40B4-BE49-F238E27FC236}">
                <a16:creationId xmlns:a16="http://schemas.microsoft.com/office/drawing/2014/main" id="{27DE8A94-F8DE-498F-B44A-7780AC02E3AB}"/>
              </a:ext>
            </a:extLst>
          </p:cNvPr>
          <p:cNvPicPr>
            <a:picLocks noChangeAspect="1"/>
          </p:cNvPicPr>
          <p:nvPr/>
        </p:nvPicPr>
        <p:blipFill>
          <a:blip r:embed="rId4"/>
          <a:stretch>
            <a:fillRect/>
          </a:stretch>
        </p:blipFill>
        <p:spPr>
          <a:xfrm>
            <a:off x="7055797" y="2417362"/>
            <a:ext cx="2552700" cy="3524250"/>
          </a:xfrm>
          <a:prstGeom prst="rect">
            <a:avLst/>
          </a:prstGeom>
        </p:spPr>
      </p:pic>
      <p:sp>
        <p:nvSpPr>
          <p:cNvPr id="10" name="TextBox 9">
            <a:extLst>
              <a:ext uri="{FF2B5EF4-FFF2-40B4-BE49-F238E27FC236}">
                <a16:creationId xmlns:a16="http://schemas.microsoft.com/office/drawing/2014/main" id="{51D28C88-C01A-4501-8D8E-E0C06E790D07}"/>
              </a:ext>
            </a:extLst>
          </p:cNvPr>
          <p:cNvSpPr txBox="1"/>
          <p:nvPr/>
        </p:nvSpPr>
        <p:spPr>
          <a:xfrm>
            <a:off x="362660" y="5268230"/>
            <a:ext cx="591224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each time we run this it will randomly roll the dice each time in the while loop until a 6 is found.</a:t>
            </a:r>
          </a:p>
          <a:p>
            <a:endParaRPr lang="en-GB" dirty="0"/>
          </a:p>
        </p:txBody>
      </p:sp>
      <p:pic>
        <p:nvPicPr>
          <p:cNvPr id="12" name="Picture 11">
            <a:extLst>
              <a:ext uri="{FF2B5EF4-FFF2-40B4-BE49-F238E27FC236}">
                <a16:creationId xmlns:a16="http://schemas.microsoft.com/office/drawing/2014/main" id="{72DE5301-FE07-4C65-AF5D-B8736C64CA75}"/>
              </a:ext>
            </a:extLst>
          </p:cNvPr>
          <p:cNvPicPr>
            <a:picLocks noChangeAspect="1"/>
          </p:cNvPicPr>
          <p:nvPr/>
        </p:nvPicPr>
        <p:blipFill>
          <a:blip r:embed="rId5"/>
          <a:stretch>
            <a:fillRect/>
          </a:stretch>
        </p:blipFill>
        <p:spPr>
          <a:xfrm>
            <a:off x="3780462" y="2308465"/>
            <a:ext cx="2495550" cy="409575"/>
          </a:xfrm>
          <a:prstGeom prst="rect">
            <a:avLst/>
          </a:prstGeom>
        </p:spPr>
      </p:pic>
      <p:pic>
        <p:nvPicPr>
          <p:cNvPr id="14" name="Picture 13">
            <a:extLst>
              <a:ext uri="{FF2B5EF4-FFF2-40B4-BE49-F238E27FC236}">
                <a16:creationId xmlns:a16="http://schemas.microsoft.com/office/drawing/2014/main" id="{04FBC564-2A4B-416B-BA8F-0D7041B8D289}"/>
              </a:ext>
            </a:extLst>
          </p:cNvPr>
          <p:cNvPicPr>
            <a:picLocks noChangeAspect="1"/>
          </p:cNvPicPr>
          <p:nvPr/>
        </p:nvPicPr>
        <p:blipFill>
          <a:blip r:embed="rId6"/>
          <a:stretch>
            <a:fillRect/>
          </a:stretch>
        </p:blipFill>
        <p:spPr>
          <a:xfrm>
            <a:off x="3655534" y="2939176"/>
            <a:ext cx="2619375" cy="1419225"/>
          </a:xfrm>
          <a:prstGeom prst="rect">
            <a:avLst/>
          </a:prstGeom>
        </p:spPr>
      </p:pic>
    </p:spTree>
    <p:extLst>
      <p:ext uri="{BB962C8B-B14F-4D97-AF65-F5344CB8AC3E}">
        <p14:creationId xmlns:p14="http://schemas.microsoft.com/office/powerpoint/2010/main" val="3403520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DB14A-DA8F-4B8F-B81D-89357F5EFAE7}"/>
              </a:ext>
            </a:extLst>
          </p:cNvPr>
          <p:cNvSpPr txBox="1">
            <a:spLocks/>
          </p:cNvSpPr>
          <p:nvPr/>
        </p:nvSpPr>
        <p:spPr>
          <a:xfrm>
            <a:off x="2199191" y="223877"/>
            <a:ext cx="5544272"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7 primitive data types</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A3487DCA-A2E8-41E2-A179-371FA7A38E83}"/>
              </a:ext>
            </a:extLst>
          </p:cNvPr>
          <p:cNvSpPr txBox="1"/>
          <p:nvPr/>
        </p:nvSpPr>
        <p:spPr>
          <a:xfrm>
            <a:off x="902826" y="1125638"/>
            <a:ext cx="1273218" cy="369332"/>
          </a:xfrm>
          <a:prstGeom prst="rect">
            <a:avLst/>
          </a:prstGeom>
          <a:noFill/>
        </p:spPr>
        <p:txBody>
          <a:bodyPr wrap="square" rtlCol="0">
            <a:spAutoFit/>
          </a:bodyPr>
          <a:lstStyle/>
          <a:p>
            <a:pPr algn="r"/>
            <a:r>
              <a:rPr lang="en-GB" b="1" dirty="0"/>
              <a:t>Number</a:t>
            </a:r>
          </a:p>
        </p:txBody>
      </p:sp>
      <p:sp>
        <p:nvSpPr>
          <p:cNvPr id="4" name="TextBox 3">
            <a:extLst>
              <a:ext uri="{FF2B5EF4-FFF2-40B4-BE49-F238E27FC236}">
                <a16:creationId xmlns:a16="http://schemas.microsoft.com/office/drawing/2014/main" id="{C790AA53-8C66-4BF1-AE53-B573A08ACC15}"/>
              </a:ext>
            </a:extLst>
          </p:cNvPr>
          <p:cNvSpPr txBox="1"/>
          <p:nvPr/>
        </p:nvSpPr>
        <p:spPr>
          <a:xfrm>
            <a:off x="2166409" y="1137213"/>
            <a:ext cx="7116492" cy="369332"/>
          </a:xfrm>
          <a:prstGeom prst="rect">
            <a:avLst/>
          </a:prstGeom>
          <a:noFill/>
        </p:spPr>
        <p:txBody>
          <a:bodyPr wrap="square" rtlCol="0">
            <a:spAutoFit/>
          </a:bodyPr>
          <a:lstStyle/>
          <a:p>
            <a:r>
              <a:rPr lang="en-GB" dirty="0"/>
              <a:t>Floating point numbers. Used for decimals and integers i.e. </a:t>
            </a:r>
            <a:r>
              <a:rPr lang="en-GB" i="1" dirty="0"/>
              <a:t>let age = 23;</a:t>
            </a:r>
          </a:p>
        </p:txBody>
      </p:sp>
      <p:sp>
        <p:nvSpPr>
          <p:cNvPr id="5" name="TextBox 4">
            <a:extLst>
              <a:ext uri="{FF2B5EF4-FFF2-40B4-BE49-F238E27FC236}">
                <a16:creationId xmlns:a16="http://schemas.microsoft.com/office/drawing/2014/main" id="{ACEDE2E3-15C0-43FE-A024-3D81B8D89C1D}"/>
              </a:ext>
            </a:extLst>
          </p:cNvPr>
          <p:cNvSpPr txBox="1"/>
          <p:nvPr/>
        </p:nvSpPr>
        <p:spPr>
          <a:xfrm>
            <a:off x="902826" y="1464011"/>
            <a:ext cx="1273218" cy="369332"/>
          </a:xfrm>
          <a:prstGeom prst="rect">
            <a:avLst/>
          </a:prstGeom>
          <a:noFill/>
        </p:spPr>
        <p:txBody>
          <a:bodyPr wrap="square" rtlCol="0">
            <a:spAutoFit/>
          </a:bodyPr>
          <a:lstStyle/>
          <a:p>
            <a:pPr algn="r"/>
            <a:r>
              <a:rPr lang="en-GB" b="1" dirty="0"/>
              <a:t>Strings</a:t>
            </a:r>
          </a:p>
        </p:txBody>
      </p:sp>
      <p:sp>
        <p:nvSpPr>
          <p:cNvPr id="6" name="TextBox 5">
            <a:extLst>
              <a:ext uri="{FF2B5EF4-FFF2-40B4-BE49-F238E27FC236}">
                <a16:creationId xmlns:a16="http://schemas.microsoft.com/office/drawing/2014/main" id="{BC9D4A0F-2614-4924-8E9A-0C6E08F68A1E}"/>
              </a:ext>
            </a:extLst>
          </p:cNvPr>
          <p:cNvSpPr txBox="1"/>
          <p:nvPr/>
        </p:nvSpPr>
        <p:spPr>
          <a:xfrm>
            <a:off x="2166409" y="1475586"/>
            <a:ext cx="7116492" cy="369332"/>
          </a:xfrm>
          <a:prstGeom prst="rect">
            <a:avLst/>
          </a:prstGeom>
          <a:noFill/>
        </p:spPr>
        <p:txBody>
          <a:bodyPr wrap="square" rtlCol="0">
            <a:spAutoFit/>
          </a:bodyPr>
          <a:lstStyle/>
          <a:p>
            <a:r>
              <a:rPr lang="en-GB" dirty="0"/>
              <a:t>Used for text. Always put strings in quotes. Let firstName = “Jonus”;</a:t>
            </a:r>
            <a:endParaRPr lang="en-GB" i="1" dirty="0"/>
          </a:p>
        </p:txBody>
      </p:sp>
      <p:sp>
        <p:nvSpPr>
          <p:cNvPr id="7" name="TextBox 6">
            <a:extLst>
              <a:ext uri="{FF2B5EF4-FFF2-40B4-BE49-F238E27FC236}">
                <a16:creationId xmlns:a16="http://schemas.microsoft.com/office/drawing/2014/main" id="{EB785212-2B7F-496B-8E56-82B72D111B7C}"/>
              </a:ext>
            </a:extLst>
          </p:cNvPr>
          <p:cNvSpPr txBox="1"/>
          <p:nvPr/>
        </p:nvSpPr>
        <p:spPr>
          <a:xfrm>
            <a:off x="902826" y="1790809"/>
            <a:ext cx="1273218" cy="369332"/>
          </a:xfrm>
          <a:prstGeom prst="rect">
            <a:avLst/>
          </a:prstGeom>
          <a:noFill/>
        </p:spPr>
        <p:txBody>
          <a:bodyPr wrap="square" rtlCol="0">
            <a:spAutoFit/>
          </a:bodyPr>
          <a:lstStyle/>
          <a:p>
            <a:pPr algn="r"/>
            <a:r>
              <a:rPr lang="en-GB" b="1" dirty="0"/>
              <a:t>Boolean</a:t>
            </a:r>
          </a:p>
        </p:txBody>
      </p:sp>
      <p:sp>
        <p:nvSpPr>
          <p:cNvPr id="8" name="TextBox 7">
            <a:extLst>
              <a:ext uri="{FF2B5EF4-FFF2-40B4-BE49-F238E27FC236}">
                <a16:creationId xmlns:a16="http://schemas.microsoft.com/office/drawing/2014/main" id="{0A729CDB-FFF6-494A-8EA9-283F9DEE1A06}"/>
              </a:ext>
            </a:extLst>
          </p:cNvPr>
          <p:cNvSpPr txBox="1"/>
          <p:nvPr/>
        </p:nvSpPr>
        <p:spPr>
          <a:xfrm>
            <a:off x="2166409" y="1802384"/>
            <a:ext cx="7116492" cy="369332"/>
          </a:xfrm>
          <a:prstGeom prst="rect">
            <a:avLst/>
          </a:prstGeom>
          <a:noFill/>
        </p:spPr>
        <p:txBody>
          <a:bodyPr wrap="square" rtlCol="0">
            <a:spAutoFit/>
          </a:bodyPr>
          <a:lstStyle/>
          <a:p>
            <a:r>
              <a:rPr lang="en-GB" dirty="0"/>
              <a:t>Logical values than can be true or false. </a:t>
            </a:r>
            <a:r>
              <a:rPr lang="en-GB" i="1" dirty="0"/>
              <a:t>Let fullAge = true;</a:t>
            </a:r>
          </a:p>
        </p:txBody>
      </p:sp>
      <p:sp>
        <p:nvSpPr>
          <p:cNvPr id="9" name="TextBox 8">
            <a:extLst>
              <a:ext uri="{FF2B5EF4-FFF2-40B4-BE49-F238E27FC236}">
                <a16:creationId xmlns:a16="http://schemas.microsoft.com/office/drawing/2014/main" id="{2A8D2770-B8C3-4ED1-B4CC-339598E2774B}"/>
              </a:ext>
            </a:extLst>
          </p:cNvPr>
          <p:cNvSpPr txBox="1"/>
          <p:nvPr/>
        </p:nvSpPr>
        <p:spPr>
          <a:xfrm>
            <a:off x="902826" y="2106032"/>
            <a:ext cx="1273218" cy="369332"/>
          </a:xfrm>
          <a:prstGeom prst="rect">
            <a:avLst/>
          </a:prstGeom>
          <a:noFill/>
        </p:spPr>
        <p:txBody>
          <a:bodyPr wrap="square" rtlCol="0">
            <a:spAutoFit/>
          </a:bodyPr>
          <a:lstStyle/>
          <a:p>
            <a:pPr algn="r"/>
            <a:r>
              <a:rPr lang="en-GB" b="1" dirty="0"/>
              <a:t>Undefined</a:t>
            </a:r>
          </a:p>
        </p:txBody>
      </p:sp>
      <p:sp>
        <p:nvSpPr>
          <p:cNvPr id="10" name="TextBox 9">
            <a:extLst>
              <a:ext uri="{FF2B5EF4-FFF2-40B4-BE49-F238E27FC236}">
                <a16:creationId xmlns:a16="http://schemas.microsoft.com/office/drawing/2014/main" id="{AD883F7D-EB56-4236-BED2-508722ACE9DE}"/>
              </a:ext>
            </a:extLst>
          </p:cNvPr>
          <p:cNvSpPr txBox="1"/>
          <p:nvPr/>
        </p:nvSpPr>
        <p:spPr>
          <a:xfrm>
            <a:off x="2166409" y="2117607"/>
            <a:ext cx="7116492" cy="369332"/>
          </a:xfrm>
          <a:prstGeom prst="rect">
            <a:avLst/>
          </a:prstGeom>
          <a:noFill/>
        </p:spPr>
        <p:txBody>
          <a:bodyPr wrap="square" rtlCol="0">
            <a:spAutoFit/>
          </a:bodyPr>
          <a:lstStyle/>
          <a:p>
            <a:r>
              <a:rPr lang="en-GB" dirty="0"/>
              <a:t>Value taken by a variable that is not yet defined. </a:t>
            </a:r>
            <a:r>
              <a:rPr lang="en-GB" i="1" dirty="0"/>
              <a:t>Let children;</a:t>
            </a:r>
          </a:p>
        </p:txBody>
      </p:sp>
      <p:sp>
        <p:nvSpPr>
          <p:cNvPr id="11" name="TextBox 10">
            <a:extLst>
              <a:ext uri="{FF2B5EF4-FFF2-40B4-BE49-F238E27FC236}">
                <a16:creationId xmlns:a16="http://schemas.microsoft.com/office/drawing/2014/main" id="{5D769936-B5C2-4097-8D54-F4C42C601B5A}"/>
              </a:ext>
            </a:extLst>
          </p:cNvPr>
          <p:cNvSpPr txBox="1"/>
          <p:nvPr/>
        </p:nvSpPr>
        <p:spPr>
          <a:xfrm>
            <a:off x="902826" y="2467555"/>
            <a:ext cx="1273218" cy="369332"/>
          </a:xfrm>
          <a:prstGeom prst="rect">
            <a:avLst/>
          </a:prstGeom>
          <a:noFill/>
        </p:spPr>
        <p:txBody>
          <a:bodyPr wrap="square" rtlCol="0">
            <a:spAutoFit/>
          </a:bodyPr>
          <a:lstStyle/>
          <a:p>
            <a:pPr algn="r"/>
            <a:r>
              <a:rPr lang="en-GB" b="1" dirty="0"/>
              <a:t>Null</a:t>
            </a:r>
          </a:p>
        </p:txBody>
      </p:sp>
      <p:sp>
        <p:nvSpPr>
          <p:cNvPr id="12" name="TextBox 11">
            <a:extLst>
              <a:ext uri="{FF2B5EF4-FFF2-40B4-BE49-F238E27FC236}">
                <a16:creationId xmlns:a16="http://schemas.microsoft.com/office/drawing/2014/main" id="{2FE799B9-E942-49F1-A17C-25B2C2782168}"/>
              </a:ext>
            </a:extLst>
          </p:cNvPr>
          <p:cNvSpPr txBox="1"/>
          <p:nvPr/>
        </p:nvSpPr>
        <p:spPr>
          <a:xfrm>
            <a:off x="2166409" y="2479130"/>
            <a:ext cx="7116492" cy="369332"/>
          </a:xfrm>
          <a:prstGeom prst="rect">
            <a:avLst/>
          </a:prstGeom>
          <a:noFill/>
        </p:spPr>
        <p:txBody>
          <a:bodyPr wrap="square" rtlCol="0">
            <a:spAutoFit/>
          </a:bodyPr>
          <a:lstStyle/>
          <a:p>
            <a:r>
              <a:rPr lang="en-GB" dirty="0"/>
              <a:t>Also means empty value.</a:t>
            </a:r>
            <a:endParaRPr lang="en-GB" i="1" dirty="0"/>
          </a:p>
        </p:txBody>
      </p:sp>
      <p:sp>
        <p:nvSpPr>
          <p:cNvPr id="13" name="TextBox 12">
            <a:extLst>
              <a:ext uri="{FF2B5EF4-FFF2-40B4-BE49-F238E27FC236}">
                <a16:creationId xmlns:a16="http://schemas.microsoft.com/office/drawing/2014/main" id="{6978234C-A213-4F13-A353-87D995B14533}"/>
              </a:ext>
            </a:extLst>
          </p:cNvPr>
          <p:cNvSpPr txBox="1"/>
          <p:nvPr/>
        </p:nvSpPr>
        <p:spPr>
          <a:xfrm>
            <a:off x="902826" y="2825312"/>
            <a:ext cx="1273218" cy="646331"/>
          </a:xfrm>
          <a:prstGeom prst="rect">
            <a:avLst/>
          </a:prstGeom>
          <a:noFill/>
        </p:spPr>
        <p:txBody>
          <a:bodyPr wrap="square" rtlCol="0">
            <a:spAutoFit/>
          </a:bodyPr>
          <a:lstStyle/>
          <a:p>
            <a:pPr algn="r"/>
            <a:r>
              <a:rPr lang="en-GB" b="1" dirty="0"/>
              <a:t>Symbol (ES2015)</a:t>
            </a:r>
          </a:p>
        </p:txBody>
      </p:sp>
      <p:sp>
        <p:nvSpPr>
          <p:cNvPr id="14" name="TextBox 13">
            <a:extLst>
              <a:ext uri="{FF2B5EF4-FFF2-40B4-BE49-F238E27FC236}">
                <a16:creationId xmlns:a16="http://schemas.microsoft.com/office/drawing/2014/main" id="{34109520-D890-43C9-99E0-95D2FE696541}"/>
              </a:ext>
            </a:extLst>
          </p:cNvPr>
          <p:cNvSpPr txBox="1"/>
          <p:nvPr/>
        </p:nvSpPr>
        <p:spPr>
          <a:xfrm>
            <a:off x="2166409" y="2836887"/>
            <a:ext cx="7116492" cy="369332"/>
          </a:xfrm>
          <a:prstGeom prst="rect">
            <a:avLst/>
          </a:prstGeom>
          <a:noFill/>
        </p:spPr>
        <p:txBody>
          <a:bodyPr wrap="square" rtlCol="0">
            <a:spAutoFit/>
          </a:bodyPr>
          <a:lstStyle/>
          <a:p>
            <a:r>
              <a:rPr lang="en-GB" dirty="0"/>
              <a:t>Value that is unique and cannot be canged (Not usefull for now)</a:t>
            </a:r>
            <a:endParaRPr lang="en-GB" i="1" dirty="0"/>
          </a:p>
        </p:txBody>
      </p:sp>
      <p:sp>
        <p:nvSpPr>
          <p:cNvPr id="15" name="TextBox 14">
            <a:extLst>
              <a:ext uri="{FF2B5EF4-FFF2-40B4-BE49-F238E27FC236}">
                <a16:creationId xmlns:a16="http://schemas.microsoft.com/office/drawing/2014/main" id="{E1B201E6-0D28-4E33-A813-76BF9852BA88}"/>
              </a:ext>
            </a:extLst>
          </p:cNvPr>
          <p:cNvSpPr txBox="1"/>
          <p:nvPr/>
        </p:nvSpPr>
        <p:spPr>
          <a:xfrm>
            <a:off x="902826" y="3473527"/>
            <a:ext cx="1273218" cy="646331"/>
          </a:xfrm>
          <a:prstGeom prst="rect">
            <a:avLst/>
          </a:prstGeom>
          <a:noFill/>
        </p:spPr>
        <p:txBody>
          <a:bodyPr wrap="square" rtlCol="0">
            <a:spAutoFit/>
          </a:bodyPr>
          <a:lstStyle/>
          <a:p>
            <a:pPr algn="r"/>
            <a:r>
              <a:rPr lang="en-GB" b="1" dirty="0"/>
              <a:t>BigInt (ES 2020)</a:t>
            </a:r>
          </a:p>
        </p:txBody>
      </p:sp>
      <p:sp>
        <p:nvSpPr>
          <p:cNvPr id="16" name="TextBox 15">
            <a:extLst>
              <a:ext uri="{FF2B5EF4-FFF2-40B4-BE49-F238E27FC236}">
                <a16:creationId xmlns:a16="http://schemas.microsoft.com/office/drawing/2014/main" id="{4AE48379-B788-42A8-BEB9-E271B2307832}"/>
              </a:ext>
            </a:extLst>
          </p:cNvPr>
          <p:cNvSpPr txBox="1"/>
          <p:nvPr/>
        </p:nvSpPr>
        <p:spPr>
          <a:xfrm>
            <a:off x="2166409" y="3485102"/>
            <a:ext cx="7116492" cy="369332"/>
          </a:xfrm>
          <a:prstGeom prst="rect">
            <a:avLst/>
          </a:prstGeom>
          <a:noFill/>
        </p:spPr>
        <p:txBody>
          <a:bodyPr wrap="square" rtlCol="0">
            <a:spAutoFit/>
          </a:bodyPr>
          <a:lstStyle/>
          <a:p>
            <a:r>
              <a:rPr lang="en-GB" dirty="0"/>
              <a:t>For integers that are too large to be represented by the number type.</a:t>
            </a:r>
            <a:endParaRPr lang="en-GB" i="1" dirty="0"/>
          </a:p>
        </p:txBody>
      </p:sp>
      <p:sp>
        <p:nvSpPr>
          <p:cNvPr id="17" name="TextBox 16">
            <a:extLst>
              <a:ext uri="{FF2B5EF4-FFF2-40B4-BE49-F238E27FC236}">
                <a16:creationId xmlns:a16="http://schemas.microsoft.com/office/drawing/2014/main" id="{06754640-C762-442F-B3F8-DE676857AFFA}"/>
              </a:ext>
            </a:extLst>
          </p:cNvPr>
          <p:cNvSpPr txBox="1"/>
          <p:nvPr/>
        </p:nvSpPr>
        <p:spPr>
          <a:xfrm>
            <a:off x="636607" y="1125638"/>
            <a:ext cx="360748" cy="369332"/>
          </a:xfrm>
          <a:prstGeom prst="rect">
            <a:avLst/>
          </a:prstGeom>
          <a:noFill/>
        </p:spPr>
        <p:txBody>
          <a:bodyPr wrap="square" rtlCol="0">
            <a:spAutoFit/>
          </a:bodyPr>
          <a:lstStyle/>
          <a:p>
            <a:pPr algn="r"/>
            <a:r>
              <a:rPr lang="en-GB" b="1" dirty="0">
                <a:solidFill>
                  <a:srgbClr val="FF0000"/>
                </a:solidFill>
              </a:rPr>
              <a:t>1</a:t>
            </a:r>
          </a:p>
        </p:txBody>
      </p:sp>
      <p:sp>
        <p:nvSpPr>
          <p:cNvPr id="18" name="TextBox 17">
            <a:extLst>
              <a:ext uri="{FF2B5EF4-FFF2-40B4-BE49-F238E27FC236}">
                <a16:creationId xmlns:a16="http://schemas.microsoft.com/office/drawing/2014/main" id="{6FCA10FE-DC71-42A3-B136-42CC1B59755F}"/>
              </a:ext>
            </a:extLst>
          </p:cNvPr>
          <p:cNvSpPr txBox="1"/>
          <p:nvPr/>
        </p:nvSpPr>
        <p:spPr>
          <a:xfrm>
            <a:off x="636607" y="1464011"/>
            <a:ext cx="360748" cy="369332"/>
          </a:xfrm>
          <a:prstGeom prst="rect">
            <a:avLst/>
          </a:prstGeom>
          <a:noFill/>
        </p:spPr>
        <p:txBody>
          <a:bodyPr wrap="square" rtlCol="0">
            <a:spAutoFit/>
          </a:bodyPr>
          <a:lstStyle/>
          <a:p>
            <a:pPr algn="r"/>
            <a:r>
              <a:rPr lang="en-GB" b="1" dirty="0">
                <a:solidFill>
                  <a:srgbClr val="FF0000"/>
                </a:solidFill>
              </a:rPr>
              <a:t>2</a:t>
            </a:r>
          </a:p>
        </p:txBody>
      </p:sp>
      <p:sp>
        <p:nvSpPr>
          <p:cNvPr id="19" name="TextBox 18">
            <a:extLst>
              <a:ext uri="{FF2B5EF4-FFF2-40B4-BE49-F238E27FC236}">
                <a16:creationId xmlns:a16="http://schemas.microsoft.com/office/drawing/2014/main" id="{4759CFB9-AB1E-4802-9EEA-BE557AEA6A75}"/>
              </a:ext>
            </a:extLst>
          </p:cNvPr>
          <p:cNvSpPr txBox="1"/>
          <p:nvPr/>
        </p:nvSpPr>
        <p:spPr>
          <a:xfrm>
            <a:off x="636607" y="1790809"/>
            <a:ext cx="360748" cy="369332"/>
          </a:xfrm>
          <a:prstGeom prst="rect">
            <a:avLst/>
          </a:prstGeom>
          <a:noFill/>
        </p:spPr>
        <p:txBody>
          <a:bodyPr wrap="square" rtlCol="0">
            <a:spAutoFit/>
          </a:bodyPr>
          <a:lstStyle/>
          <a:p>
            <a:pPr algn="r"/>
            <a:r>
              <a:rPr lang="en-GB" b="1" dirty="0">
                <a:solidFill>
                  <a:srgbClr val="FF0000"/>
                </a:solidFill>
              </a:rPr>
              <a:t>3</a:t>
            </a:r>
          </a:p>
        </p:txBody>
      </p:sp>
      <p:sp>
        <p:nvSpPr>
          <p:cNvPr id="20" name="TextBox 19">
            <a:extLst>
              <a:ext uri="{FF2B5EF4-FFF2-40B4-BE49-F238E27FC236}">
                <a16:creationId xmlns:a16="http://schemas.microsoft.com/office/drawing/2014/main" id="{F6266F10-8B9E-4E31-904B-7742C2BB12B8}"/>
              </a:ext>
            </a:extLst>
          </p:cNvPr>
          <p:cNvSpPr txBox="1"/>
          <p:nvPr/>
        </p:nvSpPr>
        <p:spPr>
          <a:xfrm>
            <a:off x="636607" y="2106032"/>
            <a:ext cx="360748" cy="369332"/>
          </a:xfrm>
          <a:prstGeom prst="rect">
            <a:avLst/>
          </a:prstGeom>
          <a:noFill/>
        </p:spPr>
        <p:txBody>
          <a:bodyPr wrap="square" rtlCol="0">
            <a:spAutoFit/>
          </a:bodyPr>
          <a:lstStyle/>
          <a:p>
            <a:pPr algn="r"/>
            <a:r>
              <a:rPr lang="en-GB" b="1" dirty="0">
                <a:solidFill>
                  <a:srgbClr val="FF0000"/>
                </a:solidFill>
              </a:rPr>
              <a:t>4</a:t>
            </a:r>
          </a:p>
        </p:txBody>
      </p:sp>
      <p:sp>
        <p:nvSpPr>
          <p:cNvPr id="21" name="TextBox 20">
            <a:extLst>
              <a:ext uri="{FF2B5EF4-FFF2-40B4-BE49-F238E27FC236}">
                <a16:creationId xmlns:a16="http://schemas.microsoft.com/office/drawing/2014/main" id="{6FD67745-4D56-44E1-9D61-E994E533757D}"/>
              </a:ext>
            </a:extLst>
          </p:cNvPr>
          <p:cNvSpPr txBox="1"/>
          <p:nvPr/>
        </p:nvSpPr>
        <p:spPr>
          <a:xfrm>
            <a:off x="636607" y="2465675"/>
            <a:ext cx="360748" cy="369332"/>
          </a:xfrm>
          <a:prstGeom prst="rect">
            <a:avLst/>
          </a:prstGeom>
          <a:noFill/>
        </p:spPr>
        <p:txBody>
          <a:bodyPr wrap="square" rtlCol="0">
            <a:spAutoFit/>
          </a:bodyPr>
          <a:lstStyle/>
          <a:p>
            <a:pPr algn="r"/>
            <a:r>
              <a:rPr lang="en-GB" b="1" dirty="0">
                <a:solidFill>
                  <a:srgbClr val="FF0000"/>
                </a:solidFill>
              </a:rPr>
              <a:t>5</a:t>
            </a:r>
          </a:p>
        </p:txBody>
      </p:sp>
      <p:sp>
        <p:nvSpPr>
          <p:cNvPr id="22" name="TextBox 21">
            <a:extLst>
              <a:ext uri="{FF2B5EF4-FFF2-40B4-BE49-F238E27FC236}">
                <a16:creationId xmlns:a16="http://schemas.microsoft.com/office/drawing/2014/main" id="{0D14937F-6B98-4199-B78A-38F5DB8F6F4B}"/>
              </a:ext>
            </a:extLst>
          </p:cNvPr>
          <p:cNvSpPr txBox="1"/>
          <p:nvPr/>
        </p:nvSpPr>
        <p:spPr>
          <a:xfrm>
            <a:off x="636607" y="2825312"/>
            <a:ext cx="360748" cy="369332"/>
          </a:xfrm>
          <a:prstGeom prst="rect">
            <a:avLst/>
          </a:prstGeom>
          <a:noFill/>
        </p:spPr>
        <p:txBody>
          <a:bodyPr wrap="square" rtlCol="0">
            <a:spAutoFit/>
          </a:bodyPr>
          <a:lstStyle/>
          <a:p>
            <a:pPr algn="r"/>
            <a:r>
              <a:rPr lang="en-GB" b="1" dirty="0">
                <a:solidFill>
                  <a:srgbClr val="FF0000"/>
                </a:solidFill>
              </a:rPr>
              <a:t>6</a:t>
            </a:r>
          </a:p>
        </p:txBody>
      </p:sp>
      <p:sp>
        <p:nvSpPr>
          <p:cNvPr id="23" name="TextBox 22">
            <a:extLst>
              <a:ext uri="{FF2B5EF4-FFF2-40B4-BE49-F238E27FC236}">
                <a16:creationId xmlns:a16="http://schemas.microsoft.com/office/drawing/2014/main" id="{D7B1F93F-E415-4619-BB66-9D8C3DF08C14}"/>
              </a:ext>
            </a:extLst>
          </p:cNvPr>
          <p:cNvSpPr txBox="1"/>
          <p:nvPr/>
        </p:nvSpPr>
        <p:spPr>
          <a:xfrm>
            <a:off x="636607" y="3473527"/>
            <a:ext cx="360748" cy="369332"/>
          </a:xfrm>
          <a:prstGeom prst="rect">
            <a:avLst/>
          </a:prstGeom>
          <a:noFill/>
        </p:spPr>
        <p:txBody>
          <a:bodyPr wrap="square" rtlCol="0">
            <a:spAutoFit/>
          </a:bodyPr>
          <a:lstStyle/>
          <a:p>
            <a:pPr algn="r"/>
            <a:r>
              <a:rPr lang="en-GB" b="1" dirty="0">
                <a:solidFill>
                  <a:srgbClr val="FF0000"/>
                </a:solidFill>
              </a:rPr>
              <a:t>7</a:t>
            </a:r>
          </a:p>
        </p:txBody>
      </p:sp>
      <p:sp>
        <p:nvSpPr>
          <p:cNvPr id="24" name="TextBox 23">
            <a:extLst>
              <a:ext uri="{FF2B5EF4-FFF2-40B4-BE49-F238E27FC236}">
                <a16:creationId xmlns:a16="http://schemas.microsoft.com/office/drawing/2014/main" id="{1E64256E-8040-4C1F-834B-ED54F41FD6E6}"/>
              </a:ext>
            </a:extLst>
          </p:cNvPr>
          <p:cNvSpPr txBox="1"/>
          <p:nvPr/>
        </p:nvSpPr>
        <p:spPr>
          <a:xfrm>
            <a:off x="636607" y="4235790"/>
            <a:ext cx="8956867" cy="2031325"/>
          </a:xfrm>
          <a:prstGeom prst="rect">
            <a:avLst/>
          </a:prstGeom>
          <a:noFill/>
        </p:spPr>
        <p:txBody>
          <a:bodyPr wrap="square" rtlCol="0">
            <a:spAutoFit/>
          </a:bodyPr>
          <a:lstStyle/>
          <a:p>
            <a:r>
              <a:rPr lang="en-GB" dirty="0"/>
              <a:t>Javascript has </a:t>
            </a:r>
            <a:r>
              <a:rPr lang="en-GB" b="1" dirty="0"/>
              <a:t>dynamic typing</a:t>
            </a:r>
            <a:r>
              <a:rPr lang="en-GB" dirty="0"/>
              <a:t>: We do not have to manually define the data type of a value in a variable. Javascript will </a:t>
            </a:r>
            <a:r>
              <a:rPr lang="en-GB" b="1" dirty="0"/>
              <a:t>automatically</a:t>
            </a:r>
            <a:r>
              <a:rPr lang="en-GB" dirty="0"/>
              <a:t> determine the data type. </a:t>
            </a:r>
          </a:p>
          <a:p>
            <a:endParaRPr lang="en-GB" b="1" dirty="0"/>
          </a:p>
          <a:p>
            <a:r>
              <a:rPr lang="en-GB" b="1" dirty="0"/>
              <a:t>Note that it is the value that has datatype and not the variable.</a:t>
            </a:r>
          </a:p>
          <a:p>
            <a:endParaRPr lang="en-GB" b="1" dirty="0"/>
          </a:p>
          <a:p>
            <a:r>
              <a:rPr lang="en-GB" dirty="0"/>
              <a:t>Variable X can be a Number then it can be a string in our code later on. This can cause some tricky bugs.</a:t>
            </a:r>
          </a:p>
        </p:txBody>
      </p:sp>
    </p:spTree>
    <p:extLst>
      <p:ext uri="{BB962C8B-B14F-4D97-AF65-F5344CB8AC3E}">
        <p14:creationId xmlns:p14="http://schemas.microsoft.com/office/powerpoint/2010/main" val="16305648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018CE-D8D8-417F-90CD-261E90E3D132}"/>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DEVELOPER SKILLS &amp; VS CODE SETUP</a:t>
            </a:r>
          </a:p>
        </p:txBody>
      </p:sp>
    </p:spTree>
    <p:extLst>
      <p:ext uri="{BB962C8B-B14F-4D97-AF65-F5344CB8AC3E}">
        <p14:creationId xmlns:p14="http://schemas.microsoft.com/office/powerpoint/2010/main" val="16220086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80850A-9C97-4F84-8E07-27397A2214CD}"/>
              </a:ext>
            </a:extLst>
          </p:cNvPr>
          <p:cNvPicPr>
            <a:picLocks noChangeAspect="1"/>
          </p:cNvPicPr>
          <p:nvPr/>
        </p:nvPicPr>
        <p:blipFill>
          <a:blip r:embed="rId2"/>
          <a:stretch>
            <a:fillRect/>
          </a:stretch>
        </p:blipFill>
        <p:spPr>
          <a:xfrm>
            <a:off x="753533" y="1006355"/>
            <a:ext cx="8398933" cy="5747575"/>
          </a:xfrm>
          <a:prstGeom prst="rect">
            <a:avLst/>
          </a:prstGeom>
        </p:spPr>
      </p:pic>
      <p:sp>
        <p:nvSpPr>
          <p:cNvPr id="4" name="TextBox 3">
            <a:extLst>
              <a:ext uri="{FF2B5EF4-FFF2-40B4-BE49-F238E27FC236}">
                <a16:creationId xmlns:a16="http://schemas.microsoft.com/office/drawing/2014/main" id="{25E17C84-5438-4D97-A3CC-0A9AF2B3374C}"/>
              </a:ext>
            </a:extLst>
          </p:cNvPr>
          <p:cNvSpPr txBox="1"/>
          <p:nvPr/>
        </p:nvSpPr>
        <p:spPr>
          <a:xfrm>
            <a:off x="644882" y="199519"/>
            <a:ext cx="887165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install prettier into vs code and restart it. This automatically format our code according to coding conventions.</a:t>
            </a:r>
          </a:p>
          <a:p>
            <a:endParaRPr lang="en-GB" dirty="0"/>
          </a:p>
        </p:txBody>
      </p:sp>
    </p:spTree>
    <p:extLst>
      <p:ext uri="{BB962C8B-B14F-4D97-AF65-F5344CB8AC3E}">
        <p14:creationId xmlns:p14="http://schemas.microsoft.com/office/powerpoint/2010/main" val="28663492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5A1276-405B-40E6-B2B1-AE8E036E4B0E}"/>
              </a:ext>
            </a:extLst>
          </p:cNvPr>
          <p:cNvPicPr>
            <a:picLocks noChangeAspect="1"/>
          </p:cNvPicPr>
          <p:nvPr/>
        </p:nvPicPr>
        <p:blipFill>
          <a:blip r:embed="rId2"/>
          <a:stretch>
            <a:fillRect/>
          </a:stretch>
        </p:blipFill>
        <p:spPr>
          <a:xfrm>
            <a:off x="654756" y="906643"/>
            <a:ext cx="8405459" cy="5731400"/>
          </a:xfrm>
          <a:prstGeom prst="rect">
            <a:avLst/>
          </a:prstGeom>
        </p:spPr>
      </p:pic>
      <p:sp>
        <p:nvSpPr>
          <p:cNvPr id="4" name="TextBox 3">
            <a:extLst>
              <a:ext uri="{FF2B5EF4-FFF2-40B4-BE49-F238E27FC236}">
                <a16:creationId xmlns:a16="http://schemas.microsoft.com/office/drawing/2014/main" id="{6A0D31EC-7D83-43AC-B35C-8F7B393D8893}"/>
              </a:ext>
            </a:extLst>
          </p:cNvPr>
          <p:cNvSpPr txBox="1"/>
          <p:nvPr/>
        </p:nvSpPr>
        <p:spPr>
          <a:xfrm>
            <a:off x="644882" y="199519"/>
            <a:ext cx="887165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Activate prettier as the default formatter in settings.</a:t>
            </a:r>
            <a:endParaRPr lang="en-GB" dirty="0"/>
          </a:p>
        </p:txBody>
      </p:sp>
    </p:spTree>
    <p:extLst>
      <p:ext uri="{BB962C8B-B14F-4D97-AF65-F5344CB8AC3E}">
        <p14:creationId xmlns:p14="http://schemas.microsoft.com/office/powerpoint/2010/main" val="14500670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3A6949-566F-490A-9A9B-74B6AD9CD4BF}"/>
              </a:ext>
            </a:extLst>
          </p:cNvPr>
          <p:cNvPicPr>
            <a:picLocks noChangeAspect="1"/>
          </p:cNvPicPr>
          <p:nvPr/>
        </p:nvPicPr>
        <p:blipFill>
          <a:blip r:embed="rId2"/>
          <a:stretch>
            <a:fillRect/>
          </a:stretch>
        </p:blipFill>
        <p:spPr>
          <a:xfrm>
            <a:off x="632177" y="853281"/>
            <a:ext cx="8423275" cy="5776471"/>
          </a:xfrm>
          <a:prstGeom prst="rect">
            <a:avLst/>
          </a:prstGeom>
        </p:spPr>
      </p:pic>
      <p:sp>
        <p:nvSpPr>
          <p:cNvPr id="4" name="TextBox 3">
            <a:extLst>
              <a:ext uri="{FF2B5EF4-FFF2-40B4-BE49-F238E27FC236}">
                <a16:creationId xmlns:a16="http://schemas.microsoft.com/office/drawing/2014/main" id="{0B2A599E-0EFF-49D5-9121-60C1C5E7DC89}"/>
              </a:ext>
            </a:extLst>
          </p:cNvPr>
          <p:cNvSpPr txBox="1"/>
          <p:nvPr/>
        </p:nvSpPr>
        <p:spPr>
          <a:xfrm>
            <a:off x="644882" y="199519"/>
            <a:ext cx="887165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Install Live server. This will automatically reload the browser on code changes. Use the go live button at the bottom of the page.</a:t>
            </a:r>
            <a:endParaRPr lang="en-GB" dirty="0"/>
          </a:p>
        </p:txBody>
      </p:sp>
    </p:spTree>
    <p:extLst>
      <p:ext uri="{BB962C8B-B14F-4D97-AF65-F5344CB8AC3E}">
        <p14:creationId xmlns:p14="http://schemas.microsoft.com/office/powerpoint/2010/main" val="31460665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561E6-E372-43DA-B538-9FFB909D826D}"/>
              </a:ext>
            </a:extLst>
          </p:cNvPr>
          <p:cNvSpPr txBox="1"/>
          <p:nvPr/>
        </p:nvSpPr>
        <p:spPr>
          <a:xfrm>
            <a:off x="187945" y="124178"/>
            <a:ext cx="7796300" cy="584775"/>
          </a:xfrm>
          <a:prstGeom prst="rect">
            <a:avLst/>
          </a:prstGeom>
          <a:noFill/>
        </p:spPr>
        <p:txBody>
          <a:bodyPr wrap="square">
            <a:spAutoFit/>
          </a:bodyPr>
          <a:lstStyle/>
          <a:p>
            <a:r>
              <a:rPr lang="en-GB" sz="3200" b="0" i="0" dirty="0">
                <a:solidFill>
                  <a:srgbClr val="1C1D1F"/>
                </a:solidFill>
                <a:effectLst/>
              </a:rPr>
              <a:t>Debugging</a:t>
            </a:r>
          </a:p>
        </p:txBody>
      </p:sp>
      <p:sp>
        <p:nvSpPr>
          <p:cNvPr id="3" name="TextBox 2">
            <a:extLst>
              <a:ext uri="{FF2B5EF4-FFF2-40B4-BE49-F238E27FC236}">
                <a16:creationId xmlns:a16="http://schemas.microsoft.com/office/drawing/2014/main" id="{12CB69F6-E8ED-447C-8D93-231FEDEEC1A3}"/>
              </a:ext>
            </a:extLst>
          </p:cNvPr>
          <p:cNvSpPr txBox="1"/>
          <p:nvPr/>
        </p:nvSpPr>
        <p:spPr>
          <a:xfrm>
            <a:off x="485012" y="1204256"/>
            <a:ext cx="1388534" cy="523220"/>
          </a:xfrm>
          <a:prstGeom prst="rect">
            <a:avLst/>
          </a:prstGeom>
          <a:solidFill>
            <a:srgbClr val="FF0000"/>
          </a:solidFill>
        </p:spPr>
        <p:txBody>
          <a:bodyPr wrap="square" rtlCol="0">
            <a:spAutoFit/>
          </a:bodyPr>
          <a:lstStyle/>
          <a:p>
            <a:pPr algn="ctr"/>
            <a:r>
              <a:rPr lang="en-GB" sz="2800" b="1" dirty="0"/>
              <a:t>Identify</a:t>
            </a:r>
          </a:p>
        </p:txBody>
      </p:sp>
      <p:sp>
        <p:nvSpPr>
          <p:cNvPr id="4" name="TextBox 3">
            <a:extLst>
              <a:ext uri="{FF2B5EF4-FFF2-40B4-BE49-F238E27FC236}">
                <a16:creationId xmlns:a16="http://schemas.microsoft.com/office/drawing/2014/main" id="{B4949F4F-278D-4EED-A5B2-F8F7F23A8D71}"/>
              </a:ext>
            </a:extLst>
          </p:cNvPr>
          <p:cNvSpPr txBox="1"/>
          <p:nvPr/>
        </p:nvSpPr>
        <p:spPr>
          <a:xfrm>
            <a:off x="2842831" y="1204256"/>
            <a:ext cx="1388534" cy="523220"/>
          </a:xfrm>
          <a:prstGeom prst="rect">
            <a:avLst/>
          </a:prstGeom>
          <a:solidFill>
            <a:srgbClr val="FFC000"/>
          </a:solidFill>
        </p:spPr>
        <p:txBody>
          <a:bodyPr wrap="square" rtlCol="0">
            <a:spAutoFit/>
          </a:bodyPr>
          <a:lstStyle/>
          <a:p>
            <a:pPr algn="ctr"/>
            <a:r>
              <a:rPr lang="en-GB" sz="2800" b="1" dirty="0"/>
              <a:t>Find</a:t>
            </a:r>
          </a:p>
        </p:txBody>
      </p:sp>
      <p:sp>
        <p:nvSpPr>
          <p:cNvPr id="5" name="TextBox 4">
            <a:extLst>
              <a:ext uri="{FF2B5EF4-FFF2-40B4-BE49-F238E27FC236}">
                <a16:creationId xmlns:a16="http://schemas.microsoft.com/office/drawing/2014/main" id="{4E262C6F-B24B-4499-A316-A07DDC114A0B}"/>
              </a:ext>
            </a:extLst>
          </p:cNvPr>
          <p:cNvSpPr txBox="1"/>
          <p:nvPr/>
        </p:nvSpPr>
        <p:spPr>
          <a:xfrm>
            <a:off x="5203692" y="1204256"/>
            <a:ext cx="1388534" cy="523220"/>
          </a:xfrm>
          <a:prstGeom prst="rect">
            <a:avLst/>
          </a:prstGeom>
          <a:solidFill>
            <a:srgbClr val="92D050"/>
          </a:solidFill>
        </p:spPr>
        <p:txBody>
          <a:bodyPr wrap="square" rtlCol="0">
            <a:spAutoFit/>
          </a:bodyPr>
          <a:lstStyle/>
          <a:p>
            <a:pPr algn="ctr"/>
            <a:r>
              <a:rPr lang="en-GB" sz="2800" b="1" dirty="0"/>
              <a:t>Fix</a:t>
            </a:r>
          </a:p>
        </p:txBody>
      </p:sp>
      <p:sp>
        <p:nvSpPr>
          <p:cNvPr id="6" name="TextBox 5">
            <a:extLst>
              <a:ext uri="{FF2B5EF4-FFF2-40B4-BE49-F238E27FC236}">
                <a16:creationId xmlns:a16="http://schemas.microsoft.com/office/drawing/2014/main" id="{629E34DC-DC70-4C9F-8851-A3DD5D8BA3E2}"/>
              </a:ext>
            </a:extLst>
          </p:cNvPr>
          <p:cNvSpPr txBox="1"/>
          <p:nvPr/>
        </p:nvSpPr>
        <p:spPr>
          <a:xfrm>
            <a:off x="7716098" y="1204256"/>
            <a:ext cx="1388534" cy="523220"/>
          </a:xfrm>
          <a:prstGeom prst="rect">
            <a:avLst/>
          </a:prstGeom>
          <a:solidFill>
            <a:schemeClr val="accent1">
              <a:lumMod val="40000"/>
              <a:lumOff val="60000"/>
            </a:schemeClr>
          </a:solidFill>
        </p:spPr>
        <p:txBody>
          <a:bodyPr wrap="square" rtlCol="0">
            <a:spAutoFit/>
          </a:bodyPr>
          <a:lstStyle/>
          <a:p>
            <a:pPr algn="ctr"/>
            <a:r>
              <a:rPr lang="en-GB" sz="2800" b="1" dirty="0"/>
              <a:t>Prevent</a:t>
            </a:r>
          </a:p>
        </p:txBody>
      </p:sp>
      <p:sp>
        <p:nvSpPr>
          <p:cNvPr id="7" name="TextBox 6">
            <a:extLst>
              <a:ext uri="{FF2B5EF4-FFF2-40B4-BE49-F238E27FC236}">
                <a16:creationId xmlns:a16="http://schemas.microsoft.com/office/drawing/2014/main" id="{3DD774A7-8F93-4FAD-BC8C-592C183FF505}"/>
              </a:ext>
            </a:extLst>
          </p:cNvPr>
          <p:cNvSpPr txBox="1"/>
          <p:nvPr/>
        </p:nvSpPr>
        <p:spPr>
          <a:xfrm>
            <a:off x="318054" y="1934817"/>
            <a:ext cx="1948069" cy="646331"/>
          </a:xfrm>
          <a:prstGeom prst="rect">
            <a:avLst/>
          </a:prstGeom>
          <a:noFill/>
        </p:spPr>
        <p:txBody>
          <a:bodyPr wrap="square" rtlCol="0">
            <a:spAutoFit/>
          </a:bodyPr>
          <a:lstStyle/>
          <a:p>
            <a:r>
              <a:rPr lang="en-GB" b="1" dirty="0">
                <a:solidFill>
                  <a:srgbClr val="FF0000"/>
                </a:solidFill>
              </a:rPr>
              <a:t>Becoming aware that there is a bug</a:t>
            </a:r>
          </a:p>
        </p:txBody>
      </p:sp>
      <p:sp>
        <p:nvSpPr>
          <p:cNvPr id="8" name="TextBox 7">
            <a:extLst>
              <a:ext uri="{FF2B5EF4-FFF2-40B4-BE49-F238E27FC236}">
                <a16:creationId xmlns:a16="http://schemas.microsoft.com/office/drawing/2014/main" id="{69BB2153-6A9C-4598-8DA9-2F523F5BEEEF}"/>
              </a:ext>
            </a:extLst>
          </p:cNvPr>
          <p:cNvSpPr txBox="1"/>
          <p:nvPr/>
        </p:nvSpPr>
        <p:spPr>
          <a:xfrm>
            <a:off x="318053" y="2643825"/>
            <a:ext cx="1948069" cy="2862322"/>
          </a:xfrm>
          <a:prstGeom prst="rect">
            <a:avLst/>
          </a:prstGeom>
          <a:noFill/>
        </p:spPr>
        <p:txBody>
          <a:bodyPr wrap="square" rtlCol="0">
            <a:spAutoFit/>
          </a:bodyPr>
          <a:lstStyle/>
          <a:p>
            <a:r>
              <a:rPr lang="en-GB" dirty="0"/>
              <a:t>During Development</a:t>
            </a:r>
          </a:p>
          <a:p>
            <a:endParaRPr lang="en-GB" dirty="0"/>
          </a:p>
          <a:p>
            <a:r>
              <a:rPr lang="en-GB" dirty="0"/>
              <a:t>Testing Software</a:t>
            </a:r>
          </a:p>
          <a:p>
            <a:endParaRPr lang="en-GB" dirty="0"/>
          </a:p>
          <a:p>
            <a:r>
              <a:rPr lang="en-GB" dirty="0"/>
              <a:t>User Reports During production</a:t>
            </a:r>
          </a:p>
          <a:p>
            <a:endParaRPr lang="en-GB" dirty="0"/>
          </a:p>
          <a:p>
            <a:r>
              <a:rPr lang="en-GB" dirty="0"/>
              <a:t>Context: browsers, users etc.</a:t>
            </a:r>
          </a:p>
        </p:txBody>
      </p:sp>
      <p:sp>
        <p:nvSpPr>
          <p:cNvPr id="9" name="TextBox 8">
            <a:extLst>
              <a:ext uri="{FF2B5EF4-FFF2-40B4-BE49-F238E27FC236}">
                <a16:creationId xmlns:a16="http://schemas.microsoft.com/office/drawing/2014/main" id="{A34E56E1-88FC-4CDF-815E-00CD457B30A7}"/>
              </a:ext>
            </a:extLst>
          </p:cNvPr>
          <p:cNvSpPr txBox="1"/>
          <p:nvPr/>
        </p:nvSpPr>
        <p:spPr>
          <a:xfrm>
            <a:off x="2604054" y="1948087"/>
            <a:ext cx="1948069" cy="1200329"/>
          </a:xfrm>
          <a:prstGeom prst="rect">
            <a:avLst/>
          </a:prstGeom>
          <a:noFill/>
        </p:spPr>
        <p:txBody>
          <a:bodyPr wrap="square" rtlCol="0">
            <a:spAutoFit/>
          </a:bodyPr>
          <a:lstStyle/>
          <a:p>
            <a:r>
              <a:rPr lang="en-GB" b="1" dirty="0">
                <a:solidFill>
                  <a:srgbClr val="FF0000"/>
                </a:solidFill>
              </a:rPr>
              <a:t>Isolating where exactly the bug is happening in the code</a:t>
            </a:r>
          </a:p>
        </p:txBody>
      </p:sp>
      <p:sp>
        <p:nvSpPr>
          <p:cNvPr id="10" name="TextBox 9">
            <a:extLst>
              <a:ext uri="{FF2B5EF4-FFF2-40B4-BE49-F238E27FC236}">
                <a16:creationId xmlns:a16="http://schemas.microsoft.com/office/drawing/2014/main" id="{B4502CB3-917C-4DA1-B10D-D132003D4668}"/>
              </a:ext>
            </a:extLst>
          </p:cNvPr>
          <p:cNvSpPr txBox="1"/>
          <p:nvPr/>
        </p:nvSpPr>
        <p:spPr>
          <a:xfrm>
            <a:off x="2604053" y="3266695"/>
            <a:ext cx="1948069" cy="1477328"/>
          </a:xfrm>
          <a:prstGeom prst="rect">
            <a:avLst/>
          </a:prstGeom>
          <a:noFill/>
        </p:spPr>
        <p:txBody>
          <a:bodyPr wrap="square" rtlCol="0">
            <a:spAutoFit/>
          </a:bodyPr>
          <a:lstStyle/>
          <a:p>
            <a:r>
              <a:rPr lang="en-GB" dirty="0"/>
              <a:t>Developer Console (simple Code)</a:t>
            </a:r>
          </a:p>
          <a:p>
            <a:endParaRPr lang="en-GB" dirty="0"/>
          </a:p>
          <a:p>
            <a:r>
              <a:rPr lang="en-GB" dirty="0"/>
              <a:t>Debugger (complex code)</a:t>
            </a:r>
          </a:p>
        </p:txBody>
      </p:sp>
      <p:sp>
        <p:nvSpPr>
          <p:cNvPr id="11" name="TextBox 10">
            <a:extLst>
              <a:ext uri="{FF2B5EF4-FFF2-40B4-BE49-F238E27FC236}">
                <a16:creationId xmlns:a16="http://schemas.microsoft.com/office/drawing/2014/main" id="{D219E1F3-C81F-4E56-96C8-F972046AAA42}"/>
              </a:ext>
            </a:extLst>
          </p:cNvPr>
          <p:cNvSpPr txBox="1"/>
          <p:nvPr/>
        </p:nvSpPr>
        <p:spPr>
          <a:xfrm>
            <a:off x="5019260" y="1934817"/>
            <a:ext cx="1948069" cy="369332"/>
          </a:xfrm>
          <a:prstGeom prst="rect">
            <a:avLst/>
          </a:prstGeom>
          <a:noFill/>
        </p:spPr>
        <p:txBody>
          <a:bodyPr wrap="square" rtlCol="0">
            <a:spAutoFit/>
          </a:bodyPr>
          <a:lstStyle/>
          <a:p>
            <a:r>
              <a:rPr lang="en-GB" b="1" dirty="0">
                <a:solidFill>
                  <a:srgbClr val="FF0000"/>
                </a:solidFill>
              </a:rPr>
              <a:t>Correct the code</a:t>
            </a:r>
          </a:p>
        </p:txBody>
      </p:sp>
      <p:sp>
        <p:nvSpPr>
          <p:cNvPr id="12" name="TextBox 11">
            <a:extLst>
              <a:ext uri="{FF2B5EF4-FFF2-40B4-BE49-F238E27FC236}">
                <a16:creationId xmlns:a16="http://schemas.microsoft.com/office/drawing/2014/main" id="{1B38C979-F748-41F8-B169-FF410911A82B}"/>
              </a:ext>
            </a:extLst>
          </p:cNvPr>
          <p:cNvSpPr txBox="1"/>
          <p:nvPr/>
        </p:nvSpPr>
        <p:spPr>
          <a:xfrm>
            <a:off x="5019259" y="2504899"/>
            <a:ext cx="1948069" cy="923330"/>
          </a:xfrm>
          <a:prstGeom prst="rect">
            <a:avLst/>
          </a:prstGeom>
          <a:noFill/>
        </p:spPr>
        <p:txBody>
          <a:bodyPr wrap="square" rtlCol="0">
            <a:spAutoFit/>
          </a:bodyPr>
          <a:lstStyle/>
          <a:p>
            <a:r>
              <a:rPr lang="en-GB" dirty="0"/>
              <a:t>Replace wrong solution with correct solution</a:t>
            </a:r>
          </a:p>
        </p:txBody>
      </p:sp>
      <p:sp>
        <p:nvSpPr>
          <p:cNvPr id="13" name="TextBox 12">
            <a:extLst>
              <a:ext uri="{FF2B5EF4-FFF2-40B4-BE49-F238E27FC236}">
                <a16:creationId xmlns:a16="http://schemas.microsoft.com/office/drawing/2014/main" id="{13B9AA47-6CE2-430A-BA10-9C6D1B65D06B}"/>
              </a:ext>
            </a:extLst>
          </p:cNvPr>
          <p:cNvSpPr txBox="1"/>
          <p:nvPr/>
        </p:nvSpPr>
        <p:spPr>
          <a:xfrm>
            <a:off x="7504044" y="1934817"/>
            <a:ext cx="1948069" cy="646331"/>
          </a:xfrm>
          <a:prstGeom prst="rect">
            <a:avLst/>
          </a:prstGeom>
          <a:noFill/>
        </p:spPr>
        <p:txBody>
          <a:bodyPr wrap="square" rtlCol="0">
            <a:spAutoFit/>
          </a:bodyPr>
          <a:lstStyle/>
          <a:p>
            <a:r>
              <a:rPr lang="en-GB" b="1" dirty="0">
                <a:solidFill>
                  <a:srgbClr val="FF0000"/>
                </a:solidFill>
              </a:rPr>
              <a:t>Prevent it from happening again.</a:t>
            </a:r>
          </a:p>
        </p:txBody>
      </p:sp>
      <p:sp>
        <p:nvSpPr>
          <p:cNvPr id="14" name="TextBox 13">
            <a:extLst>
              <a:ext uri="{FF2B5EF4-FFF2-40B4-BE49-F238E27FC236}">
                <a16:creationId xmlns:a16="http://schemas.microsoft.com/office/drawing/2014/main" id="{9A533AAF-61E0-4F52-9AC1-BB03AF321EB7}"/>
              </a:ext>
            </a:extLst>
          </p:cNvPr>
          <p:cNvSpPr txBox="1"/>
          <p:nvPr/>
        </p:nvSpPr>
        <p:spPr>
          <a:xfrm>
            <a:off x="7504043" y="2643825"/>
            <a:ext cx="1948069" cy="1754326"/>
          </a:xfrm>
          <a:prstGeom prst="rect">
            <a:avLst/>
          </a:prstGeom>
          <a:noFill/>
        </p:spPr>
        <p:txBody>
          <a:bodyPr wrap="square" rtlCol="0">
            <a:spAutoFit/>
          </a:bodyPr>
          <a:lstStyle/>
          <a:p>
            <a:r>
              <a:rPr lang="en-GB" dirty="0"/>
              <a:t>Searching for same bug in similar code</a:t>
            </a:r>
          </a:p>
          <a:p>
            <a:endParaRPr lang="en-GB" dirty="0"/>
          </a:p>
          <a:p>
            <a:r>
              <a:rPr lang="en-GB" dirty="0"/>
              <a:t>Writing tests using testing software.</a:t>
            </a:r>
          </a:p>
        </p:txBody>
      </p:sp>
    </p:spTree>
    <p:extLst>
      <p:ext uri="{BB962C8B-B14F-4D97-AF65-F5344CB8AC3E}">
        <p14:creationId xmlns:p14="http://schemas.microsoft.com/office/powerpoint/2010/main" val="309842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989612-9A28-40B7-AA20-6F7F2574A6BD}"/>
              </a:ext>
            </a:extLst>
          </p:cNvPr>
          <p:cNvSpPr txBox="1"/>
          <p:nvPr/>
        </p:nvSpPr>
        <p:spPr>
          <a:xfrm>
            <a:off x="195469" y="309271"/>
            <a:ext cx="9515061" cy="5755422"/>
          </a:xfrm>
          <a:prstGeom prst="rect">
            <a:avLst/>
          </a:prstGeom>
          <a:noFill/>
        </p:spPr>
        <p:txBody>
          <a:bodyPr wrap="square">
            <a:spAutoFit/>
          </a:bodyPr>
          <a:lstStyle/>
          <a:p>
            <a:r>
              <a:rPr lang="en-GB" sz="1600" b="1" dirty="0">
                <a:solidFill>
                  <a:srgbClr val="6A9955"/>
                </a:solidFill>
                <a:effectLst/>
                <a:latin typeface="Calibri" panose="020F0502020204030204" pitchFamily="34" charset="0"/>
                <a:cs typeface="Calibri" panose="020F0502020204030204" pitchFamily="34" charset="0"/>
              </a:rPr>
              <a:t>////// DEBUGGING //////</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Lets say that from our previous temperature example we need to work in kelvins.</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569CD6"/>
                </a:solidFill>
                <a:effectLst/>
                <a:latin typeface="Calibri" panose="020F0502020204030204" pitchFamily="34" charset="0"/>
                <a:cs typeface="Calibri" panose="020F0502020204030204" pitchFamily="34" charset="0"/>
              </a:rPr>
              <a:t>function</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type: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'temp'</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unit: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 - FIX</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EC9B0"/>
                </a:solidFill>
                <a:effectLst/>
                <a:latin typeface="Calibri" panose="020F0502020204030204" pitchFamily="34" charset="0"/>
                <a:cs typeface="Calibri" panose="020F0502020204030204" pitchFamily="34" charset="0"/>
              </a:rPr>
              <a:t>Number</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prompt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CE9178"/>
                </a:solidFill>
                <a:effectLst/>
                <a:latin typeface="Calibri" panose="020F0502020204030204" pitchFamily="34" charset="0"/>
                <a:cs typeface="Calibri" panose="020F0502020204030204" pitchFamily="34" charset="0"/>
              </a:rPr>
              <a:t>'Degrees 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value: prompt('Degrees celcius:')</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table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console.warn(measmt.value);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console.error(measmt.value);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B5CEA8"/>
                </a:solidFill>
                <a:effectLst/>
                <a:latin typeface="Calibri" panose="020F0502020204030204" pitchFamily="34" charset="0"/>
                <a:cs typeface="Calibri" panose="020F0502020204030204" pitchFamily="34" charset="0"/>
              </a:rPr>
              <a:t>273</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586C0"/>
                </a:solidFill>
                <a:effectLst/>
                <a:latin typeface="Calibri" panose="020F0502020204030204" pitchFamily="34" charset="0"/>
                <a:cs typeface="Calibri" panose="020F0502020204030204" pitchFamily="34" charset="0"/>
              </a:rPr>
              <a:t>return</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a:t>
            </a: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A) IDENTIFY</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log</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a:t>
            </a:r>
          </a:p>
        </p:txBody>
      </p:sp>
      <p:pic>
        <p:nvPicPr>
          <p:cNvPr id="5" name="Picture 4">
            <a:extLst>
              <a:ext uri="{FF2B5EF4-FFF2-40B4-BE49-F238E27FC236}">
                <a16:creationId xmlns:a16="http://schemas.microsoft.com/office/drawing/2014/main" id="{1E1A606C-D418-46C8-A5CD-39818FA59A94}"/>
              </a:ext>
            </a:extLst>
          </p:cNvPr>
          <p:cNvPicPr>
            <a:picLocks noChangeAspect="1"/>
          </p:cNvPicPr>
          <p:nvPr/>
        </p:nvPicPr>
        <p:blipFill>
          <a:blip r:embed="rId2"/>
          <a:stretch>
            <a:fillRect/>
          </a:stretch>
        </p:blipFill>
        <p:spPr>
          <a:xfrm>
            <a:off x="4081670" y="5087882"/>
            <a:ext cx="5628860" cy="1460847"/>
          </a:xfrm>
          <a:prstGeom prst="rect">
            <a:avLst/>
          </a:prstGeom>
        </p:spPr>
      </p:pic>
      <p:sp>
        <p:nvSpPr>
          <p:cNvPr id="6" name="TextBox 5">
            <a:extLst>
              <a:ext uri="{FF2B5EF4-FFF2-40B4-BE49-F238E27FC236}">
                <a16:creationId xmlns:a16="http://schemas.microsoft.com/office/drawing/2014/main" id="{3E188817-3D09-440F-A0BD-95B70AECA48C}"/>
              </a:ext>
            </a:extLst>
          </p:cNvPr>
          <p:cNvSpPr txBox="1"/>
          <p:nvPr/>
        </p:nvSpPr>
        <p:spPr>
          <a:xfrm>
            <a:off x="4752745" y="1514688"/>
            <a:ext cx="4851768"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console has various output options such as a plain log or table to help with debugging.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A good method is to put the variable into console table or log to see if it is an array, number, string etc.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 this example the prompt was returning 10 as a string when it needed to be a number to enter the Celsius to degrees conversion.</a:t>
            </a:r>
            <a:endParaRPr lang="en-GB" dirty="0"/>
          </a:p>
        </p:txBody>
      </p:sp>
    </p:spTree>
    <p:extLst>
      <p:ext uri="{BB962C8B-B14F-4D97-AF65-F5344CB8AC3E}">
        <p14:creationId xmlns:p14="http://schemas.microsoft.com/office/powerpoint/2010/main" val="214993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F360CF-55FE-48E6-8B67-32CF35CAEA32}"/>
              </a:ext>
            </a:extLst>
          </p:cNvPr>
          <p:cNvPicPr>
            <a:picLocks noChangeAspect="1"/>
          </p:cNvPicPr>
          <p:nvPr/>
        </p:nvPicPr>
        <p:blipFill>
          <a:blip r:embed="rId2"/>
          <a:stretch>
            <a:fillRect/>
          </a:stretch>
        </p:blipFill>
        <p:spPr>
          <a:xfrm>
            <a:off x="125895" y="1869056"/>
            <a:ext cx="9654209" cy="4890712"/>
          </a:xfrm>
          <a:prstGeom prst="rect">
            <a:avLst/>
          </a:prstGeom>
        </p:spPr>
      </p:pic>
      <p:sp>
        <p:nvSpPr>
          <p:cNvPr id="6" name="TextBox 5">
            <a:extLst>
              <a:ext uri="{FF2B5EF4-FFF2-40B4-BE49-F238E27FC236}">
                <a16:creationId xmlns:a16="http://schemas.microsoft.com/office/drawing/2014/main" id="{89BF93DA-0C11-4971-BF54-B0C88D800EE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 the dev tools of chrome, we can go to sources and select our JS file. In the lines of code we can click in the left margin to insert a breakpoint.</a:t>
            </a:r>
          </a:p>
        </p:txBody>
      </p:sp>
      <p:cxnSp>
        <p:nvCxnSpPr>
          <p:cNvPr id="8" name="Straight Arrow Connector 7">
            <a:extLst>
              <a:ext uri="{FF2B5EF4-FFF2-40B4-BE49-F238E27FC236}">
                <a16:creationId xmlns:a16="http://schemas.microsoft.com/office/drawing/2014/main" id="{993DC76B-021A-4125-B40B-CEDB5120B253}"/>
              </a:ext>
            </a:extLst>
          </p:cNvPr>
          <p:cNvCxnSpPr>
            <a:cxnSpLocks/>
          </p:cNvCxnSpPr>
          <p:nvPr/>
        </p:nvCxnSpPr>
        <p:spPr>
          <a:xfrm>
            <a:off x="9090992" y="580423"/>
            <a:ext cx="0" cy="22030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8EC40BB-DAB2-4BA7-9B95-55D04E6CB26F}"/>
              </a:ext>
            </a:extLst>
          </p:cNvPr>
          <p:cNvCxnSpPr>
            <a:cxnSpLocks/>
          </p:cNvCxnSpPr>
          <p:nvPr/>
        </p:nvCxnSpPr>
        <p:spPr>
          <a:xfrm>
            <a:off x="5612296" y="580422"/>
            <a:ext cx="0" cy="14869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E987668-099F-499C-AE7F-8F2E9342C4CD}"/>
              </a:ext>
            </a:extLst>
          </p:cNvPr>
          <p:cNvCxnSpPr>
            <a:cxnSpLocks/>
          </p:cNvCxnSpPr>
          <p:nvPr/>
        </p:nvCxnSpPr>
        <p:spPr>
          <a:xfrm>
            <a:off x="4851953" y="582258"/>
            <a:ext cx="0" cy="257359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A2E1C00-319C-4546-BB2D-79F56F24B518}"/>
              </a:ext>
            </a:extLst>
          </p:cNvPr>
          <p:cNvCxnSpPr>
            <a:cxnSpLocks/>
          </p:cNvCxnSpPr>
          <p:nvPr/>
        </p:nvCxnSpPr>
        <p:spPr>
          <a:xfrm>
            <a:off x="1457739" y="903589"/>
            <a:ext cx="4500770" cy="373734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9156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5C6B65-8F1B-4BDB-AA87-846057B9F712}"/>
              </a:ext>
            </a:extLst>
          </p:cNvPr>
          <p:cNvPicPr>
            <a:picLocks noChangeAspect="1"/>
          </p:cNvPicPr>
          <p:nvPr/>
        </p:nvPicPr>
        <p:blipFill>
          <a:blip r:embed="rId2"/>
          <a:stretch>
            <a:fillRect/>
          </a:stretch>
        </p:blipFill>
        <p:spPr>
          <a:xfrm>
            <a:off x="165652" y="1863094"/>
            <a:ext cx="9574696" cy="4836413"/>
          </a:xfrm>
          <a:prstGeom prst="rect">
            <a:avLst/>
          </a:prstGeom>
        </p:spPr>
      </p:pic>
      <p:sp>
        <p:nvSpPr>
          <p:cNvPr id="4" name="TextBox 3">
            <a:extLst>
              <a:ext uri="{FF2B5EF4-FFF2-40B4-BE49-F238E27FC236}">
                <a16:creationId xmlns:a16="http://schemas.microsoft.com/office/drawing/2014/main" id="{31656044-8D29-4462-9D97-457566B6E1D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reload the page with the breakpoint we can see a button called debugger paused. When we press this button the code will resume execution from the beginning up to the breakpoint.</a:t>
            </a:r>
          </a:p>
        </p:txBody>
      </p:sp>
      <p:cxnSp>
        <p:nvCxnSpPr>
          <p:cNvPr id="5" name="Straight Arrow Connector 4">
            <a:extLst>
              <a:ext uri="{FF2B5EF4-FFF2-40B4-BE49-F238E27FC236}">
                <a16:creationId xmlns:a16="http://schemas.microsoft.com/office/drawing/2014/main" id="{90F36075-25D1-46D7-A257-60B538A232B9}"/>
              </a:ext>
            </a:extLst>
          </p:cNvPr>
          <p:cNvCxnSpPr>
            <a:cxnSpLocks/>
          </p:cNvCxnSpPr>
          <p:nvPr/>
        </p:nvCxnSpPr>
        <p:spPr>
          <a:xfrm>
            <a:off x="8309113" y="903589"/>
            <a:ext cx="0" cy="14287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7965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282FCF-58A5-4274-96AA-06EED970EF7F}"/>
              </a:ext>
            </a:extLst>
          </p:cNvPr>
          <p:cNvPicPr>
            <a:picLocks noChangeAspect="1"/>
          </p:cNvPicPr>
          <p:nvPr/>
        </p:nvPicPr>
        <p:blipFill>
          <a:blip r:embed="rId2"/>
          <a:stretch>
            <a:fillRect/>
          </a:stretch>
        </p:blipFill>
        <p:spPr>
          <a:xfrm>
            <a:off x="245165" y="1472879"/>
            <a:ext cx="9415670" cy="4742299"/>
          </a:xfrm>
          <a:prstGeom prst="rect">
            <a:avLst/>
          </a:prstGeom>
        </p:spPr>
      </p:pic>
      <p:sp>
        <p:nvSpPr>
          <p:cNvPr id="4" name="TextBox 3">
            <a:extLst>
              <a:ext uri="{FF2B5EF4-FFF2-40B4-BE49-F238E27FC236}">
                <a16:creationId xmlns:a16="http://schemas.microsoft.com/office/drawing/2014/main" id="{5EBAE2D0-32CA-4580-8780-26A7C4E877B1}"/>
              </a:ext>
            </a:extLst>
          </p:cNvPr>
          <p:cNvSpPr txBox="1"/>
          <p:nvPr/>
        </p:nvSpPr>
        <p:spPr>
          <a:xfrm>
            <a:off x="125894" y="204250"/>
            <a:ext cx="965420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After pressing the resume button the code runs until it pauses on the previously set breakpoint. In the scope window the results of the last executed piece of code before the breakpoint will be shown for analysis. The script window shows the last executed line in the code before the breakpoint and the breakpoint is highlighted.</a:t>
            </a:r>
          </a:p>
        </p:txBody>
      </p:sp>
      <p:cxnSp>
        <p:nvCxnSpPr>
          <p:cNvPr id="5" name="Straight Arrow Connector 4">
            <a:extLst>
              <a:ext uri="{FF2B5EF4-FFF2-40B4-BE49-F238E27FC236}">
                <a16:creationId xmlns:a16="http://schemas.microsoft.com/office/drawing/2014/main" id="{C457081B-5A0D-4524-B50B-132F55F4BB63}"/>
              </a:ext>
            </a:extLst>
          </p:cNvPr>
          <p:cNvCxnSpPr>
            <a:cxnSpLocks/>
          </p:cNvCxnSpPr>
          <p:nvPr/>
        </p:nvCxnSpPr>
        <p:spPr>
          <a:xfrm>
            <a:off x="8269357" y="1046923"/>
            <a:ext cx="0" cy="108667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7E17ECC-7835-46FE-A4EA-FC1C36497749}"/>
              </a:ext>
            </a:extLst>
          </p:cNvPr>
          <p:cNvCxnSpPr>
            <a:cxnSpLocks/>
          </p:cNvCxnSpPr>
          <p:nvPr/>
        </p:nvCxnSpPr>
        <p:spPr>
          <a:xfrm>
            <a:off x="8766314" y="1046923"/>
            <a:ext cx="0" cy="153725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837CD25-C325-4B31-8438-BF268F2F3AA9}"/>
              </a:ext>
            </a:extLst>
          </p:cNvPr>
          <p:cNvCxnSpPr>
            <a:cxnSpLocks/>
          </p:cNvCxnSpPr>
          <p:nvPr/>
        </p:nvCxnSpPr>
        <p:spPr>
          <a:xfrm>
            <a:off x="5062331" y="1046923"/>
            <a:ext cx="0" cy="222162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9D4D586-CC7E-4D2A-8040-06A694CE3CB9}"/>
              </a:ext>
            </a:extLst>
          </p:cNvPr>
          <p:cNvCxnSpPr>
            <a:cxnSpLocks/>
          </p:cNvCxnSpPr>
          <p:nvPr/>
        </p:nvCxnSpPr>
        <p:spPr>
          <a:xfrm>
            <a:off x="5837583" y="1046923"/>
            <a:ext cx="0" cy="26636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55A0AD7-978A-4556-8B61-840EB1163DBD}"/>
              </a:ext>
            </a:extLst>
          </p:cNvPr>
          <p:cNvSpPr txBox="1"/>
          <p:nvPr/>
        </p:nvSpPr>
        <p:spPr>
          <a:xfrm>
            <a:off x="235226" y="6211669"/>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finished with the debugger, don’t forget to remove the breakpoint by clicking on the blue tab in the left margin.</a:t>
            </a:r>
          </a:p>
        </p:txBody>
      </p:sp>
      <p:cxnSp>
        <p:nvCxnSpPr>
          <p:cNvPr id="24" name="Straight Arrow Connector 23">
            <a:extLst>
              <a:ext uri="{FF2B5EF4-FFF2-40B4-BE49-F238E27FC236}">
                <a16:creationId xmlns:a16="http://schemas.microsoft.com/office/drawing/2014/main" id="{1AC2A321-351D-4239-B88C-A4DD8D3B2AF3}"/>
              </a:ext>
            </a:extLst>
          </p:cNvPr>
          <p:cNvCxnSpPr>
            <a:cxnSpLocks/>
          </p:cNvCxnSpPr>
          <p:nvPr/>
        </p:nvCxnSpPr>
        <p:spPr>
          <a:xfrm flipV="1">
            <a:off x="2994992" y="3697357"/>
            <a:ext cx="0" cy="246481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95923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3EAA97-EAD7-4CCB-A920-72EE3D5D00C8}"/>
              </a:ext>
            </a:extLst>
          </p:cNvPr>
          <p:cNvSpPr txBox="1"/>
          <p:nvPr/>
        </p:nvSpPr>
        <p:spPr>
          <a:xfrm>
            <a:off x="175592" y="274290"/>
            <a:ext cx="9730408" cy="630942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DEBUGGING 2: Here we have changed the previous code to start the min and max at zero rather than the first values of the arrays. The temperature array values are modified also.</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EFDA2F6-3F30-4BF5-968A-F9A03B7053E4}"/>
              </a:ext>
            </a:extLst>
          </p:cNvPr>
          <p:cNvPicPr>
            <a:picLocks noChangeAspect="1"/>
          </p:cNvPicPr>
          <p:nvPr/>
        </p:nvPicPr>
        <p:blipFill>
          <a:blip r:embed="rId2"/>
          <a:stretch>
            <a:fillRect/>
          </a:stretch>
        </p:blipFill>
        <p:spPr>
          <a:xfrm>
            <a:off x="7107395" y="4108172"/>
            <a:ext cx="2235388" cy="1780733"/>
          </a:xfrm>
          <a:prstGeom prst="rect">
            <a:avLst/>
          </a:prstGeom>
        </p:spPr>
      </p:pic>
      <p:sp>
        <p:nvSpPr>
          <p:cNvPr id="6" name="TextBox 5">
            <a:extLst>
              <a:ext uri="{FF2B5EF4-FFF2-40B4-BE49-F238E27FC236}">
                <a16:creationId xmlns:a16="http://schemas.microsoft.com/office/drawing/2014/main" id="{12ECCDF1-149E-4D7C-993E-812BA4531DD7}"/>
              </a:ext>
            </a:extLst>
          </p:cNvPr>
          <p:cNvSpPr txBox="1"/>
          <p:nvPr/>
        </p:nvSpPr>
        <p:spPr>
          <a:xfrm>
            <a:off x="6105938" y="2432062"/>
            <a:ext cx="362447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code now produces a bug with the output of max temp being 9 and min temp being 0. However looking in the arrays of values we see that the lowest temp is 1.</a:t>
            </a:r>
          </a:p>
        </p:txBody>
      </p:sp>
      <p:cxnSp>
        <p:nvCxnSpPr>
          <p:cNvPr id="7" name="Straight Arrow Connector 6">
            <a:extLst>
              <a:ext uri="{FF2B5EF4-FFF2-40B4-BE49-F238E27FC236}">
                <a16:creationId xmlns:a16="http://schemas.microsoft.com/office/drawing/2014/main" id="{3563CA97-D23F-45C0-A249-7676347F0528}"/>
              </a:ext>
            </a:extLst>
          </p:cNvPr>
          <p:cNvCxnSpPr>
            <a:cxnSpLocks/>
          </p:cNvCxnSpPr>
          <p:nvPr/>
        </p:nvCxnSpPr>
        <p:spPr>
          <a:xfrm flipV="1">
            <a:off x="3034748" y="4489175"/>
            <a:ext cx="4591879" cy="7189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27E8063-0A56-4A71-8DB6-D326A2EDF556}"/>
              </a:ext>
            </a:extLst>
          </p:cNvPr>
          <p:cNvCxnSpPr>
            <a:cxnSpLocks/>
          </p:cNvCxnSpPr>
          <p:nvPr/>
        </p:nvCxnSpPr>
        <p:spPr>
          <a:xfrm flipV="1">
            <a:off x="2650435" y="5348233"/>
            <a:ext cx="5241234" cy="9754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13ACBCA-756C-43E7-A4F0-028840078933}"/>
              </a:ext>
            </a:extLst>
          </p:cNvPr>
          <p:cNvCxnSpPr>
            <a:cxnSpLocks/>
          </p:cNvCxnSpPr>
          <p:nvPr/>
        </p:nvCxnSpPr>
        <p:spPr>
          <a:xfrm flipH="1" flipV="1">
            <a:off x="3140765" y="1311965"/>
            <a:ext cx="2965173" cy="15107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728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84E7-186E-45AD-B487-85835577A35B}"/>
              </a:ext>
            </a:extLst>
          </p:cNvPr>
          <p:cNvSpPr txBox="1">
            <a:spLocks/>
          </p:cNvSpPr>
          <p:nvPr/>
        </p:nvSpPr>
        <p:spPr>
          <a:xfrm>
            <a:off x="474132" y="223877"/>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Let, const &amp; var – 3 ways to define variables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55DBE8DF-1FC8-48F6-A7E0-B94CE9D7D884}"/>
              </a:ext>
            </a:extLst>
          </p:cNvPr>
          <p:cNvSpPr txBox="1"/>
          <p:nvPr/>
        </p:nvSpPr>
        <p:spPr>
          <a:xfrm>
            <a:off x="149576" y="2460766"/>
            <a:ext cx="2510673" cy="646331"/>
          </a:xfrm>
          <a:prstGeom prst="rect">
            <a:avLst/>
          </a:prstGeom>
          <a:noFill/>
        </p:spPr>
        <p:txBody>
          <a:bodyPr wrap="square" rtlCol="0">
            <a:spAutoFit/>
          </a:bodyPr>
          <a:lstStyle/>
          <a:p>
            <a:r>
              <a:rPr lang="en-GB" dirty="0"/>
              <a:t>Var is the old way to define variables pre ES6.</a:t>
            </a:r>
            <a:endParaRPr lang="en-GB" i="1" dirty="0"/>
          </a:p>
        </p:txBody>
      </p:sp>
      <p:sp>
        <p:nvSpPr>
          <p:cNvPr id="4" name="TextBox 3">
            <a:extLst>
              <a:ext uri="{FF2B5EF4-FFF2-40B4-BE49-F238E27FC236}">
                <a16:creationId xmlns:a16="http://schemas.microsoft.com/office/drawing/2014/main" id="{5988D466-D125-4BFC-8BC9-34D6D3D2CE7A}"/>
              </a:ext>
            </a:extLst>
          </p:cNvPr>
          <p:cNvSpPr txBox="1"/>
          <p:nvPr/>
        </p:nvSpPr>
        <p:spPr>
          <a:xfrm>
            <a:off x="474132" y="1014216"/>
            <a:ext cx="1861562" cy="1446550"/>
          </a:xfrm>
          <a:prstGeom prst="rect">
            <a:avLst/>
          </a:prstGeom>
          <a:noFill/>
        </p:spPr>
        <p:txBody>
          <a:bodyPr wrap="square" rtlCol="0">
            <a:spAutoFit/>
          </a:bodyPr>
          <a:lstStyle/>
          <a:p>
            <a:r>
              <a:rPr lang="en-GB" sz="8800" b="1" dirty="0"/>
              <a:t>var</a:t>
            </a:r>
          </a:p>
        </p:txBody>
      </p:sp>
      <p:sp>
        <p:nvSpPr>
          <p:cNvPr id="5" name="TextBox 4">
            <a:extLst>
              <a:ext uri="{FF2B5EF4-FFF2-40B4-BE49-F238E27FC236}">
                <a16:creationId xmlns:a16="http://schemas.microsoft.com/office/drawing/2014/main" id="{E1668536-563D-4327-BC58-DBA49A10DA7B}"/>
              </a:ext>
            </a:extLst>
          </p:cNvPr>
          <p:cNvSpPr txBox="1"/>
          <p:nvPr/>
        </p:nvSpPr>
        <p:spPr>
          <a:xfrm>
            <a:off x="2690127" y="1014216"/>
            <a:ext cx="1861562" cy="1446550"/>
          </a:xfrm>
          <a:prstGeom prst="rect">
            <a:avLst/>
          </a:prstGeom>
          <a:noFill/>
        </p:spPr>
        <p:txBody>
          <a:bodyPr wrap="square" rtlCol="0">
            <a:spAutoFit/>
          </a:bodyPr>
          <a:lstStyle/>
          <a:p>
            <a:r>
              <a:rPr lang="en-GB" sz="8800" b="1" dirty="0"/>
              <a:t>let</a:t>
            </a:r>
          </a:p>
        </p:txBody>
      </p:sp>
      <p:sp>
        <p:nvSpPr>
          <p:cNvPr id="6" name="TextBox 5">
            <a:extLst>
              <a:ext uri="{FF2B5EF4-FFF2-40B4-BE49-F238E27FC236}">
                <a16:creationId xmlns:a16="http://schemas.microsoft.com/office/drawing/2014/main" id="{B16A0447-C8F7-41FF-A34F-64D32BD2518C}"/>
              </a:ext>
            </a:extLst>
          </p:cNvPr>
          <p:cNvSpPr txBox="1"/>
          <p:nvPr/>
        </p:nvSpPr>
        <p:spPr>
          <a:xfrm>
            <a:off x="5297305" y="1015380"/>
            <a:ext cx="2881492" cy="1446550"/>
          </a:xfrm>
          <a:prstGeom prst="rect">
            <a:avLst/>
          </a:prstGeom>
          <a:noFill/>
        </p:spPr>
        <p:txBody>
          <a:bodyPr wrap="square" rtlCol="0">
            <a:spAutoFit/>
          </a:bodyPr>
          <a:lstStyle/>
          <a:p>
            <a:r>
              <a:rPr lang="en-GB" sz="8800" b="1" dirty="0"/>
              <a:t>const</a:t>
            </a:r>
          </a:p>
        </p:txBody>
      </p:sp>
      <p:sp>
        <p:nvSpPr>
          <p:cNvPr id="7" name="TextBox 6">
            <a:extLst>
              <a:ext uri="{FF2B5EF4-FFF2-40B4-BE49-F238E27FC236}">
                <a16:creationId xmlns:a16="http://schemas.microsoft.com/office/drawing/2014/main" id="{A515295F-32E4-458A-B226-0F21C05C22DA}"/>
              </a:ext>
            </a:extLst>
          </p:cNvPr>
          <p:cNvSpPr txBox="1"/>
          <p:nvPr/>
        </p:nvSpPr>
        <p:spPr>
          <a:xfrm>
            <a:off x="2784969" y="2460766"/>
            <a:ext cx="1967649" cy="1477328"/>
          </a:xfrm>
          <a:prstGeom prst="rect">
            <a:avLst/>
          </a:prstGeom>
          <a:noFill/>
        </p:spPr>
        <p:txBody>
          <a:bodyPr wrap="square" rtlCol="0">
            <a:spAutoFit/>
          </a:bodyPr>
          <a:lstStyle/>
          <a:p>
            <a:r>
              <a:rPr lang="en-GB" dirty="0"/>
              <a:t>Let is used to define variables that may change later on in our code.</a:t>
            </a:r>
            <a:endParaRPr lang="en-GB" i="1" dirty="0"/>
          </a:p>
        </p:txBody>
      </p:sp>
      <p:sp>
        <p:nvSpPr>
          <p:cNvPr id="8" name="TextBox 7">
            <a:extLst>
              <a:ext uri="{FF2B5EF4-FFF2-40B4-BE49-F238E27FC236}">
                <a16:creationId xmlns:a16="http://schemas.microsoft.com/office/drawing/2014/main" id="{C4C160EE-530A-4E05-8D21-C5EBD65E633D}"/>
              </a:ext>
            </a:extLst>
          </p:cNvPr>
          <p:cNvSpPr txBox="1"/>
          <p:nvPr/>
        </p:nvSpPr>
        <p:spPr>
          <a:xfrm>
            <a:off x="2784969" y="4011054"/>
            <a:ext cx="1967649" cy="1477328"/>
          </a:xfrm>
          <a:prstGeom prst="rect">
            <a:avLst/>
          </a:prstGeom>
          <a:noFill/>
        </p:spPr>
        <p:txBody>
          <a:bodyPr wrap="square" rtlCol="0">
            <a:spAutoFit/>
          </a:bodyPr>
          <a:lstStyle/>
          <a:p>
            <a:r>
              <a:rPr lang="en-GB" dirty="0"/>
              <a:t>For example age is a variable that may change. It mutates yearly increasing by one.</a:t>
            </a:r>
            <a:endParaRPr lang="en-GB" i="1" dirty="0"/>
          </a:p>
        </p:txBody>
      </p:sp>
      <p:sp>
        <p:nvSpPr>
          <p:cNvPr id="9" name="TextBox 8">
            <a:extLst>
              <a:ext uri="{FF2B5EF4-FFF2-40B4-BE49-F238E27FC236}">
                <a16:creationId xmlns:a16="http://schemas.microsoft.com/office/drawing/2014/main" id="{FF529DD0-6E84-4BA0-9858-9B173ACD72CE}"/>
              </a:ext>
            </a:extLst>
          </p:cNvPr>
          <p:cNvSpPr txBox="1"/>
          <p:nvPr/>
        </p:nvSpPr>
        <p:spPr>
          <a:xfrm>
            <a:off x="5297305" y="2460765"/>
            <a:ext cx="4459119" cy="646331"/>
          </a:xfrm>
          <a:prstGeom prst="rect">
            <a:avLst/>
          </a:prstGeom>
          <a:noFill/>
        </p:spPr>
        <p:txBody>
          <a:bodyPr wrap="square" rtlCol="0">
            <a:spAutoFit/>
          </a:bodyPr>
          <a:lstStyle/>
          <a:p>
            <a:r>
              <a:rPr lang="en-GB" dirty="0"/>
              <a:t>Cosnt is used to define variables that never change.</a:t>
            </a:r>
            <a:endParaRPr lang="en-GB" i="1" dirty="0"/>
          </a:p>
        </p:txBody>
      </p:sp>
      <p:sp>
        <p:nvSpPr>
          <p:cNvPr id="10" name="TextBox 9">
            <a:extLst>
              <a:ext uri="{FF2B5EF4-FFF2-40B4-BE49-F238E27FC236}">
                <a16:creationId xmlns:a16="http://schemas.microsoft.com/office/drawing/2014/main" id="{523BD5A2-36BF-40CA-97DD-C3DCD520191A}"/>
              </a:ext>
            </a:extLst>
          </p:cNvPr>
          <p:cNvSpPr txBox="1"/>
          <p:nvPr/>
        </p:nvSpPr>
        <p:spPr>
          <a:xfrm>
            <a:off x="5297305" y="3143454"/>
            <a:ext cx="4354695" cy="923330"/>
          </a:xfrm>
          <a:prstGeom prst="rect">
            <a:avLst/>
          </a:prstGeom>
          <a:noFill/>
        </p:spPr>
        <p:txBody>
          <a:bodyPr wrap="square" rtlCol="0">
            <a:spAutoFit/>
          </a:bodyPr>
          <a:lstStyle/>
          <a:p>
            <a:r>
              <a:rPr lang="en-GB" dirty="0"/>
              <a:t>For example date of birth. This is an immutable variable because the birthday of a person can never change.</a:t>
            </a:r>
            <a:endParaRPr lang="en-GB" i="1" dirty="0"/>
          </a:p>
        </p:txBody>
      </p:sp>
      <p:sp>
        <p:nvSpPr>
          <p:cNvPr id="11" name="TextBox 10">
            <a:extLst>
              <a:ext uri="{FF2B5EF4-FFF2-40B4-BE49-F238E27FC236}">
                <a16:creationId xmlns:a16="http://schemas.microsoft.com/office/drawing/2014/main" id="{D9D5E71A-6E64-4EE6-9FE3-2E78652E10D5}"/>
              </a:ext>
            </a:extLst>
          </p:cNvPr>
          <p:cNvSpPr txBox="1"/>
          <p:nvPr/>
        </p:nvSpPr>
        <p:spPr>
          <a:xfrm>
            <a:off x="5303254" y="4092700"/>
            <a:ext cx="4348746" cy="646331"/>
          </a:xfrm>
          <a:prstGeom prst="rect">
            <a:avLst/>
          </a:prstGeom>
          <a:noFill/>
        </p:spPr>
        <p:txBody>
          <a:bodyPr wrap="square" rtlCol="0">
            <a:spAutoFit/>
          </a:bodyPr>
          <a:lstStyle/>
          <a:p>
            <a:r>
              <a:rPr lang="en-GB" dirty="0"/>
              <a:t>Because a const variable is immutable we cannot declare and empty variable.</a:t>
            </a:r>
            <a:endParaRPr lang="en-GB" i="1" dirty="0"/>
          </a:p>
        </p:txBody>
      </p:sp>
      <p:sp>
        <p:nvSpPr>
          <p:cNvPr id="12" name="TextBox 11">
            <a:extLst>
              <a:ext uri="{FF2B5EF4-FFF2-40B4-BE49-F238E27FC236}">
                <a16:creationId xmlns:a16="http://schemas.microsoft.com/office/drawing/2014/main" id="{7A142460-9F3F-4995-A4F7-600841667FA1}"/>
              </a:ext>
            </a:extLst>
          </p:cNvPr>
          <p:cNvSpPr txBox="1"/>
          <p:nvPr/>
        </p:nvSpPr>
        <p:spPr>
          <a:xfrm>
            <a:off x="5303254" y="4761609"/>
            <a:ext cx="4348746" cy="1200329"/>
          </a:xfrm>
          <a:prstGeom prst="rect">
            <a:avLst/>
          </a:prstGeom>
          <a:noFill/>
        </p:spPr>
        <p:txBody>
          <a:bodyPr wrap="square" rtlCol="0">
            <a:spAutoFit/>
          </a:bodyPr>
          <a:lstStyle/>
          <a:p>
            <a:r>
              <a:rPr lang="en-GB" dirty="0"/>
              <a:t>Const should always be used in preference to let unless you are absolutely sure that the variable will mutate later in the code. This is to avoid possible future bugs.</a:t>
            </a:r>
            <a:endParaRPr lang="en-GB" i="1" dirty="0"/>
          </a:p>
        </p:txBody>
      </p:sp>
      <p:sp>
        <p:nvSpPr>
          <p:cNvPr id="13" name="TextBox 12">
            <a:extLst>
              <a:ext uri="{FF2B5EF4-FFF2-40B4-BE49-F238E27FC236}">
                <a16:creationId xmlns:a16="http://schemas.microsoft.com/office/drawing/2014/main" id="{37A3C244-0A24-4DBA-8028-4EAEE0FE6C5B}"/>
              </a:ext>
            </a:extLst>
          </p:cNvPr>
          <p:cNvSpPr txBox="1"/>
          <p:nvPr/>
        </p:nvSpPr>
        <p:spPr>
          <a:xfrm>
            <a:off x="179454" y="3143454"/>
            <a:ext cx="2510673" cy="1477328"/>
          </a:xfrm>
          <a:prstGeom prst="rect">
            <a:avLst/>
          </a:prstGeom>
          <a:noFill/>
        </p:spPr>
        <p:txBody>
          <a:bodyPr wrap="square" rtlCol="0">
            <a:spAutoFit/>
          </a:bodyPr>
          <a:lstStyle/>
          <a:p>
            <a:r>
              <a:rPr lang="en-GB" dirty="0"/>
              <a:t>Var should not be used but may exist in older code. Using var is still valid but it is a bad practice.</a:t>
            </a:r>
            <a:endParaRPr lang="en-GB" i="1" dirty="0"/>
          </a:p>
        </p:txBody>
      </p:sp>
    </p:spTree>
    <p:extLst>
      <p:ext uri="{BB962C8B-B14F-4D97-AF65-F5344CB8AC3E}">
        <p14:creationId xmlns:p14="http://schemas.microsoft.com/office/powerpoint/2010/main" val="23962360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A9C143-6EC3-4D8C-A672-F12B37555812}"/>
              </a:ext>
            </a:extLst>
          </p:cNvPr>
          <p:cNvPicPr>
            <a:picLocks noChangeAspect="1"/>
          </p:cNvPicPr>
          <p:nvPr/>
        </p:nvPicPr>
        <p:blipFill>
          <a:blip r:embed="rId2"/>
          <a:stretch>
            <a:fillRect/>
          </a:stretch>
        </p:blipFill>
        <p:spPr>
          <a:xfrm>
            <a:off x="225288" y="1554614"/>
            <a:ext cx="9336156" cy="4961970"/>
          </a:xfrm>
          <a:prstGeom prst="rect">
            <a:avLst/>
          </a:prstGeom>
        </p:spPr>
      </p:pic>
      <p:sp>
        <p:nvSpPr>
          <p:cNvPr id="4" name="TextBox 3">
            <a:extLst>
              <a:ext uri="{FF2B5EF4-FFF2-40B4-BE49-F238E27FC236}">
                <a16:creationId xmlns:a16="http://schemas.microsoft.com/office/drawing/2014/main" id="{600CA371-6580-4706-BE93-C814E1D6C0D2}"/>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Debugger is especially useful for diagnosing problems in loops. Here I have a breakpoint set at the if statement for max temp and I can see that it has run up to this breakpoint and paused producing a curTemp of three which is the first value in the array.</a:t>
            </a:r>
          </a:p>
        </p:txBody>
      </p:sp>
      <p:cxnSp>
        <p:nvCxnSpPr>
          <p:cNvPr id="5" name="Straight Arrow Connector 4">
            <a:extLst>
              <a:ext uri="{FF2B5EF4-FFF2-40B4-BE49-F238E27FC236}">
                <a16:creationId xmlns:a16="http://schemas.microsoft.com/office/drawing/2014/main" id="{6C4CD099-11E1-4272-A212-AB3ED2FD7731}"/>
              </a:ext>
            </a:extLst>
          </p:cNvPr>
          <p:cNvCxnSpPr>
            <a:cxnSpLocks/>
          </p:cNvCxnSpPr>
          <p:nvPr/>
        </p:nvCxnSpPr>
        <p:spPr>
          <a:xfrm>
            <a:off x="7606748" y="808383"/>
            <a:ext cx="0" cy="176253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0AC83A1-0A97-4DE7-9DB5-14E2C6011FD0}"/>
              </a:ext>
            </a:extLst>
          </p:cNvPr>
          <p:cNvCxnSpPr>
            <a:cxnSpLocks/>
          </p:cNvCxnSpPr>
          <p:nvPr/>
        </p:nvCxnSpPr>
        <p:spPr>
          <a:xfrm>
            <a:off x="6871252" y="808383"/>
            <a:ext cx="0" cy="26206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E8D03FE-8076-4313-BCD9-43CFF376A083}"/>
              </a:ext>
            </a:extLst>
          </p:cNvPr>
          <p:cNvCxnSpPr>
            <a:cxnSpLocks/>
          </p:cNvCxnSpPr>
          <p:nvPr/>
        </p:nvCxnSpPr>
        <p:spPr>
          <a:xfrm>
            <a:off x="2014330" y="1127580"/>
            <a:ext cx="0" cy="242400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938FFF4-8A0A-4CEA-B0D5-DB76988680FE}"/>
              </a:ext>
            </a:extLst>
          </p:cNvPr>
          <p:cNvSpPr txBox="1"/>
          <p:nvPr/>
        </p:nvSpPr>
        <p:spPr>
          <a:xfrm>
            <a:off x="1490872" y="5627057"/>
            <a:ext cx="807057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I hit the resume button the code reverts back to the beginning again running up to the breakpoint again and pausing. This time it gives curTemp of 5 which is the second value in the array. This time the max value is set to 5 because this is the highest value so far in the arrays.</a:t>
            </a:r>
          </a:p>
        </p:txBody>
      </p:sp>
      <p:cxnSp>
        <p:nvCxnSpPr>
          <p:cNvPr id="13" name="Straight Arrow Connector 12">
            <a:extLst>
              <a:ext uri="{FF2B5EF4-FFF2-40B4-BE49-F238E27FC236}">
                <a16:creationId xmlns:a16="http://schemas.microsoft.com/office/drawing/2014/main" id="{E38BC980-FE8D-40D2-9C61-F5EECB3C7F88}"/>
              </a:ext>
            </a:extLst>
          </p:cNvPr>
          <p:cNvCxnSpPr>
            <a:cxnSpLocks/>
          </p:cNvCxnSpPr>
          <p:nvPr/>
        </p:nvCxnSpPr>
        <p:spPr>
          <a:xfrm flipV="1">
            <a:off x="6500192" y="2719038"/>
            <a:ext cx="0" cy="30113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19196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C2165A-AC3A-46A7-AD84-FA06DD11B7F6}"/>
              </a:ext>
            </a:extLst>
          </p:cNvPr>
          <p:cNvPicPr>
            <a:picLocks noChangeAspect="1"/>
          </p:cNvPicPr>
          <p:nvPr/>
        </p:nvPicPr>
        <p:blipFill>
          <a:blip r:embed="rId2"/>
          <a:stretch>
            <a:fillRect/>
          </a:stretch>
        </p:blipFill>
        <p:spPr>
          <a:xfrm>
            <a:off x="245163" y="1262687"/>
            <a:ext cx="9415670" cy="5018014"/>
          </a:xfrm>
          <a:prstGeom prst="rect">
            <a:avLst/>
          </a:prstGeom>
        </p:spPr>
      </p:pic>
      <p:sp>
        <p:nvSpPr>
          <p:cNvPr id="4" name="TextBox 3">
            <a:extLst>
              <a:ext uri="{FF2B5EF4-FFF2-40B4-BE49-F238E27FC236}">
                <a16:creationId xmlns:a16="http://schemas.microsoft.com/office/drawing/2014/main" id="{909FE342-D0F4-4158-8218-B1B435E42963}"/>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I resume the code again it starts from the beginning and runs through the loop getting a curTemp of 1. But note how the min value stays at zero. Note also The screen outputs showing the calculated values in the arrays.</a:t>
            </a:r>
          </a:p>
        </p:txBody>
      </p:sp>
      <p:cxnSp>
        <p:nvCxnSpPr>
          <p:cNvPr id="5" name="Straight Arrow Connector 4">
            <a:extLst>
              <a:ext uri="{FF2B5EF4-FFF2-40B4-BE49-F238E27FC236}">
                <a16:creationId xmlns:a16="http://schemas.microsoft.com/office/drawing/2014/main" id="{E9848829-A34D-4508-B22F-B8FBDE0B1A6E}"/>
              </a:ext>
            </a:extLst>
          </p:cNvPr>
          <p:cNvCxnSpPr>
            <a:cxnSpLocks/>
          </p:cNvCxnSpPr>
          <p:nvPr/>
        </p:nvCxnSpPr>
        <p:spPr>
          <a:xfrm>
            <a:off x="7606748" y="808383"/>
            <a:ext cx="0" cy="143123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E36908-E50A-4CD9-A0CC-57F17D30E530}"/>
              </a:ext>
            </a:extLst>
          </p:cNvPr>
          <p:cNvCxnSpPr>
            <a:cxnSpLocks/>
          </p:cNvCxnSpPr>
          <p:nvPr/>
        </p:nvCxnSpPr>
        <p:spPr>
          <a:xfrm>
            <a:off x="7030278" y="808383"/>
            <a:ext cx="0" cy="23390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66179A2-87DB-4011-AB76-FC44DD96F7D7}"/>
              </a:ext>
            </a:extLst>
          </p:cNvPr>
          <p:cNvCxnSpPr>
            <a:cxnSpLocks/>
          </p:cNvCxnSpPr>
          <p:nvPr/>
        </p:nvCxnSpPr>
        <p:spPr>
          <a:xfrm>
            <a:off x="6771860" y="808383"/>
            <a:ext cx="0" cy="30745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E6F93E-A1C8-4AC2-8A7D-B00562CF5952}"/>
              </a:ext>
            </a:extLst>
          </p:cNvPr>
          <p:cNvCxnSpPr>
            <a:cxnSpLocks/>
          </p:cNvCxnSpPr>
          <p:nvPr/>
        </p:nvCxnSpPr>
        <p:spPr>
          <a:xfrm>
            <a:off x="5400261" y="808383"/>
            <a:ext cx="0" cy="198120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552EB2D-9E25-4C49-8C77-6032B0986E76}"/>
              </a:ext>
            </a:extLst>
          </p:cNvPr>
          <p:cNvCxnSpPr>
            <a:cxnSpLocks/>
          </p:cNvCxnSpPr>
          <p:nvPr/>
        </p:nvCxnSpPr>
        <p:spPr>
          <a:xfrm>
            <a:off x="4953000" y="808383"/>
            <a:ext cx="0" cy="27299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7550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F186F9-8FC0-4583-B000-35CC724DEE67}"/>
              </a:ext>
            </a:extLst>
          </p:cNvPr>
          <p:cNvPicPr>
            <a:picLocks noChangeAspect="1"/>
          </p:cNvPicPr>
          <p:nvPr/>
        </p:nvPicPr>
        <p:blipFill>
          <a:blip r:embed="rId2"/>
          <a:stretch>
            <a:fillRect/>
          </a:stretch>
        </p:blipFill>
        <p:spPr>
          <a:xfrm>
            <a:off x="112644" y="1502562"/>
            <a:ext cx="9468678" cy="5012013"/>
          </a:xfrm>
          <a:prstGeom prst="rect">
            <a:avLst/>
          </a:prstGeom>
        </p:spPr>
      </p:pic>
      <p:sp>
        <p:nvSpPr>
          <p:cNvPr id="4" name="TextBox 3">
            <a:extLst>
              <a:ext uri="{FF2B5EF4-FFF2-40B4-BE49-F238E27FC236}">
                <a16:creationId xmlns:a16="http://schemas.microsoft.com/office/drawing/2014/main" id="{47BA5150-C93E-4DBB-959A-CDFEFFDCEBD4}"/>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cxnSp>
        <p:nvCxnSpPr>
          <p:cNvPr id="5" name="Straight Arrow Connector 4">
            <a:extLst>
              <a:ext uri="{FF2B5EF4-FFF2-40B4-BE49-F238E27FC236}">
                <a16:creationId xmlns:a16="http://schemas.microsoft.com/office/drawing/2014/main" id="{6A2EEF34-9737-418F-B511-90BED2D28868}"/>
              </a:ext>
            </a:extLst>
          </p:cNvPr>
          <p:cNvCxnSpPr>
            <a:cxnSpLocks/>
          </p:cNvCxnSpPr>
          <p:nvPr/>
        </p:nvCxnSpPr>
        <p:spPr>
          <a:xfrm>
            <a:off x="6808304" y="556591"/>
            <a:ext cx="0" cy="348532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C9DD5AE-FC0D-42F4-87C8-67EAFAD578E6}"/>
              </a:ext>
            </a:extLst>
          </p:cNvPr>
          <p:cNvCxnSpPr>
            <a:cxnSpLocks/>
          </p:cNvCxnSpPr>
          <p:nvPr/>
        </p:nvCxnSpPr>
        <p:spPr>
          <a:xfrm>
            <a:off x="5145156" y="556591"/>
            <a:ext cx="0" cy="321871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F24E4F0-587A-44D7-B503-77B1464BAD75}"/>
              </a:ext>
            </a:extLst>
          </p:cNvPr>
          <p:cNvSpPr txBox="1"/>
          <p:nvPr/>
        </p:nvSpPr>
        <p:spPr>
          <a:xfrm>
            <a:off x="1364975" y="5498493"/>
            <a:ext cx="807719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spTree>
    <p:extLst>
      <p:ext uri="{BB962C8B-B14F-4D97-AF65-F5344CB8AC3E}">
        <p14:creationId xmlns:p14="http://schemas.microsoft.com/office/powerpoint/2010/main" val="30608168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3997D0-1E51-48B5-BD9A-D2A808486CF9}"/>
              </a:ext>
            </a:extLst>
          </p:cNvPr>
          <p:cNvPicPr>
            <a:picLocks noChangeAspect="1"/>
          </p:cNvPicPr>
          <p:nvPr/>
        </p:nvPicPr>
        <p:blipFill>
          <a:blip r:embed="rId2"/>
          <a:stretch>
            <a:fillRect/>
          </a:stretch>
        </p:blipFill>
        <p:spPr>
          <a:xfrm>
            <a:off x="205408" y="1028178"/>
            <a:ext cx="9495183" cy="5046488"/>
          </a:xfrm>
          <a:prstGeom prst="rect">
            <a:avLst/>
          </a:prstGeom>
        </p:spPr>
      </p:pic>
      <p:sp>
        <p:nvSpPr>
          <p:cNvPr id="4" name="TextBox 3">
            <a:extLst>
              <a:ext uri="{FF2B5EF4-FFF2-40B4-BE49-F238E27FC236}">
                <a16:creationId xmlns:a16="http://schemas.microsoft.com/office/drawing/2014/main" id="{B83FB820-0234-4A05-B76C-CDB9F033BB46}"/>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the breakpoint can be moved to the if statement for min. First run through the loop and it returns a curTemp of 3 and sets the max value.</a:t>
            </a:r>
          </a:p>
        </p:txBody>
      </p:sp>
      <p:cxnSp>
        <p:nvCxnSpPr>
          <p:cNvPr id="5" name="Straight Arrow Connector 4">
            <a:extLst>
              <a:ext uri="{FF2B5EF4-FFF2-40B4-BE49-F238E27FC236}">
                <a16:creationId xmlns:a16="http://schemas.microsoft.com/office/drawing/2014/main" id="{EE5EE99E-0877-4FE5-B980-8A064D3EDE2C}"/>
              </a:ext>
            </a:extLst>
          </p:cNvPr>
          <p:cNvCxnSpPr>
            <a:cxnSpLocks/>
          </p:cNvCxnSpPr>
          <p:nvPr/>
        </p:nvCxnSpPr>
        <p:spPr>
          <a:xfrm>
            <a:off x="6808304" y="556591"/>
            <a:ext cx="0" cy="30082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030F3CF-49A4-4717-8E4F-563A026925FA}"/>
              </a:ext>
            </a:extLst>
          </p:cNvPr>
          <p:cNvCxnSpPr>
            <a:cxnSpLocks/>
          </p:cNvCxnSpPr>
          <p:nvPr/>
        </p:nvCxnSpPr>
        <p:spPr>
          <a:xfrm>
            <a:off x="4164495" y="850581"/>
            <a:ext cx="0" cy="284015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94AA0E8-4ACE-419D-8EA6-881CBD545FBB}"/>
              </a:ext>
            </a:extLst>
          </p:cNvPr>
          <p:cNvCxnSpPr>
            <a:cxnSpLocks/>
          </p:cNvCxnSpPr>
          <p:nvPr/>
        </p:nvCxnSpPr>
        <p:spPr>
          <a:xfrm>
            <a:off x="1984512" y="850581"/>
            <a:ext cx="0" cy="301774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A95B26-B4A0-4DB7-BAF6-0BFAB75E34D1}"/>
              </a:ext>
            </a:extLst>
          </p:cNvPr>
          <p:cNvSpPr txBox="1"/>
          <p:nvPr/>
        </p:nvSpPr>
        <p:spPr>
          <a:xfrm>
            <a:off x="1311966" y="5183491"/>
            <a:ext cx="818321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 can keep </a:t>
            </a:r>
            <a:r>
              <a:rPr lang="en-GB" b="1" dirty="0">
                <a:latin typeface="Calibri" panose="020F0502020204030204" pitchFamily="34" charset="0"/>
                <a:cs typeface="Calibri" panose="020F0502020204030204" pitchFamily="34" charset="0"/>
              </a:rPr>
              <a:t>resuming the loop and running through it multiple times observing that the min temp stays at zero rather than being set to 1 which is the lowest value in the array so I therefore know that I need to change the min = 0 line of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144648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5130E-8256-4F9A-82AD-2C12E3776636}"/>
              </a:ext>
            </a:extLst>
          </p:cNvPr>
          <p:cNvSpPr txBox="1"/>
          <p:nvPr/>
        </p:nvSpPr>
        <p:spPr>
          <a:xfrm>
            <a:off x="175592" y="274290"/>
            <a:ext cx="9730408"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actually call the debugger direct from our code by inserting the line debugger; above the breakpoint that we want.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debugger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328739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3C0A3-D77B-4BCF-B053-6C6653006A55}"/>
              </a:ext>
            </a:extLst>
          </p:cNvPr>
          <p:cNvSpPr txBox="1"/>
          <p:nvPr/>
        </p:nvSpPr>
        <p:spPr>
          <a:xfrm>
            <a:off x="318053" y="411619"/>
            <a:ext cx="9475304" cy="450892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Given an array of forecasted maximum temperatures, the thermometer displays a string with these temperatures.</a:t>
            </a:r>
          </a:p>
          <a:p>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Example: [17,21,23] will print "...17ºC in 1 days ...21ºC in 2 days ...23ºC in 3 days“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Create a function 'printForecast' which takes in an array 'arr' and logs a string like the above to the console. </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Use the problem solving framework, understand the problem and break it up into sub problems.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Test data 1: [17,21,23]</a:t>
            </a:r>
          </a:p>
          <a:p>
            <a:r>
              <a:rPr lang="en-GB" b="1" dirty="0">
                <a:effectLst/>
                <a:latin typeface="Calibri" panose="020F0502020204030204" pitchFamily="34" charset="0"/>
                <a:cs typeface="Calibri" panose="020F0502020204030204" pitchFamily="34" charset="0"/>
              </a:rPr>
              <a:t>Test data 2: [12, -5, 0, 4]</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165223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EFAEF3-E6E2-463B-83A4-23411F9FA5CF}"/>
              </a:ext>
            </a:extLst>
          </p:cNvPr>
          <p:cNvSpPr txBox="1"/>
          <p:nvPr/>
        </p:nvSpPr>
        <p:spPr>
          <a:xfrm>
            <a:off x="430696" y="428178"/>
            <a:ext cx="9475304"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1</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2</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0329248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ED34-4665-49DD-B9C3-784BBADF85C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Guess My Number</a:t>
            </a:r>
          </a:p>
        </p:txBody>
      </p:sp>
    </p:spTree>
    <p:extLst>
      <p:ext uri="{BB962C8B-B14F-4D97-AF65-F5344CB8AC3E}">
        <p14:creationId xmlns:p14="http://schemas.microsoft.com/office/powerpoint/2010/main" val="1429332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E6F93D-0941-4D67-9632-062B6F3AFED3}"/>
              </a:ext>
            </a:extLst>
          </p:cNvPr>
          <p:cNvSpPr txBox="1"/>
          <p:nvPr/>
        </p:nvSpPr>
        <p:spPr>
          <a:xfrm>
            <a:off x="187945" y="18162"/>
            <a:ext cx="7796300" cy="584775"/>
          </a:xfrm>
          <a:prstGeom prst="rect">
            <a:avLst/>
          </a:prstGeom>
          <a:noFill/>
        </p:spPr>
        <p:txBody>
          <a:bodyPr wrap="square">
            <a:spAutoFit/>
          </a:bodyPr>
          <a:lstStyle/>
          <a:p>
            <a:r>
              <a:rPr lang="en-GB" sz="3200" b="0" i="0" dirty="0">
                <a:solidFill>
                  <a:srgbClr val="1C1D1F"/>
                </a:solidFill>
                <a:effectLst/>
              </a:rPr>
              <a:t>What is the DOM?</a:t>
            </a:r>
          </a:p>
        </p:txBody>
      </p:sp>
      <p:sp>
        <p:nvSpPr>
          <p:cNvPr id="3" name="TextBox 2">
            <a:extLst>
              <a:ext uri="{FF2B5EF4-FFF2-40B4-BE49-F238E27FC236}">
                <a16:creationId xmlns:a16="http://schemas.microsoft.com/office/drawing/2014/main" id="{1204E01B-90B9-4D21-A91E-151AC0095A8F}"/>
              </a:ext>
            </a:extLst>
          </p:cNvPr>
          <p:cNvSpPr txBox="1"/>
          <p:nvPr/>
        </p:nvSpPr>
        <p:spPr>
          <a:xfrm>
            <a:off x="242751" y="703168"/>
            <a:ext cx="9475304" cy="1354217"/>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are going to make JavaScript Interact with the elements on the page using DOM manipulation.</a:t>
            </a:r>
          </a:p>
          <a:p>
            <a:pPr>
              <a:spcBef>
                <a:spcPts val="600"/>
              </a:spcBef>
            </a:pPr>
            <a:r>
              <a:rPr lang="en-GB" b="1" dirty="0">
                <a:effectLst/>
                <a:latin typeface="Calibri" panose="020F0502020204030204" pitchFamily="34" charset="0"/>
                <a:cs typeface="Calibri" panose="020F0502020204030204" pitchFamily="34" charset="0"/>
              </a:rPr>
              <a:t>DOM stands for Document Object Model and it is basically a structured representation of the html document. The DOM can be considered a connection point between HTML and JavaScript.</a:t>
            </a:r>
          </a:p>
          <a:p>
            <a:pPr>
              <a:spcBef>
                <a:spcPts val="600"/>
              </a:spcBef>
            </a:pPr>
            <a:r>
              <a:rPr lang="en-GB" b="1" dirty="0">
                <a:latin typeface="Calibri" panose="020F0502020204030204" pitchFamily="34" charset="0"/>
                <a:cs typeface="Calibri" panose="020F0502020204030204" pitchFamily="34" charset="0"/>
              </a:rPr>
              <a:t>The DOM is represented in tree structure and is automatically created by the browser.</a:t>
            </a:r>
          </a:p>
        </p:txBody>
      </p:sp>
      <p:pic>
        <p:nvPicPr>
          <p:cNvPr id="5" name="Picture 4">
            <a:extLst>
              <a:ext uri="{FF2B5EF4-FFF2-40B4-BE49-F238E27FC236}">
                <a16:creationId xmlns:a16="http://schemas.microsoft.com/office/drawing/2014/main" id="{44D70EB3-2B2D-4734-9F5F-B0C4511D0852}"/>
              </a:ext>
            </a:extLst>
          </p:cNvPr>
          <p:cNvPicPr>
            <a:picLocks noChangeAspect="1"/>
          </p:cNvPicPr>
          <p:nvPr/>
        </p:nvPicPr>
        <p:blipFill>
          <a:blip r:embed="rId2"/>
          <a:stretch>
            <a:fillRect/>
          </a:stretch>
        </p:blipFill>
        <p:spPr>
          <a:xfrm>
            <a:off x="242751" y="2083889"/>
            <a:ext cx="9420498" cy="4629360"/>
          </a:xfrm>
          <a:prstGeom prst="rect">
            <a:avLst/>
          </a:prstGeom>
        </p:spPr>
      </p:pic>
    </p:spTree>
    <p:extLst>
      <p:ext uri="{BB962C8B-B14F-4D97-AF65-F5344CB8AC3E}">
        <p14:creationId xmlns:p14="http://schemas.microsoft.com/office/powerpoint/2010/main" val="334013015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6866AA0-6C93-4343-A610-CFDF58AA7AC2}"/>
              </a:ext>
            </a:extLst>
          </p:cNvPr>
          <p:cNvSpPr/>
          <p:nvPr/>
        </p:nvSpPr>
        <p:spPr>
          <a:xfrm>
            <a:off x="172278" y="5261112"/>
            <a:ext cx="9571382" cy="1219200"/>
          </a:xfrm>
          <a:prstGeom prst="rect">
            <a:avLst/>
          </a:prstGeom>
          <a:solidFill>
            <a:srgbClr val="E2E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BAF5314B-5F84-4722-9E6B-C7D77298D54E}"/>
              </a:ext>
            </a:extLst>
          </p:cNvPr>
          <p:cNvSpPr txBox="1"/>
          <p:nvPr/>
        </p:nvSpPr>
        <p:spPr>
          <a:xfrm>
            <a:off x="215348" y="265846"/>
            <a:ext cx="9475304" cy="261610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can interact with each of the HTML elements in JavaScript.</a:t>
            </a:r>
          </a:p>
          <a:p>
            <a:pPr>
              <a:spcBef>
                <a:spcPts val="600"/>
              </a:spcBef>
            </a:pPr>
            <a:r>
              <a:rPr lang="en-GB" b="1" dirty="0">
                <a:latin typeface="Calibri" panose="020F0502020204030204" pitchFamily="34" charset="0"/>
                <a:cs typeface="Calibri" panose="020F0502020204030204" pitchFamily="34" charset="0"/>
              </a:rPr>
              <a:t>There is a special element in the DOM called the document which is the root and the entry point into the tree structure and we need it to start selecting elements.</a:t>
            </a:r>
          </a:p>
          <a:p>
            <a:pPr>
              <a:spcBef>
                <a:spcPts val="600"/>
              </a:spcBef>
            </a:pPr>
            <a:r>
              <a:rPr lang="en-GB" b="1" dirty="0">
                <a:latin typeface="Calibri" panose="020F0502020204030204" pitchFamily="34" charset="0"/>
                <a:cs typeface="Calibri" panose="020F0502020204030204" pitchFamily="34" charset="0"/>
              </a:rPr>
              <a:t>HTML usually has two child elements, Head and Body so they are siblings to the document.</a:t>
            </a:r>
          </a:p>
          <a:p>
            <a:pPr>
              <a:spcBef>
                <a:spcPts val="600"/>
              </a:spcBef>
            </a:pPr>
            <a:r>
              <a:rPr lang="en-GB" b="1" dirty="0">
                <a:latin typeface="Calibri" panose="020F0502020204030204" pitchFamily="34" charset="0"/>
                <a:cs typeface="Calibri" panose="020F0502020204030204" pitchFamily="34" charset="0"/>
              </a:rPr>
              <a:t>As we move deeper into the tree we see that the relationship is child to parent so for example the head html tag has child element of title. Elements also have sibling relationships.</a:t>
            </a:r>
          </a:p>
          <a:p>
            <a:pPr>
              <a:spcBef>
                <a:spcPts val="600"/>
              </a:spcBef>
            </a:pPr>
            <a:r>
              <a:rPr lang="en-GB" b="1" dirty="0">
                <a:latin typeface="Calibri" panose="020F0502020204030204" pitchFamily="34" charset="0"/>
                <a:cs typeface="Calibri" panose="020F0502020204030204" pitchFamily="34" charset="0"/>
              </a:rPr>
              <a:t>Whatever is in the html document also has to be in the DOM. The DOM is a complete representation of the HTML document.</a:t>
            </a:r>
          </a:p>
        </p:txBody>
      </p:sp>
      <p:sp>
        <p:nvSpPr>
          <p:cNvPr id="3" name="TextBox 2">
            <a:extLst>
              <a:ext uri="{FF2B5EF4-FFF2-40B4-BE49-F238E27FC236}">
                <a16:creationId xmlns:a16="http://schemas.microsoft.com/office/drawing/2014/main" id="{B82F8CDA-C320-411F-9FD7-6555AEB456B1}"/>
              </a:ext>
            </a:extLst>
          </p:cNvPr>
          <p:cNvSpPr txBox="1"/>
          <p:nvPr/>
        </p:nvSpPr>
        <p:spPr>
          <a:xfrm>
            <a:off x="215347" y="3362745"/>
            <a:ext cx="3375089" cy="923330"/>
          </a:xfrm>
          <a:prstGeom prst="rect">
            <a:avLst/>
          </a:prstGeom>
          <a:solidFill>
            <a:srgbClr val="92D050"/>
          </a:solidFill>
        </p:spPr>
        <p:txBody>
          <a:bodyPr wrap="square" rtlCol="0">
            <a:spAutoFit/>
          </a:bodyPr>
          <a:lstStyle/>
          <a:p>
            <a:r>
              <a:rPr lang="en-GB" b="1" dirty="0"/>
              <a:t>DOM methods &amp; properties for DOM manipulation. For example document.querySelector</a:t>
            </a:r>
          </a:p>
        </p:txBody>
      </p:sp>
      <p:pic>
        <p:nvPicPr>
          <p:cNvPr id="4" name="Picture 3">
            <a:extLst>
              <a:ext uri="{FF2B5EF4-FFF2-40B4-BE49-F238E27FC236}">
                <a16:creationId xmlns:a16="http://schemas.microsoft.com/office/drawing/2014/main" id="{2AEB9AC6-7F47-43F1-9A39-F711E87EE9DC}"/>
              </a:ext>
            </a:extLst>
          </p:cNvPr>
          <p:cNvPicPr>
            <a:picLocks noChangeAspect="1"/>
          </p:cNvPicPr>
          <p:nvPr/>
        </p:nvPicPr>
        <p:blipFill>
          <a:blip r:embed="rId2"/>
          <a:stretch>
            <a:fillRect/>
          </a:stretch>
        </p:blipFill>
        <p:spPr>
          <a:xfrm>
            <a:off x="8267123" y="3362745"/>
            <a:ext cx="885259" cy="980229"/>
          </a:xfrm>
          <a:prstGeom prst="rect">
            <a:avLst/>
          </a:prstGeom>
        </p:spPr>
      </p:pic>
      <p:sp>
        <p:nvSpPr>
          <p:cNvPr id="5" name="TextBox 4">
            <a:extLst>
              <a:ext uri="{FF2B5EF4-FFF2-40B4-BE49-F238E27FC236}">
                <a16:creationId xmlns:a16="http://schemas.microsoft.com/office/drawing/2014/main" id="{659D3941-3735-4B81-A6F0-511CFD07CF6E}"/>
              </a:ext>
            </a:extLst>
          </p:cNvPr>
          <p:cNvSpPr txBox="1"/>
          <p:nvPr/>
        </p:nvSpPr>
        <p:spPr>
          <a:xfrm>
            <a:off x="7868657" y="2901080"/>
            <a:ext cx="1682192" cy="461665"/>
          </a:xfrm>
          <a:prstGeom prst="rect">
            <a:avLst/>
          </a:prstGeom>
          <a:noFill/>
        </p:spPr>
        <p:txBody>
          <a:bodyPr wrap="none" rtlCol="0">
            <a:spAutoFit/>
          </a:bodyPr>
          <a:lstStyle/>
          <a:p>
            <a:r>
              <a:rPr lang="en-GB" sz="2400" b="1" dirty="0"/>
              <a:t>JAVASCRIPT</a:t>
            </a:r>
          </a:p>
        </p:txBody>
      </p:sp>
      <p:cxnSp>
        <p:nvCxnSpPr>
          <p:cNvPr id="7" name="Straight Arrow Connector 6">
            <a:extLst>
              <a:ext uri="{FF2B5EF4-FFF2-40B4-BE49-F238E27FC236}">
                <a16:creationId xmlns:a16="http://schemas.microsoft.com/office/drawing/2014/main" id="{22A36D1F-7629-47F8-91B1-E5AE2BA92F64}"/>
              </a:ext>
            </a:extLst>
          </p:cNvPr>
          <p:cNvCxnSpPr>
            <a:cxnSpLocks/>
          </p:cNvCxnSpPr>
          <p:nvPr/>
        </p:nvCxnSpPr>
        <p:spPr>
          <a:xfrm>
            <a:off x="3723861" y="3824410"/>
            <a:ext cx="4280452" cy="0"/>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84C320E-0759-4EC9-8374-E85FEA7FDD70}"/>
              </a:ext>
            </a:extLst>
          </p:cNvPr>
          <p:cNvSpPr txBox="1"/>
          <p:nvPr/>
        </p:nvSpPr>
        <p:spPr>
          <a:xfrm>
            <a:off x="4373216" y="3032888"/>
            <a:ext cx="2906406" cy="646331"/>
          </a:xfrm>
          <a:prstGeom prst="rect">
            <a:avLst/>
          </a:prstGeom>
          <a:noFill/>
        </p:spPr>
        <p:txBody>
          <a:bodyPr wrap="square" rtlCol="0">
            <a:spAutoFit/>
          </a:bodyPr>
          <a:lstStyle/>
          <a:p>
            <a:pPr algn="ctr"/>
            <a:r>
              <a:rPr lang="en-GB" dirty="0"/>
              <a:t>DOM methods &amp; Properties NOT part of JavaScript</a:t>
            </a:r>
          </a:p>
        </p:txBody>
      </p:sp>
      <p:sp>
        <p:nvSpPr>
          <p:cNvPr id="9" name="TextBox 8">
            <a:extLst>
              <a:ext uri="{FF2B5EF4-FFF2-40B4-BE49-F238E27FC236}">
                <a16:creationId xmlns:a16="http://schemas.microsoft.com/office/drawing/2014/main" id="{947674A1-5E0C-4D47-ACFA-6EDE82238055}"/>
              </a:ext>
            </a:extLst>
          </p:cNvPr>
          <p:cNvSpPr txBox="1"/>
          <p:nvPr/>
        </p:nvSpPr>
        <p:spPr>
          <a:xfrm>
            <a:off x="5522842" y="3419644"/>
            <a:ext cx="607153" cy="923330"/>
          </a:xfrm>
          <a:prstGeom prst="rect">
            <a:avLst/>
          </a:prstGeom>
          <a:noFill/>
        </p:spPr>
        <p:txBody>
          <a:bodyPr wrap="square" rtlCol="0">
            <a:spAutoFit/>
          </a:bodyPr>
          <a:lstStyle/>
          <a:p>
            <a:pPr algn="ctr"/>
            <a:r>
              <a:rPr lang="en-GB" sz="5400" b="1" dirty="0">
                <a:solidFill>
                  <a:srgbClr val="FF0000"/>
                </a:solidFill>
              </a:rPr>
              <a:t>X</a:t>
            </a:r>
          </a:p>
        </p:txBody>
      </p:sp>
      <p:pic>
        <p:nvPicPr>
          <p:cNvPr id="13" name="Picture 12">
            <a:extLst>
              <a:ext uri="{FF2B5EF4-FFF2-40B4-BE49-F238E27FC236}">
                <a16:creationId xmlns:a16="http://schemas.microsoft.com/office/drawing/2014/main" id="{5FA65E6B-612B-481B-B561-4979B7EBA0BF}"/>
              </a:ext>
            </a:extLst>
          </p:cNvPr>
          <p:cNvPicPr>
            <a:picLocks noChangeAspect="1"/>
          </p:cNvPicPr>
          <p:nvPr/>
        </p:nvPicPr>
        <p:blipFill>
          <a:blip r:embed="rId3"/>
          <a:stretch>
            <a:fillRect/>
          </a:stretch>
        </p:blipFill>
        <p:spPr>
          <a:xfrm>
            <a:off x="8064949" y="4582772"/>
            <a:ext cx="1485900" cy="476250"/>
          </a:xfrm>
          <a:prstGeom prst="rect">
            <a:avLst/>
          </a:prstGeom>
        </p:spPr>
      </p:pic>
      <p:sp>
        <p:nvSpPr>
          <p:cNvPr id="14" name="TextBox 13">
            <a:extLst>
              <a:ext uri="{FF2B5EF4-FFF2-40B4-BE49-F238E27FC236}">
                <a16:creationId xmlns:a16="http://schemas.microsoft.com/office/drawing/2014/main" id="{954EEFA9-49BC-468F-BBF2-7DB8C4F6F318}"/>
              </a:ext>
            </a:extLst>
          </p:cNvPr>
          <p:cNvSpPr txBox="1"/>
          <p:nvPr/>
        </p:nvSpPr>
        <p:spPr>
          <a:xfrm>
            <a:off x="3615143" y="4619973"/>
            <a:ext cx="4497888" cy="369332"/>
          </a:xfrm>
          <a:prstGeom prst="rect">
            <a:avLst/>
          </a:prstGeom>
          <a:noFill/>
        </p:spPr>
        <p:txBody>
          <a:bodyPr wrap="square" rtlCol="0">
            <a:spAutoFit/>
          </a:bodyPr>
          <a:lstStyle/>
          <a:p>
            <a:pPr algn="ctr"/>
            <a:r>
              <a:rPr lang="en-GB" dirty="0"/>
              <a:t>JavaScript is simply a dialect of ECMAScript</a:t>
            </a:r>
          </a:p>
        </p:txBody>
      </p:sp>
      <p:sp>
        <p:nvSpPr>
          <p:cNvPr id="15" name="TextBox 14">
            <a:extLst>
              <a:ext uri="{FF2B5EF4-FFF2-40B4-BE49-F238E27FC236}">
                <a16:creationId xmlns:a16="http://schemas.microsoft.com/office/drawing/2014/main" id="{5A52ACF0-5349-4AB2-93C0-80DAA164F582}"/>
              </a:ext>
            </a:extLst>
          </p:cNvPr>
          <p:cNvSpPr txBox="1"/>
          <p:nvPr/>
        </p:nvSpPr>
        <p:spPr>
          <a:xfrm>
            <a:off x="1153315" y="5415533"/>
            <a:ext cx="8490300" cy="923330"/>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The DOM methods and properties are part of web APIs which the browser implements and that we can access from our JavaScript code. APIs are libraries that are written and available for us to use in the browser.</a:t>
            </a:r>
            <a:endParaRPr lang="en-GB" b="1" dirty="0">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910DFC0F-984D-4EFD-8FF0-E6A7ED62C028}"/>
              </a:ext>
            </a:extLst>
          </p:cNvPr>
          <p:cNvPicPr>
            <a:picLocks noChangeAspect="1"/>
          </p:cNvPicPr>
          <p:nvPr/>
        </p:nvPicPr>
        <p:blipFill>
          <a:blip r:embed="rId4"/>
          <a:stretch>
            <a:fillRect/>
          </a:stretch>
        </p:blipFill>
        <p:spPr>
          <a:xfrm>
            <a:off x="277014" y="5384935"/>
            <a:ext cx="876300" cy="923925"/>
          </a:xfrm>
          <a:prstGeom prst="rect">
            <a:avLst/>
          </a:prstGeom>
        </p:spPr>
      </p:pic>
    </p:spTree>
    <p:extLst>
      <p:ext uri="{BB962C8B-B14F-4D97-AF65-F5344CB8AC3E}">
        <p14:creationId xmlns:p14="http://schemas.microsoft.com/office/powerpoint/2010/main" val="510008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2257-DA1F-455E-A183-D329604DD91D}"/>
              </a:ext>
            </a:extLst>
          </p:cNvPr>
          <p:cNvSpPr txBox="1">
            <a:spLocks/>
          </p:cNvSpPr>
          <p:nvPr/>
        </p:nvSpPr>
        <p:spPr>
          <a:xfrm>
            <a:off x="179453" y="234190"/>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Javascript basic Operators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A7B3969-C027-4DAF-9882-3FD26DA7E414}"/>
              </a:ext>
            </a:extLst>
          </p:cNvPr>
          <p:cNvSpPr txBox="1"/>
          <p:nvPr/>
        </p:nvSpPr>
        <p:spPr>
          <a:xfrm>
            <a:off x="179454" y="1397245"/>
            <a:ext cx="9630590" cy="646331"/>
          </a:xfrm>
          <a:prstGeom prst="rect">
            <a:avLst/>
          </a:prstGeom>
          <a:noFill/>
        </p:spPr>
        <p:txBody>
          <a:bodyPr wrap="square" rtlCol="0">
            <a:spAutoFit/>
          </a:bodyPr>
          <a:lstStyle/>
          <a:p>
            <a:r>
              <a:rPr lang="en-GB" dirty="0"/>
              <a:t>Multiplication, Division addition, subtraction and to the power of.</a:t>
            </a:r>
          </a:p>
          <a:p>
            <a:r>
              <a:rPr lang="en-GB" i="1" dirty="0"/>
              <a:t>Note that the plus symbol is also used to concatenate or join together, i.e. fistName and lastName</a:t>
            </a:r>
          </a:p>
        </p:txBody>
      </p:sp>
      <p:sp>
        <p:nvSpPr>
          <p:cNvPr id="4" name="TextBox 3">
            <a:extLst>
              <a:ext uri="{FF2B5EF4-FFF2-40B4-BE49-F238E27FC236}">
                <a16:creationId xmlns:a16="http://schemas.microsoft.com/office/drawing/2014/main" id="{DE9D1D32-6B19-4CAF-87D8-BA9D230532D6}"/>
              </a:ext>
            </a:extLst>
          </p:cNvPr>
          <p:cNvSpPr txBox="1"/>
          <p:nvPr/>
        </p:nvSpPr>
        <p:spPr>
          <a:xfrm>
            <a:off x="179455" y="1024079"/>
            <a:ext cx="4573164" cy="400110"/>
          </a:xfrm>
          <a:prstGeom prst="rect">
            <a:avLst/>
          </a:prstGeom>
          <a:noFill/>
        </p:spPr>
        <p:txBody>
          <a:bodyPr wrap="square" rtlCol="0">
            <a:spAutoFit/>
          </a:bodyPr>
          <a:lstStyle/>
          <a:p>
            <a:r>
              <a:rPr lang="en-GB" sz="2000" b="1" dirty="0"/>
              <a:t>Mathematical or Arithmetic operators</a:t>
            </a:r>
          </a:p>
        </p:txBody>
      </p:sp>
      <p:sp>
        <p:nvSpPr>
          <p:cNvPr id="14" name="TextBox 13">
            <a:extLst>
              <a:ext uri="{FF2B5EF4-FFF2-40B4-BE49-F238E27FC236}">
                <a16:creationId xmlns:a16="http://schemas.microsoft.com/office/drawing/2014/main" id="{0B219189-B73E-46CC-BC35-4B209ECE9400}"/>
              </a:ext>
            </a:extLst>
          </p:cNvPr>
          <p:cNvSpPr txBox="1"/>
          <p:nvPr/>
        </p:nvSpPr>
        <p:spPr>
          <a:xfrm>
            <a:off x="179454" y="2781921"/>
            <a:ext cx="9630590" cy="646331"/>
          </a:xfrm>
          <a:prstGeom prst="rect">
            <a:avLst/>
          </a:prstGeom>
          <a:noFill/>
        </p:spPr>
        <p:txBody>
          <a:bodyPr wrap="square" rtlCol="0">
            <a:spAutoFit/>
          </a:bodyPr>
          <a:lstStyle/>
          <a:p>
            <a:r>
              <a:rPr lang="en-GB" dirty="0"/>
              <a:t>Equals (=) , plus Equals (+=) , munus Equals (-=) , divide Equals (/=) , multiply Equals (*=) , </a:t>
            </a:r>
          </a:p>
          <a:p>
            <a:r>
              <a:rPr lang="en-GB" dirty="0"/>
              <a:t> plus plus (++) , minus minus (--)</a:t>
            </a:r>
            <a:endParaRPr lang="en-GB" i="1" dirty="0"/>
          </a:p>
        </p:txBody>
      </p:sp>
      <p:sp>
        <p:nvSpPr>
          <p:cNvPr id="15" name="TextBox 14">
            <a:extLst>
              <a:ext uri="{FF2B5EF4-FFF2-40B4-BE49-F238E27FC236}">
                <a16:creationId xmlns:a16="http://schemas.microsoft.com/office/drawing/2014/main" id="{CECBD6D3-6A60-46C1-A5EF-1379FD615541}"/>
              </a:ext>
            </a:extLst>
          </p:cNvPr>
          <p:cNvSpPr txBox="1"/>
          <p:nvPr/>
        </p:nvSpPr>
        <p:spPr>
          <a:xfrm>
            <a:off x="179455" y="2408755"/>
            <a:ext cx="4573164" cy="400110"/>
          </a:xfrm>
          <a:prstGeom prst="rect">
            <a:avLst/>
          </a:prstGeom>
          <a:noFill/>
        </p:spPr>
        <p:txBody>
          <a:bodyPr wrap="square" rtlCol="0">
            <a:spAutoFit/>
          </a:bodyPr>
          <a:lstStyle/>
          <a:p>
            <a:r>
              <a:rPr lang="en-GB" sz="2000" b="1" dirty="0"/>
              <a:t>Assignment operators</a:t>
            </a:r>
          </a:p>
        </p:txBody>
      </p:sp>
      <p:sp>
        <p:nvSpPr>
          <p:cNvPr id="16" name="TextBox 15">
            <a:extLst>
              <a:ext uri="{FF2B5EF4-FFF2-40B4-BE49-F238E27FC236}">
                <a16:creationId xmlns:a16="http://schemas.microsoft.com/office/drawing/2014/main" id="{204D4CA2-DE53-4CC9-91E8-59CA5C7A9CC6}"/>
              </a:ext>
            </a:extLst>
          </p:cNvPr>
          <p:cNvSpPr txBox="1"/>
          <p:nvPr/>
        </p:nvSpPr>
        <p:spPr>
          <a:xfrm>
            <a:off x="179453" y="4064841"/>
            <a:ext cx="9630590" cy="646331"/>
          </a:xfrm>
          <a:prstGeom prst="rect">
            <a:avLst/>
          </a:prstGeom>
          <a:noFill/>
        </p:spPr>
        <p:txBody>
          <a:bodyPr wrap="square" rtlCol="0">
            <a:spAutoFit/>
          </a:bodyPr>
          <a:lstStyle/>
          <a:p>
            <a:r>
              <a:rPr lang="en-GB" dirty="0"/>
              <a:t>Used with Boolean. i.e. is age Jonas greater than age Sarah? True or false?</a:t>
            </a:r>
          </a:p>
          <a:p>
            <a:r>
              <a:rPr lang="en-GB" dirty="0"/>
              <a:t>Grater than (&gt;) , Less than (&lt;) , grater than or equal to (=&gt;) , less than or equal to (=&gt;) </a:t>
            </a:r>
          </a:p>
        </p:txBody>
      </p:sp>
      <p:sp>
        <p:nvSpPr>
          <p:cNvPr id="17" name="TextBox 16">
            <a:extLst>
              <a:ext uri="{FF2B5EF4-FFF2-40B4-BE49-F238E27FC236}">
                <a16:creationId xmlns:a16="http://schemas.microsoft.com/office/drawing/2014/main" id="{7BF1F2B1-6D2F-489E-9447-46C5B1158D8F}"/>
              </a:ext>
            </a:extLst>
          </p:cNvPr>
          <p:cNvSpPr txBox="1"/>
          <p:nvPr/>
        </p:nvSpPr>
        <p:spPr>
          <a:xfrm>
            <a:off x="179454" y="3691675"/>
            <a:ext cx="4573164" cy="400110"/>
          </a:xfrm>
          <a:prstGeom prst="rect">
            <a:avLst/>
          </a:prstGeom>
          <a:noFill/>
        </p:spPr>
        <p:txBody>
          <a:bodyPr wrap="square" rtlCol="0">
            <a:spAutoFit/>
          </a:bodyPr>
          <a:lstStyle/>
          <a:p>
            <a:r>
              <a:rPr lang="en-GB" sz="2000" b="1" dirty="0"/>
              <a:t>Comparison operators</a:t>
            </a:r>
          </a:p>
        </p:txBody>
      </p:sp>
    </p:spTree>
    <p:extLst>
      <p:ext uri="{BB962C8B-B14F-4D97-AF65-F5344CB8AC3E}">
        <p14:creationId xmlns:p14="http://schemas.microsoft.com/office/powerpoint/2010/main" val="70773536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852BD5-A0C1-40C4-BBE5-2B038A154438}"/>
              </a:ext>
            </a:extLst>
          </p:cNvPr>
          <p:cNvSpPr/>
          <p:nvPr/>
        </p:nvSpPr>
        <p:spPr>
          <a:xfrm>
            <a:off x="170621" y="5711687"/>
            <a:ext cx="5209762" cy="1046483"/>
          </a:xfrm>
          <a:prstGeom prst="rect">
            <a:avLst/>
          </a:prstGeom>
          <a:solidFill>
            <a:srgbClr val="FFFF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908C963B-40EA-45D2-950D-8176ABB64AC8}"/>
              </a:ext>
            </a:extLst>
          </p:cNvPr>
          <p:cNvSpPr txBox="1"/>
          <p:nvPr/>
        </p:nvSpPr>
        <p:spPr>
          <a:xfrm>
            <a:off x="170621" y="126334"/>
            <a:ext cx="9564757" cy="6709529"/>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inspect a html element's text content using document.querySelector and .textContent.</a:t>
            </a:r>
          </a:p>
          <a:p>
            <a:r>
              <a:rPr lang="en-GB" b="1" dirty="0">
                <a:latin typeface="Calibri" panose="020F0502020204030204" pitchFamily="34" charset="0"/>
                <a:cs typeface="Calibri" panose="020F0502020204030204" pitchFamily="34" charset="0"/>
              </a:rPr>
              <a:t>Note that we identify the element by it’s class like in CSS, in this case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querySelector and .textContent we can manipulate the textContent</a:t>
            </a:r>
            <a:r>
              <a:rPr lang="en-GB" b="1" dirty="0">
                <a:latin typeface="Calibri" panose="020F0502020204030204" pitchFamily="34" charset="0"/>
                <a:cs typeface="Calibri" panose="020F0502020204030204" pitchFamily="34" charset="0"/>
              </a:rPr>
              <a:t> of the class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endParaRPr lang="en-GB" sz="1600"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manipulate other elements of the DOM by querySelect the class and setting the textContent</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Class ‘guess’ is an input so what we want to querySelect is the .value of that input property. We can also manipulate value.</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"left"</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input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 check"</a:t>
            </a:r>
            <a:r>
              <a:rPr lang="en-GB" sz="1600" b="1" dirty="0">
                <a:solidFill>
                  <a:srgbClr val="808080"/>
                </a:solidFill>
                <a:effectLst/>
                <a:latin typeface="Consolas" panose="020B0609020204030204" pitchFamily="49" charset="0"/>
              </a:rPr>
              <a:t>&gt;</a:t>
            </a:r>
            <a:r>
              <a:rPr lang="en-GB" sz="1600" b="1" dirty="0">
                <a:solidFill>
                  <a:srgbClr val="D4D4D4"/>
                </a:solidFill>
                <a:effectLst/>
                <a:latin typeface="Consolas" panose="020B0609020204030204" pitchFamily="49" charset="0"/>
              </a:rPr>
              <a:t>Check!</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179249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BF865-3027-45F9-9C4F-169AD03B92E1}"/>
              </a:ext>
            </a:extLst>
          </p:cNvPr>
          <p:cNvSpPr txBox="1"/>
          <p:nvPr/>
        </p:nvSpPr>
        <p:spPr>
          <a:xfrm>
            <a:off x="215348" y="265846"/>
            <a:ext cx="9475304" cy="663258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we can make our application actually do something when we click on the page. For that we can use an event listener so that JavaScript reacts to the event.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In the below code snippet we querySelect the element by its class name then add an event listener to it. </a:t>
            </a:r>
          </a:p>
          <a:p>
            <a:pPr>
              <a:spcBef>
                <a:spcPts val="600"/>
              </a:spcBef>
            </a:pPr>
            <a:r>
              <a:rPr lang="en-GB" b="1" dirty="0">
                <a:latin typeface="Calibri" panose="020F0502020204030204" pitchFamily="34" charset="0"/>
                <a:cs typeface="Calibri" panose="020F0502020204030204" pitchFamily="34" charset="0"/>
              </a:rPr>
              <a:t>The event listener is an inbuilt function that takes two parameters, We have to specify what type of event, in this case a click. The we specify a function that we want it to execute, in this case a simple console log of the value of another element, the guess element.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Note that the function within the event Listener will only be executed if the ‘.check’ element is clicked.</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We can also do some DOM manipulation within the function within the event listener, In this case we change the text Content of another element called ‘.message’.</a:t>
            </a:r>
          </a:p>
          <a:p>
            <a:pPr>
              <a:spcBef>
                <a:spcPts val="600"/>
              </a:spcBef>
            </a:pPr>
            <a:endParaRPr lang="en-GB"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F19ADF7-1362-4024-92C5-47C86AFF306B}"/>
              </a:ext>
            </a:extLst>
          </p:cNvPr>
          <p:cNvSpPr txBox="1"/>
          <p:nvPr/>
        </p:nvSpPr>
        <p:spPr>
          <a:xfrm>
            <a:off x="215348" y="2867728"/>
            <a:ext cx="83058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1249F6-C590-4DC5-9F0C-052074E7C23A}"/>
              </a:ext>
            </a:extLst>
          </p:cNvPr>
          <p:cNvSpPr txBox="1"/>
          <p:nvPr/>
        </p:nvSpPr>
        <p:spPr>
          <a:xfrm>
            <a:off x="215348" y="4491198"/>
            <a:ext cx="8305800"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8490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1C22A8E-B449-4D51-9570-AC66E4E9B350}"/>
              </a:ext>
            </a:extLst>
          </p:cNvPr>
          <p:cNvPicPr>
            <a:picLocks noChangeAspect="1"/>
          </p:cNvPicPr>
          <p:nvPr/>
        </p:nvPicPr>
        <p:blipFill>
          <a:blip r:embed="rId2"/>
          <a:stretch>
            <a:fillRect/>
          </a:stretch>
        </p:blipFill>
        <p:spPr>
          <a:xfrm>
            <a:off x="308538" y="1053548"/>
            <a:ext cx="9233026" cy="4223906"/>
          </a:xfrm>
          <a:prstGeom prst="rect">
            <a:avLst/>
          </a:prstGeom>
        </p:spPr>
      </p:pic>
      <p:sp>
        <p:nvSpPr>
          <p:cNvPr id="4" name="TextBox 3">
            <a:extLst>
              <a:ext uri="{FF2B5EF4-FFF2-40B4-BE49-F238E27FC236}">
                <a16:creationId xmlns:a16="http://schemas.microsoft.com/office/drawing/2014/main" id="{312F9A7D-DEF8-437D-B3CC-49ED752D5643}"/>
              </a:ext>
            </a:extLst>
          </p:cNvPr>
          <p:cNvSpPr txBox="1"/>
          <p:nvPr/>
        </p:nvSpPr>
        <p:spPr>
          <a:xfrm>
            <a:off x="215348" y="265846"/>
            <a:ext cx="9475304" cy="6232475"/>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The event listener is attached to the element with class ‘.check’</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Once the event listener is triggered with a click, the function within the event listener console logs the value of the input with class ‘.guess’. The DOM manipulation of class ‘.message’ also occurs.</a:t>
            </a:r>
          </a:p>
        </p:txBody>
      </p:sp>
      <p:cxnSp>
        <p:nvCxnSpPr>
          <p:cNvPr id="5" name="Straight Arrow Connector 4">
            <a:extLst>
              <a:ext uri="{FF2B5EF4-FFF2-40B4-BE49-F238E27FC236}">
                <a16:creationId xmlns:a16="http://schemas.microsoft.com/office/drawing/2014/main" id="{A9548BB2-8004-44CF-BA0C-715DE0FB67C2}"/>
              </a:ext>
            </a:extLst>
          </p:cNvPr>
          <p:cNvCxnSpPr>
            <a:cxnSpLocks/>
          </p:cNvCxnSpPr>
          <p:nvPr/>
        </p:nvCxnSpPr>
        <p:spPr>
          <a:xfrm>
            <a:off x="1109869" y="636104"/>
            <a:ext cx="0" cy="414793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B52F878-3FB6-4161-A71E-0EC4AC31F1EC}"/>
              </a:ext>
            </a:extLst>
          </p:cNvPr>
          <p:cNvCxnSpPr>
            <a:cxnSpLocks/>
          </p:cNvCxnSpPr>
          <p:nvPr/>
        </p:nvCxnSpPr>
        <p:spPr>
          <a:xfrm flipV="1">
            <a:off x="1845365"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50574EC-DA1C-41AA-8F80-EDA802BDC2BF}"/>
              </a:ext>
            </a:extLst>
          </p:cNvPr>
          <p:cNvCxnSpPr>
            <a:cxnSpLocks/>
          </p:cNvCxnSpPr>
          <p:nvPr/>
        </p:nvCxnSpPr>
        <p:spPr>
          <a:xfrm flipV="1">
            <a:off x="5695121" y="1921565"/>
            <a:ext cx="0" cy="36178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33B18D6-05D2-4B1C-BD5C-A8C509DF810C}"/>
              </a:ext>
            </a:extLst>
          </p:cNvPr>
          <p:cNvCxnSpPr>
            <a:cxnSpLocks/>
          </p:cNvCxnSpPr>
          <p:nvPr/>
        </p:nvCxnSpPr>
        <p:spPr>
          <a:xfrm flipV="1">
            <a:off x="3627783"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1510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9A9D18-0D0C-4BB8-9D3F-DF6DC0DC4760}"/>
              </a:ext>
            </a:extLst>
          </p:cNvPr>
          <p:cNvSpPr txBox="1"/>
          <p:nvPr/>
        </p:nvSpPr>
        <p:spPr>
          <a:xfrm>
            <a:off x="190499" y="162990"/>
            <a:ext cx="9525001" cy="390876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store the input </a:t>
            </a:r>
            <a:r>
              <a:rPr lang="en-GB" b="1" dirty="0">
                <a:latin typeface="Calibri" panose="020F0502020204030204" pitchFamily="34" charset="0"/>
                <a:cs typeface="Calibri" panose="020F0502020204030204" pitchFamily="34" charset="0"/>
              </a:rPr>
              <a:t>value as a variable called guess. Note that most inputs, by default have a data type of string so we will need to convert the variable to a number for it to be useful later.</a:t>
            </a:r>
            <a:endParaRPr lang="en-GB" b="1" dirty="0">
              <a:effectLst/>
              <a:latin typeface="Calibri" panose="020F0502020204030204" pitchFamily="34" charset="0"/>
              <a:cs typeface="Calibri" panose="020F0502020204030204" pitchFamily="34" charset="0"/>
            </a:endParaRP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alibri" panose="020F0502020204030204" pitchFamily="34" charset="0"/>
                <a:cs typeface="Calibri" panose="020F0502020204030204" pitchFamily="34" charset="0"/>
              </a:rPr>
              <a:t>  </a:t>
            </a:r>
            <a:r>
              <a:rPr lang="en-GB" b="1" dirty="0">
                <a:effectLst/>
                <a:latin typeface="Calibri" panose="020F0502020204030204" pitchFamily="34" charset="0"/>
                <a:cs typeface="Calibri" panose="020F0502020204030204" pitchFamily="34" charset="0"/>
              </a:rPr>
              <a:t>But what if a user has not entered a number before triggering the event listener?. Here we check for a null of the variable guess and DOM manipulate the ‘.message’ element to say No number!</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3722307-A0E8-4FAB-983C-D0463014D8A9}"/>
              </a:ext>
            </a:extLst>
          </p:cNvPr>
          <p:cNvPicPr>
            <a:picLocks noChangeAspect="1"/>
          </p:cNvPicPr>
          <p:nvPr/>
        </p:nvPicPr>
        <p:blipFill>
          <a:blip r:embed="rId2"/>
          <a:stretch>
            <a:fillRect/>
          </a:stretch>
        </p:blipFill>
        <p:spPr>
          <a:xfrm>
            <a:off x="1285460" y="3586202"/>
            <a:ext cx="8294203" cy="3108808"/>
          </a:xfrm>
          <a:prstGeom prst="rect">
            <a:avLst/>
          </a:prstGeom>
        </p:spPr>
      </p:pic>
    </p:spTree>
    <p:extLst>
      <p:ext uri="{BB962C8B-B14F-4D97-AF65-F5344CB8AC3E}">
        <p14:creationId xmlns:p14="http://schemas.microsoft.com/office/powerpoint/2010/main" val="51012982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123566-D272-46F2-B2EC-006B8783467F}"/>
              </a:ext>
            </a:extLst>
          </p:cNvPr>
          <p:cNvSpPr txBox="1"/>
          <p:nvPr/>
        </p:nvSpPr>
        <p:spPr>
          <a:xfrm>
            <a:off x="288234" y="252878"/>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GAME LOGIC:</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Define the secret random number:</a:t>
            </a:r>
          </a:p>
          <a:p>
            <a:r>
              <a:rPr lang="en-GB" b="1" i="1" dirty="0">
                <a:effectLst/>
                <a:latin typeface="Consolas" panose="020B0609020204030204" pitchFamily="49" charset="0"/>
                <a:cs typeface="Calibri" panose="020F0502020204030204" pitchFamily="34" charset="0"/>
              </a:rPr>
              <a:t>Math.Random() </a:t>
            </a:r>
            <a:r>
              <a:rPr lang="en-GB" b="1" dirty="0">
                <a:effectLst/>
                <a:latin typeface="Calibri" panose="020F0502020204030204" pitchFamily="34" charset="0"/>
                <a:cs typeface="Calibri" panose="020F0502020204030204" pitchFamily="34" charset="0"/>
              </a:rPr>
              <a:t>will produce a random number between zero and 1.</a:t>
            </a:r>
          </a:p>
          <a:p>
            <a:r>
              <a:rPr lang="en-GB" b="1" dirty="0">
                <a:effectLst/>
                <a:latin typeface="Calibri" panose="020F0502020204030204" pitchFamily="34" charset="0"/>
                <a:cs typeface="Calibri" panose="020F0502020204030204" pitchFamily="34" charset="0"/>
              </a:rPr>
              <a:t>To get a decimal number between 0 and 20 we can multiply by 20.</a:t>
            </a:r>
          </a:p>
          <a:p>
            <a:r>
              <a:rPr lang="en-GB" b="1" dirty="0">
                <a:effectLst/>
                <a:latin typeface="Calibri" panose="020F0502020204030204" pitchFamily="34" charset="0"/>
                <a:cs typeface="Calibri" panose="020F0502020204030204" pitchFamily="34" charset="0"/>
              </a:rPr>
              <a:t>Now we can remove the decimal part by truncating the number using </a:t>
            </a:r>
            <a:r>
              <a:rPr lang="en-GB" b="1" i="1" dirty="0">
                <a:effectLst/>
                <a:latin typeface="Consolas" panose="020B0609020204030204" pitchFamily="49" charset="0"/>
                <a:cs typeface="Calibri" panose="020F0502020204030204" pitchFamily="34" charset="0"/>
              </a:rPr>
              <a:t>Math.trunc()</a:t>
            </a:r>
            <a:r>
              <a:rPr lang="en-GB" b="1" dirty="0">
                <a:effectLst/>
                <a:latin typeface="Calibri" panose="020F0502020204030204" pitchFamily="34" charset="0"/>
                <a:cs typeface="Calibri" panose="020F0502020204030204" pitchFamily="34" charset="0"/>
              </a:rPr>
              <a:t>.</a:t>
            </a:r>
          </a:p>
          <a:p>
            <a:r>
              <a:rPr lang="en-GB" b="1" dirty="0">
                <a:effectLst/>
                <a:latin typeface="Calibri" panose="020F0502020204030204" pitchFamily="34" charset="0"/>
                <a:cs typeface="Calibri" panose="020F0502020204030204" pitchFamily="34" charset="0"/>
              </a:rPr>
              <a:t>But this will give a number between zero and 19 when what we want is a number between 1 and 20 so we can just add 1 to it.</a:t>
            </a:r>
          </a:p>
          <a:p>
            <a:endParaRPr lang="en-GB" b="1" dirty="0">
              <a:effectLst/>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0" dirty="0">
              <a:solidFill>
                <a:srgbClr val="D4D4D4"/>
              </a:solidFill>
              <a:effectLst/>
              <a:latin typeface="Consolas" panose="020B0609020204030204" pitchFamily="49" charset="0"/>
            </a:endParaRPr>
          </a:p>
          <a:p>
            <a:r>
              <a:rPr lang="en-GB" b="1" dirty="0">
                <a:latin typeface="Calibri" panose="020F0502020204030204" pitchFamily="34" charset="0"/>
                <a:cs typeface="Calibri" panose="020F0502020204030204" pitchFamily="34" charset="0"/>
              </a:rPr>
              <a:t>If the user guesses the secret number we want a success message of ‘correct number’</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12458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81A85D-2D77-4E4A-BA59-83F30BF0E22E}"/>
              </a:ext>
            </a:extLst>
          </p:cNvPr>
          <p:cNvSpPr txBox="1"/>
          <p:nvPr/>
        </p:nvSpPr>
        <p:spPr>
          <a:xfrm>
            <a:off x="215348" y="265846"/>
            <a:ext cx="9475304" cy="6509474"/>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Here we are DOM manipulating the element with class ‘number’ to change the text content to variable secret number for testing purposes.</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When we input 5 and trigger the event listener function with a click, The if statement first checks that variable guess is not empty/null. With the if Else we check if the guess is equal to the sectret number and dom manipulate the element ‘.message’ to say correct number if true.</a:t>
            </a:r>
          </a:p>
        </p:txBody>
      </p:sp>
      <p:pic>
        <p:nvPicPr>
          <p:cNvPr id="3" name="Picture 2">
            <a:extLst>
              <a:ext uri="{FF2B5EF4-FFF2-40B4-BE49-F238E27FC236}">
                <a16:creationId xmlns:a16="http://schemas.microsoft.com/office/drawing/2014/main" id="{91242E9D-4AEF-4879-BFA8-449A1F2C2F0D}"/>
              </a:ext>
            </a:extLst>
          </p:cNvPr>
          <p:cNvPicPr>
            <a:picLocks noChangeAspect="1"/>
          </p:cNvPicPr>
          <p:nvPr/>
        </p:nvPicPr>
        <p:blipFill>
          <a:blip r:embed="rId2"/>
          <a:stretch>
            <a:fillRect/>
          </a:stretch>
        </p:blipFill>
        <p:spPr>
          <a:xfrm>
            <a:off x="292786" y="1033667"/>
            <a:ext cx="9320428" cy="4489635"/>
          </a:xfrm>
          <a:prstGeom prst="rect">
            <a:avLst/>
          </a:prstGeom>
        </p:spPr>
      </p:pic>
      <p:cxnSp>
        <p:nvCxnSpPr>
          <p:cNvPr id="5" name="Straight Arrow Connector 4">
            <a:extLst>
              <a:ext uri="{FF2B5EF4-FFF2-40B4-BE49-F238E27FC236}">
                <a16:creationId xmlns:a16="http://schemas.microsoft.com/office/drawing/2014/main" id="{F2262E0D-075D-47D1-8D10-E7D47E489426}"/>
              </a:ext>
            </a:extLst>
          </p:cNvPr>
          <p:cNvCxnSpPr>
            <a:cxnSpLocks/>
          </p:cNvCxnSpPr>
          <p:nvPr/>
        </p:nvCxnSpPr>
        <p:spPr>
          <a:xfrm>
            <a:off x="3296479" y="887896"/>
            <a:ext cx="0" cy="19745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9126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346604-D094-4A42-B84C-B65210EAC94E}"/>
              </a:ext>
            </a:extLst>
          </p:cNvPr>
          <p:cNvSpPr txBox="1"/>
          <p:nvPr/>
        </p:nvSpPr>
        <p:spPr>
          <a:xfrm>
            <a:off x="167308" y="127447"/>
            <a:ext cx="9571383" cy="45550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handle the scenarios for when the guess is bigger  or smaller than the secret number.</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B5EA8149-82A0-49A1-B052-658A5E15F919}"/>
              </a:ext>
            </a:extLst>
          </p:cNvPr>
          <p:cNvPicPr>
            <a:picLocks noChangeAspect="1"/>
          </p:cNvPicPr>
          <p:nvPr/>
        </p:nvPicPr>
        <p:blipFill>
          <a:blip r:embed="rId2"/>
          <a:stretch>
            <a:fillRect/>
          </a:stretch>
        </p:blipFill>
        <p:spPr>
          <a:xfrm>
            <a:off x="3643581" y="4280452"/>
            <a:ext cx="6262419" cy="2577548"/>
          </a:xfrm>
          <a:prstGeom prst="rect">
            <a:avLst/>
          </a:prstGeom>
        </p:spPr>
      </p:pic>
    </p:spTree>
    <p:extLst>
      <p:ext uri="{BB962C8B-B14F-4D97-AF65-F5344CB8AC3E}">
        <p14:creationId xmlns:p14="http://schemas.microsoft.com/office/powerpoint/2010/main" val="15721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CC8FCC-936B-461C-8ACF-0BB88D6F9FE8}"/>
              </a:ext>
            </a:extLst>
          </p:cNvPr>
          <p:cNvSpPr txBox="1"/>
          <p:nvPr/>
        </p:nvSpPr>
        <p:spPr>
          <a:xfrm>
            <a:off x="241852" y="125543"/>
            <a:ext cx="9422296" cy="637097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implement the score where the score starts at 20 and decreases by 1 each time an incorrect guess is made. We want to recalculate the score and update the element score with the new value for an incorrect guess.</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271516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9BA5AF-1B33-4E94-9CD4-D38532F20700}"/>
              </a:ext>
            </a:extLst>
          </p:cNvPr>
          <p:cNvPicPr>
            <a:picLocks noChangeAspect="1"/>
          </p:cNvPicPr>
          <p:nvPr/>
        </p:nvPicPr>
        <p:blipFill>
          <a:blip r:embed="rId2"/>
          <a:stretch>
            <a:fillRect/>
          </a:stretch>
        </p:blipFill>
        <p:spPr>
          <a:xfrm>
            <a:off x="218661" y="332102"/>
            <a:ext cx="9468678" cy="3992816"/>
          </a:xfrm>
          <a:prstGeom prst="rect">
            <a:avLst/>
          </a:prstGeom>
        </p:spPr>
      </p:pic>
      <p:sp>
        <p:nvSpPr>
          <p:cNvPr id="4" name="Oval 3">
            <a:extLst>
              <a:ext uri="{FF2B5EF4-FFF2-40B4-BE49-F238E27FC236}">
                <a16:creationId xmlns:a16="http://schemas.microsoft.com/office/drawing/2014/main" id="{0326E457-81B7-44F5-A510-8059DFBFEE1F}"/>
              </a:ext>
            </a:extLst>
          </p:cNvPr>
          <p:cNvSpPr/>
          <p:nvPr/>
        </p:nvSpPr>
        <p:spPr>
          <a:xfrm>
            <a:off x="2411896"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Oval 4">
            <a:extLst>
              <a:ext uri="{FF2B5EF4-FFF2-40B4-BE49-F238E27FC236}">
                <a16:creationId xmlns:a16="http://schemas.microsoft.com/office/drawing/2014/main" id="{3F566660-251F-43F4-B06D-2A50743AC83E}"/>
              </a:ext>
            </a:extLst>
          </p:cNvPr>
          <p:cNvSpPr/>
          <p:nvPr/>
        </p:nvSpPr>
        <p:spPr>
          <a:xfrm>
            <a:off x="7149548"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Oval 5">
            <a:extLst>
              <a:ext uri="{FF2B5EF4-FFF2-40B4-BE49-F238E27FC236}">
                <a16:creationId xmlns:a16="http://schemas.microsoft.com/office/drawing/2014/main" id="{A1BAE2D9-7994-456B-AB33-9925AA4A68C4}"/>
              </a:ext>
            </a:extLst>
          </p:cNvPr>
          <p:cNvSpPr/>
          <p:nvPr/>
        </p:nvSpPr>
        <p:spPr>
          <a:xfrm>
            <a:off x="3776869" y="2984093"/>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Oval 6">
            <a:extLst>
              <a:ext uri="{FF2B5EF4-FFF2-40B4-BE49-F238E27FC236}">
                <a16:creationId xmlns:a16="http://schemas.microsoft.com/office/drawing/2014/main" id="{3CE076AE-9F34-4336-9CB1-0383C8D430C2}"/>
              </a:ext>
            </a:extLst>
          </p:cNvPr>
          <p:cNvSpPr/>
          <p:nvPr/>
        </p:nvSpPr>
        <p:spPr>
          <a:xfrm>
            <a:off x="8620539" y="2984092"/>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0E7030F5-8DAE-42E3-9BA3-4F162ABDAF32}"/>
              </a:ext>
            </a:extLst>
          </p:cNvPr>
          <p:cNvSpPr txBox="1"/>
          <p:nvPr/>
        </p:nvSpPr>
        <p:spPr>
          <a:xfrm>
            <a:off x="212035" y="4579062"/>
            <a:ext cx="9475304" cy="190821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Each time an incorrect guess is made, the score is decreased by 1.</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However, if we keep clicking the score will decrease by 1. lets say that we guess incorrectly more than 20 times then the score will be a negative number. What we need is some logic that says if score is above zero then allow guessing. Else DOM manipulate ‘.message’ to you loose and set the score to zero.</a:t>
            </a:r>
          </a:p>
        </p:txBody>
      </p:sp>
    </p:spTree>
    <p:extLst>
      <p:ext uri="{BB962C8B-B14F-4D97-AF65-F5344CB8AC3E}">
        <p14:creationId xmlns:p14="http://schemas.microsoft.com/office/powerpoint/2010/main" val="30316714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04487A-AB63-4CB3-AFC7-1D37C671811E}"/>
              </a:ext>
            </a:extLst>
          </p:cNvPr>
          <p:cNvSpPr txBox="1"/>
          <p:nvPr/>
        </p:nvSpPr>
        <p:spPr>
          <a:xfrm>
            <a:off x="212036" y="120385"/>
            <a:ext cx="9591260" cy="6555641"/>
          </a:xfrm>
          <a:prstGeom prst="rect">
            <a:avLst/>
          </a:prstGeom>
          <a:noFill/>
        </p:spPr>
        <p:txBody>
          <a:bodyPr wrap="square">
            <a:spAutoFit/>
          </a:bodyPr>
          <a:lstStyle/>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trunc</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random</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a:t>
            </a:r>
          </a:p>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'.check'</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addEventListener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'click'</a:t>
            </a:r>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function</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EC9B0"/>
                </a:solidFill>
                <a:effectLst/>
                <a:latin typeface="Consolas" panose="020B0609020204030204" pitchFamily="49" charset="0"/>
              </a:rPr>
              <a:t>Number</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value</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No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Correct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05808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10868</TotalTime>
  <Words>61038</Words>
  <Application>Microsoft Office PowerPoint</Application>
  <PresentationFormat>A4 Paper (210x297 mm)</PresentationFormat>
  <Paragraphs>6496</Paragraphs>
  <Slides>373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373</vt:i4>
      </vt:variant>
    </vt:vector>
  </HeadingPairs>
  <TitlesOfParts>
    <vt:vector size="382" baseType="lpstr">
      <vt:lpstr>Arial</vt:lpstr>
      <vt:lpstr>Calibri</vt:lpstr>
      <vt:lpstr>Calibri Light</vt:lpstr>
      <vt:lpstr>Consolas</vt:lpstr>
      <vt:lpstr>Consolas</vt:lpstr>
      <vt:lpstr>Inter</vt:lpstr>
      <vt:lpstr>sf pro text</vt:lpstr>
      <vt:lpstr>var(--source-code-font-family)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Elliott Farmer</dc:creator>
  <cp:lastModifiedBy>Elliott Farmer</cp:lastModifiedBy>
  <cp:revision>792</cp:revision>
  <dcterms:created xsi:type="dcterms:W3CDTF">2022-03-24T10:32:29Z</dcterms:created>
  <dcterms:modified xsi:type="dcterms:W3CDTF">2022-05-13T22:05:42Z</dcterms:modified>
</cp:coreProperties>
</file>

<file path=docProps/thumbnail.jpeg>
</file>